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0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Microsoft_Equation1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63" r:id="rId2"/>
  </p:sldMasterIdLst>
  <p:notesMasterIdLst>
    <p:notesMasterId r:id="rId90"/>
  </p:notesMasterIdLst>
  <p:sldIdLst>
    <p:sldId id="486" r:id="rId3"/>
    <p:sldId id="481" r:id="rId4"/>
    <p:sldId id="418" r:id="rId5"/>
    <p:sldId id="485" r:id="rId6"/>
    <p:sldId id="341" r:id="rId7"/>
    <p:sldId id="419" r:id="rId8"/>
    <p:sldId id="390" r:id="rId9"/>
    <p:sldId id="457" r:id="rId10"/>
    <p:sldId id="421" r:id="rId11"/>
    <p:sldId id="452" r:id="rId12"/>
    <p:sldId id="461" r:id="rId13"/>
    <p:sldId id="453" r:id="rId14"/>
    <p:sldId id="487" r:id="rId15"/>
    <p:sldId id="337" r:id="rId16"/>
    <p:sldId id="396" r:id="rId17"/>
    <p:sldId id="414" r:id="rId18"/>
    <p:sldId id="454" r:id="rId19"/>
    <p:sldId id="455" r:id="rId20"/>
    <p:sldId id="406" r:id="rId21"/>
    <p:sldId id="480" r:id="rId22"/>
    <p:sldId id="351" r:id="rId23"/>
    <p:sldId id="478" r:id="rId24"/>
    <p:sldId id="479" r:id="rId25"/>
    <p:sldId id="458" r:id="rId26"/>
    <p:sldId id="420" r:id="rId27"/>
    <p:sldId id="423" r:id="rId28"/>
    <p:sldId id="424" r:id="rId29"/>
    <p:sldId id="425" r:id="rId30"/>
    <p:sldId id="427" r:id="rId31"/>
    <p:sldId id="459" r:id="rId32"/>
    <p:sldId id="428" r:id="rId33"/>
    <p:sldId id="343" r:id="rId34"/>
    <p:sldId id="350" r:id="rId35"/>
    <p:sldId id="345" r:id="rId36"/>
    <p:sldId id="433" r:id="rId37"/>
    <p:sldId id="439" r:id="rId38"/>
    <p:sldId id="435" r:id="rId39"/>
    <p:sldId id="440" r:id="rId40"/>
    <p:sldId id="473" r:id="rId41"/>
    <p:sldId id="441" r:id="rId42"/>
    <p:sldId id="432" r:id="rId43"/>
    <p:sldId id="430" r:id="rId44"/>
    <p:sldId id="476" r:id="rId45"/>
    <p:sldId id="483" r:id="rId46"/>
    <p:sldId id="465" r:id="rId47"/>
    <p:sldId id="443" r:id="rId48"/>
    <p:sldId id="444" r:id="rId49"/>
    <p:sldId id="472" r:id="rId50"/>
    <p:sldId id="474" r:id="rId51"/>
    <p:sldId id="431" r:id="rId52"/>
    <p:sldId id="429" r:id="rId53"/>
    <p:sldId id="466" r:id="rId54"/>
    <p:sldId id="467" r:id="rId55"/>
    <p:sldId id="445" r:id="rId56"/>
    <p:sldId id="449" r:id="rId57"/>
    <p:sldId id="508" r:id="rId58"/>
    <p:sldId id="446" r:id="rId59"/>
    <p:sldId id="468" r:id="rId60"/>
    <p:sldId id="447" r:id="rId61"/>
    <p:sldId id="450" r:id="rId62"/>
    <p:sldId id="362" r:id="rId63"/>
    <p:sldId id="451" r:id="rId64"/>
    <p:sldId id="469" r:id="rId65"/>
    <p:sldId id="471" r:id="rId66"/>
    <p:sldId id="491" r:id="rId67"/>
    <p:sldId id="492" r:id="rId68"/>
    <p:sldId id="493" r:id="rId69"/>
    <p:sldId id="494" r:id="rId70"/>
    <p:sldId id="495" r:id="rId71"/>
    <p:sldId id="496" r:id="rId72"/>
    <p:sldId id="498" r:id="rId73"/>
    <p:sldId id="497" r:id="rId74"/>
    <p:sldId id="499" r:id="rId75"/>
    <p:sldId id="500" r:id="rId76"/>
    <p:sldId id="501" r:id="rId77"/>
    <p:sldId id="502" r:id="rId78"/>
    <p:sldId id="503" r:id="rId79"/>
    <p:sldId id="504" r:id="rId80"/>
    <p:sldId id="505" r:id="rId81"/>
    <p:sldId id="506" r:id="rId82"/>
    <p:sldId id="507" r:id="rId83"/>
    <p:sldId id="475" r:id="rId84"/>
    <p:sldId id="263" r:id="rId85"/>
    <p:sldId id="484" r:id="rId86"/>
    <p:sldId id="398" r:id="rId87"/>
    <p:sldId id="488" r:id="rId88"/>
    <p:sldId id="489" r:id="rId8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D"/>
    <a:srgbClr val="000076"/>
    <a:srgbClr val="00007E"/>
    <a:srgbClr val="000070"/>
    <a:srgbClr val="000071"/>
    <a:srgbClr val="00006F"/>
    <a:srgbClr val="FF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486" autoAdjust="0"/>
    <p:restoredTop sz="94711" autoAdjust="0"/>
  </p:normalViewPr>
  <p:slideViewPr>
    <p:cSldViewPr>
      <p:cViewPr>
        <p:scale>
          <a:sx n="100" d="100"/>
          <a:sy n="100" d="100"/>
        </p:scale>
        <p:origin x="-1440" y="-360"/>
      </p:cViewPr>
      <p:guideLst>
        <p:guide orient="horz" pos="2160"/>
        <p:guide pos="292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71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notesMaster" Target="notesMasters/notes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_rels/viewProps.xml.rels><?xml version="1.0" encoding="UTF-8" standalone="yes"?>
<Relationships xmlns="http://schemas.openxmlformats.org/package/2006/relationships"><Relationship Id="rId20" Type="http://schemas.openxmlformats.org/officeDocument/2006/relationships/slide" Target="slides/slide43.xml"/><Relationship Id="rId21" Type="http://schemas.openxmlformats.org/officeDocument/2006/relationships/slide" Target="slides/slide46.xml"/><Relationship Id="rId22" Type="http://schemas.openxmlformats.org/officeDocument/2006/relationships/slide" Target="slides/slide47.xml"/><Relationship Id="rId23" Type="http://schemas.openxmlformats.org/officeDocument/2006/relationships/slide" Target="slides/slide48.xml"/><Relationship Id="rId24" Type="http://schemas.openxmlformats.org/officeDocument/2006/relationships/slide" Target="slides/slide49.xml"/><Relationship Id="rId25" Type="http://schemas.openxmlformats.org/officeDocument/2006/relationships/slide" Target="slides/slide50.xml"/><Relationship Id="rId26" Type="http://schemas.openxmlformats.org/officeDocument/2006/relationships/slide" Target="slides/slide51.xml"/><Relationship Id="rId27" Type="http://schemas.openxmlformats.org/officeDocument/2006/relationships/slide" Target="slides/slide52.xml"/><Relationship Id="rId28" Type="http://schemas.openxmlformats.org/officeDocument/2006/relationships/slide" Target="slides/slide53.xml"/><Relationship Id="rId29" Type="http://schemas.openxmlformats.org/officeDocument/2006/relationships/slide" Target="slides/slide54.xml"/><Relationship Id="rId1" Type="http://schemas.openxmlformats.org/officeDocument/2006/relationships/slide" Target="slides/slide2.xml"/><Relationship Id="rId2" Type="http://schemas.openxmlformats.org/officeDocument/2006/relationships/slide" Target="slides/slide3.xml"/><Relationship Id="rId3" Type="http://schemas.openxmlformats.org/officeDocument/2006/relationships/slide" Target="slides/slide4.xml"/><Relationship Id="rId4" Type="http://schemas.openxmlformats.org/officeDocument/2006/relationships/slide" Target="slides/slide7.xml"/><Relationship Id="rId5" Type="http://schemas.openxmlformats.org/officeDocument/2006/relationships/slide" Target="slides/slide8.xml"/><Relationship Id="rId30" Type="http://schemas.openxmlformats.org/officeDocument/2006/relationships/slide" Target="slides/slide58.xml"/><Relationship Id="rId31" Type="http://schemas.openxmlformats.org/officeDocument/2006/relationships/slide" Target="slides/slide59.xml"/><Relationship Id="rId32" Type="http://schemas.openxmlformats.org/officeDocument/2006/relationships/slide" Target="slides/slide60.xml"/><Relationship Id="rId9" Type="http://schemas.openxmlformats.org/officeDocument/2006/relationships/slide" Target="slides/slide15.xml"/><Relationship Id="rId6" Type="http://schemas.openxmlformats.org/officeDocument/2006/relationships/slide" Target="slides/slide9.xml"/><Relationship Id="rId7" Type="http://schemas.openxmlformats.org/officeDocument/2006/relationships/slide" Target="slides/slide10.xml"/><Relationship Id="rId8" Type="http://schemas.openxmlformats.org/officeDocument/2006/relationships/slide" Target="slides/slide11.xml"/><Relationship Id="rId33" Type="http://schemas.openxmlformats.org/officeDocument/2006/relationships/slide" Target="slides/slide61.xml"/><Relationship Id="rId34" Type="http://schemas.openxmlformats.org/officeDocument/2006/relationships/slide" Target="slides/slide62.xml"/><Relationship Id="rId35" Type="http://schemas.openxmlformats.org/officeDocument/2006/relationships/slide" Target="slides/slide63.xml"/><Relationship Id="rId36" Type="http://schemas.openxmlformats.org/officeDocument/2006/relationships/slide" Target="slides/slide64.xml"/><Relationship Id="rId10" Type="http://schemas.openxmlformats.org/officeDocument/2006/relationships/slide" Target="slides/slide17.xml"/><Relationship Id="rId11" Type="http://schemas.openxmlformats.org/officeDocument/2006/relationships/slide" Target="slides/slide19.xml"/><Relationship Id="rId12" Type="http://schemas.openxmlformats.org/officeDocument/2006/relationships/slide" Target="slides/slide24.xml"/><Relationship Id="rId13" Type="http://schemas.openxmlformats.org/officeDocument/2006/relationships/slide" Target="slides/slide25.xml"/><Relationship Id="rId14" Type="http://schemas.openxmlformats.org/officeDocument/2006/relationships/slide" Target="slides/slide26.xml"/><Relationship Id="rId15" Type="http://schemas.openxmlformats.org/officeDocument/2006/relationships/slide" Target="slides/slide30.xml"/><Relationship Id="rId16" Type="http://schemas.openxmlformats.org/officeDocument/2006/relationships/slide" Target="slides/slide31.xml"/><Relationship Id="rId17" Type="http://schemas.openxmlformats.org/officeDocument/2006/relationships/slide" Target="slides/slide32.xml"/><Relationship Id="rId18" Type="http://schemas.openxmlformats.org/officeDocument/2006/relationships/slide" Target="slides/slide37.xml"/><Relationship Id="rId19" Type="http://schemas.openxmlformats.org/officeDocument/2006/relationships/slide" Target="slides/slide39.xml"/><Relationship Id="rId37" Type="http://schemas.openxmlformats.org/officeDocument/2006/relationships/slide" Target="slides/slide65.xml"/><Relationship Id="rId38" Type="http://schemas.openxmlformats.org/officeDocument/2006/relationships/slide" Target="slides/slide82.xml"/><Relationship Id="rId39" Type="http://schemas.openxmlformats.org/officeDocument/2006/relationships/slide" Target="slides/slide85.xml"/><Relationship Id="rId40" Type="http://schemas.openxmlformats.org/officeDocument/2006/relationships/slide" Target="slides/slide86.xml"/><Relationship Id="rId41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image" Target="../media/image22.wmf"/><Relationship Id="rId3" Type="http://schemas.openxmlformats.org/officeDocument/2006/relationships/image" Target="../media/image2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Relationship Id="rId2" Type="http://schemas.openxmlformats.org/officeDocument/2006/relationships/image" Target="../media/image7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Relationship Id="rId2" Type="http://schemas.openxmlformats.org/officeDocument/2006/relationships/image" Target="../media/image7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Relationship Id="rId2" Type="http://schemas.openxmlformats.org/officeDocument/2006/relationships/image" Target="../media/image79.wmf"/><Relationship Id="rId3" Type="http://schemas.openxmlformats.org/officeDocument/2006/relationships/image" Target="../media/image8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Relationship Id="rId2" Type="http://schemas.openxmlformats.org/officeDocument/2006/relationships/image" Target="../media/image82.wmf"/><Relationship Id="rId3" Type="http://schemas.openxmlformats.org/officeDocument/2006/relationships/image" Target="../media/image8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Relationship Id="rId2" Type="http://schemas.openxmlformats.org/officeDocument/2006/relationships/image" Target="../media/image85.wmf"/><Relationship Id="rId3" Type="http://schemas.openxmlformats.org/officeDocument/2006/relationships/image" Target="../media/image8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Relationship Id="rId2" Type="http://schemas.openxmlformats.org/officeDocument/2006/relationships/image" Target="../media/image87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Relationship Id="rId2" Type="http://schemas.openxmlformats.org/officeDocument/2006/relationships/image" Target="../media/image96.wmf"/><Relationship Id="rId3" Type="http://schemas.openxmlformats.org/officeDocument/2006/relationships/image" Target="../media/image97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4" Type="http://schemas.openxmlformats.org/officeDocument/2006/relationships/image" Target="../media/image101.wmf"/><Relationship Id="rId5" Type="http://schemas.openxmlformats.org/officeDocument/2006/relationships/image" Target="../media/image102.wmf"/><Relationship Id="rId1" Type="http://schemas.openxmlformats.org/officeDocument/2006/relationships/image" Target="../media/image98.wmf"/><Relationship Id="rId2" Type="http://schemas.openxmlformats.org/officeDocument/2006/relationships/image" Target="../media/image9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image" Target="../media/image2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Relationship Id="rId2" Type="http://schemas.openxmlformats.org/officeDocument/2006/relationships/image" Target="../media/image103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Relationship Id="rId2" Type="http://schemas.openxmlformats.org/officeDocument/2006/relationships/image" Target="../media/image104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Relationship Id="rId2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Relationship Id="rId2" Type="http://schemas.openxmlformats.org/officeDocument/2006/relationships/image" Target="../media/image46.emf"/><Relationship Id="rId3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Relationship Id="rId2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Relationship Id="rId2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Relationship Id="rId2" Type="http://schemas.openxmlformats.org/officeDocument/2006/relationships/image" Target="../media/image5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CA"/>
          </a:p>
        </p:txBody>
      </p:sp>
      <p:sp>
        <p:nvSpPr>
          <p:cNvPr id="165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5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165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57E44FF-22E3-2D49-AC5C-5D9A4E141F85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2402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0409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03D9CD-3394-A544-B8BA-0523FE500423}" type="slidenum">
              <a:rPr lang="en-CA"/>
              <a:pPr/>
              <a:t>11</a:t>
            </a:fld>
            <a:endParaRPr lang="en-CA"/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B8C0B8-2F51-6045-B7F6-D58AD708EDF9}" type="slidenum">
              <a:rPr lang="en-CA"/>
              <a:pPr/>
              <a:t>12</a:t>
            </a:fld>
            <a:endParaRPr lang="en-CA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B8C0B8-2F51-6045-B7F6-D58AD708EDF9}" type="slidenum">
              <a:rPr lang="en-CA"/>
              <a:pPr/>
              <a:t>13</a:t>
            </a:fld>
            <a:endParaRPr lang="en-CA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0581D3-DB93-D443-9A0B-579D9AE1E33B}" type="slidenum">
              <a:rPr lang="en-CA"/>
              <a:pPr/>
              <a:t>14</a:t>
            </a:fld>
            <a:endParaRPr lang="en-CA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DBB9EE-E8D0-ED4A-9D55-DD9DBF70B853}" type="slidenum">
              <a:rPr lang="en-CA"/>
              <a:pPr/>
              <a:t>15</a:t>
            </a:fld>
            <a:endParaRPr lang="en-CA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523F48-FD33-C44E-A03C-9CBA20742968}" type="slidenum">
              <a:rPr lang="en-CA"/>
              <a:pPr/>
              <a:t>16</a:t>
            </a:fld>
            <a:endParaRPr lang="en-CA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6925"/>
            <a:ext cx="4273550" cy="32051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81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C35397-F654-A24E-8858-B1911A13DC7D}" type="slidenum">
              <a:rPr lang="en-CA"/>
              <a:pPr/>
              <a:t>17</a:t>
            </a:fld>
            <a:endParaRPr lang="en-CA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FFB01D-F9C0-5041-9375-197E1B570F47}" type="slidenum">
              <a:rPr lang="en-CA"/>
              <a:pPr/>
              <a:t>22</a:t>
            </a:fld>
            <a:endParaRPr lang="en-CA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0A6D08-AC12-9A4A-9148-EE83EC13F412}" type="slidenum">
              <a:rPr lang="en-CA"/>
              <a:pPr/>
              <a:t>23</a:t>
            </a:fld>
            <a:endParaRPr lang="en-CA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32FCA5-5746-644B-A011-915E3696C086}" type="slidenum">
              <a:rPr lang="en-CA"/>
              <a:pPr/>
              <a:t>2</a:t>
            </a:fld>
            <a:endParaRPr lang="en-CA"/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44E716-E8B6-2944-AA20-69D7B03D13CD}" type="slidenum">
              <a:rPr lang="en-CA"/>
              <a:pPr/>
              <a:t>3</a:t>
            </a:fld>
            <a:endParaRPr lang="en-CA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7518B0-8F3A-A64F-A031-314D95824A78}" type="slidenum">
              <a:rPr lang="en-CA"/>
              <a:pPr/>
              <a:t>5</a:t>
            </a:fld>
            <a:endParaRPr lang="en-CA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DA1FBE-146A-5D4C-87C8-0658F5D67D7A}" type="slidenum">
              <a:rPr lang="en-CA"/>
              <a:pPr/>
              <a:t>6</a:t>
            </a:fld>
            <a:endParaRPr lang="en-CA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18350D-4ADC-B745-B463-9163FB7F4321}" type="slidenum">
              <a:rPr lang="en-CA"/>
              <a:pPr/>
              <a:t>7</a:t>
            </a:fld>
            <a:endParaRPr lang="en-CA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A1D5E0-002A-5C40-9005-D6F7C90A489D}" type="slidenum">
              <a:rPr lang="en-CA"/>
              <a:pPr/>
              <a:t>8</a:t>
            </a:fld>
            <a:endParaRPr lang="en-CA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B3C459-D926-6347-889E-708B84BE82C4}" type="slidenum">
              <a:rPr lang="en-CA"/>
              <a:pPr/>
              <a:t>9</a:t>
            </a:fld>
            <a:endParaRPr lang="en-CA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7F1F1C-A6ED-584C-AD68-4D48637C23B1}" type="slidenum">
              <a:rPr lang="en-CA"/>
              <a:pPr/>
              <a:t>10</a:t>
            </a:fld>
            <a:endParaRPr lang="en-CA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00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" name="Picture 20" descr="hia_e_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2192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9718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dt" sz="quarter" idx="2"/>
          </p:nvPr>
        </p:nvSpPr>
        <p:spPr>
          <a:xfrm>
            <a:off x="3619500" y="5410200"/>
            <a:ext cx="1905000" cy="457200"/>
          </a:xfrm>
        </p:spPr>
        <p:txBody>
          <a:bodyPr/>
          <a:lstStyle>
            <a:lvl1pPr algn="ctr">
              <a:defRPr sz="1400">
                <a:solidFill>
                  <a:srgbClr val="000066"/>
                </a:solidFill>
              </a:defRPr>
            </a:lvl1pPr>
          </a:lstStyle>
          <a:p>
            <a:r>
              <a:rPr lang="en-US"/>
              <a:t>June 1, 2009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ALMA Workshop - Basic Radio Astronomy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1B252A-DA23-4241-ABED-13974ABCA22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June 1, 2009</a:t>
            </a:r>
          </a:p>
        </p:txBody>
      </p:sp>
    </p:spTree>
    <p:extLst>
      <p:ext uri="{BB962C8B-B14F-4D97-AF65-F5344CB8AC3E}">
        <p14:creationId xmlns:p14="http://schemas.microsoft.com/office/powerpoint/2010/main" val="48703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228600"/>
            <a:ext cx="21145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19125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ALMA Workshop - Basic Radio Astronomy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010433-9A4A-8742-8743-5B348F603C6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June 1, 2009</a:t>
            </a:r>
          </a:p>
        </p:txBody>
      </p:sp>
    </p:spTree>
    <p:extLst>
      <p:ext uri="{BB962C8B-B14F-4D97-AF65-F5344CB8AC3E}">
        <p14:creationId xmlns:p14="http://schemas.microsoft.com/office/powerpoint/2010/main" val="348846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53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219200"/>
            <a:ext cx="41529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41529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ALMA Workshop - Basic Radio Astronomy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39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64938E74-D904-8C48-9889-7994BF95F3F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June 1, 2009</a:t>
            </a:r>
          </a:p>
        </p:txBody>
      </p:sp>
    </p:spTree>
    <p:extLst>
      <p:ext uri="{BB962C8B-B14F-4D97-AF65-F5344CB8AC3E}">
        <p14:creationId xmlns:p14="http://schemas.microsoft.com/office/powerpoint/2010/main" val="2881959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53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219200"/>
            <a:ext cx="41529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10100" y="1219200"/>
            <a:ext cx="415290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ALMA Workshop - Basic Radio Astronomy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39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7B8D7271-89B6-B04C-AC6B-0DE2F84797F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June 1, 2009</a:t>
            </a:r>
          </a:p>
        </p:txBody>
      </p:sp>
    </p:spTree>
    <p:extLst>
      <p:ext uri="{BB962C8B-B14F-4D97-AF65-F5344CB8AC3E}">
        <p14:creationId xmlns:p14="http://schemas.microsoft.com/office/powerpoint/2010/main" val="3617280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53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219200"/>
            <a:ext cx="41529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10100" y="1219200"/>
            <a:ext cx="415290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ALMA Workshop - Basic Radio Astronomy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39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AE3D0EB4-C878-5743-8174-C5A7CE6621B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June 1, 2009</a:t>
            </a:r>
          </a:p>
        </p:txBody>
      </p:sp>
    </p:spTree>
    <p:extLst>
      <p:ext uri="{BB962C8B-B14F-4D97-AF65-F5344CB8AC3E}">
        <p14:creationId xmlns:p14="http://schemas.microsoft.com/office/powerpoint/2010/main" val="2152565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-bkgrnd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676401"/>
            <a:ext cx="6096000" cy="2686051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two lines possible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648200"/>
            <a:ext cx="5410200" cy="14478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0" y="0"/>
            <a:ext cx="9144000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1" name="Straight Connector 10"/>
          <p:cNvCxnSpPr/>
          <p:nvPr userDrawn="1"/>
        </p:nvCxnSpPr>
        <p:spPr bwMode="gray">
          <a:xfrm>
            <a:off x="0" y="4572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nrc-logotype-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108665"/>
            <a:ext cx="1549457" cy="243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4" y="6364228"/>
            <a:ext cx="8229617" cy="3048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05800" cy="4525963"/>
          </a:xfr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/>
            </a:lvl1pPr>
            <a:lvl2pPr>
              <a:spcBef>
                <a:spcPts val="0"/>
              </a:spcBef>
              <a:spcAft>
                <a:spcPts val="8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3"/>
          </p:nvPr>
        </p:nvSpPr>
        <p:spPr>
          <a:xfrm>
            <a:off x="3124200" y="65014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Arial"/>
              </a:rPr>
              <a:t>footer</a:t>
            </a:r>
            <a:endParaRPr lang="en-CA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406404" y="6501492"/>
            <a:ext cx="1124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EE130977-E003-4530-AE2B-3769B03D859D}" type="slidenum">
              <a:rPr lang="en-CA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CA" dirty="0">
              <a:solidFill>
                <a:prstClr val="white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8085"/>
            <a:ext cx="9144000" cy="51816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295400"/>
            <a:ext cx="9144000" cy="37338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305800" cy="8683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05800" cy="4525963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14"/>
          <p:cNvSpPr>
            <a:spLocks noGrp="1"/>
          </p:cNvSpPr>
          <p:nvPr>
            <p:ph type="ftr" sz="quarter" idx="3"/>
          </p:nvPr>
        </p:nvSpPr>
        <p:spPr>
          <a:xfrm>
            <a:off x="3124200" y="65014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Arial"/>
              </a:rPr>
              <a:t>footer</a:t>
            </a:r>
            <a:endParaRPr lang="en-CA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406404" y="6501492"/>
            <a:ext cx="1124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EE130977-E003-4530-AE2B-3769B03D859D}" type="slidenum">
              <a:rPr lang="en-CA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CA" dirty="0">
              <a:solidFill>
                <a:prstClr val="white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14"/>
          <p:cNvSpPr>
            <a:spLocks noGrp="1"/>
          </p:cNvSpPr>
          <p:nvPr>
            <p:ph type="ftr" sz="quarter" idx="3"/>
          </p:nvPr>
        </p:nvSpPr>
        <p:spPr>
          <a:xfrm>
            <a:off x="3124200" y="65014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Arial"/>
              </a:rPr>
              <a:t>footer</a:t>
            </a:r>
            <a:endParaRPr lang="en-CA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406404" y="6501492"/>
            <a:ext cx="1124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EE130977-E003-4530-AE2B-3769B03D859D}" type="slidenum">
              <a:rPr lang="en-CA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CA" dirty="0">
              <a:solidFill>
                <a:prstClr val="whit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3124200" y="65014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Arial"/>
              </a:rPr>
              <a:t>footer</a:t>
            </a:r>
            <a:endParaRPr lang="en-CA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Slide Number Placeholder 15"/>
          <p:cNvSpPr>
            <a:spLocks noGrp="1"/>
          </p:cNvSpPr>
          <p:nvPr>
            <p:ph type="sldNum" sz="quarter" idx="11"/>
          </p:nvPr>
        </p:nvSpPr>
        <p:spPr>
          <a:xfrm>
            <a:off x="406404" y="6501492"/>
            <a:ext cx="1124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EE130977-E003-4530-AE2B-3769B03D859D}" type="slidenum">
              <a:rPr lang="en-CA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CA" dirty="0">
              <a:solidFill>
                <a:prstClr val="whit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ALMA Workshop - Basic Radio Astronomy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093452-74E3-BA42-A66B-F3E0CB37F1F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June 1, 2009</a:t>
            </a:r>
          </a:p>
        </p:txBody>
      </p:sp>
    </p:spTree>
    <p:extLst>
      <p:ext uri="{BB962C8B-B14F-4D97-AF65-F5344CB8AC3E}">
        <p14:creationId xmlns:p14="http://schemas.microsoft.com/office/powerpoint/2010/main" val="21806297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ark bkgr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-bkgrnd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9" name="Picture 8" descr="nrc-logotype-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640" y="6584733"/>
            <a:ext cx="1219200" cy="1917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0" y="6476785"/>
            <a:ext cx="9144000" cy="27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Footer Placeholder 14"/>
          <p:cNvSpPr>
            <a:spLocks noGrp="1"/>
          </p:cNvSpPr>
          <p:nvPr>
            <p:ph type="ftr" sz="quarter" idx="3"/>
          </p:nvPr>
        </p:nvSpPr>
        <p:spPr>
          <a:xfrm>
            <a:off x="3124200" y="65014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Arial"/>
              </a:rPr>
              <a:t>footer</a:t>
            </a:r>
            <a:endParaRPr lang="en-CA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406404" y="6501492"/>
            <a:ext cx="1124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EE130977-E003-4530-AE2B-3769B03D859D}" type="slidenum">
              <a:rPr lang="en-CA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CA" dirty="0">
              <a:solidFill>
                <a:prstClr val="whit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blue bakgr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89DAF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9" name="Picture 8" descr="nrc-logotype-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640" y="6584733"/>
            <a:ext cx="1219200" cy="1917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1"/>
            <a:ext cx="8305800" cy="868363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gray">
          <a:xfrm>
            <a:off x="0" y="6476785"/>
            <a:ext cx="9144000" cy="27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Footer Placeholder 14"/>
          <p:cNvSpPr>
            <a:spLocks noGrp="1"/>
          </p:cNvSpPr>
          <p:nvPr>
            <p:ph type="ftr" sz="quarter" idx="3"/>
          </p:nvPr>
        </p:nvSpPr>
        <p:spPr>
          <a:xfrm>
            <a:off x="3124200" y="65014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Arial"/>
              </a:rPr>
              <a:t>footer</a:t>
            </a:r>
            <a:endParaRPr lang="en-CA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406404" y="6501492"/>
            <a:ext cx="1124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EE130977-E003-4530-AE2B-3769B03D859D}" type="slidenum">
              <a:rPr lang="en-CA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CA" dirty="0">
              <a:solidFill>
                <a:prstClr val="white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-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gray">
          <a:xfrm>
            <a:off x="0" y="0"/>
            <a:ext cx="91440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476785"/>
            <a:ext cx="9144000" cy="27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Footer Placeholder 14"/>
          <p:cNvSpPr>
            <a:spLocks noGrp="1"/>
          </p:cNvSpPr>
          <p:nvPr>
            <p:ph type="ftr" sz="quarter" idx="3"/>
          </p:nvPr>
        </p:nvSpPr>
        <p:spPr>
          <a:xfrm>
            <a:off x="3124200" y="65014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Arial"/>
              </a:rPr>
              <a:t>footer</a:t>
            </a:r>
            <a:endParaRPr lang="en-CA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406404" y="6501492"/>
            <a:ext cx="1124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EE130977-E003-4530-AE2B-3769B03D859D}" type="slidenum">
              <a:rPr lang="en-CA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CA" dirty="0">
              <a:solidFill>
                <a:prstClr val="whit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442" y="6248818"/>
            <a:ext cx="1905120" cy="45652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F6E74-B804-5340-B995-B1AE5974AC2A}" type="slidenum">
              <a:rPr lang="en-US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384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S Report SAC 050426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white"/>
                </a:solidFill>
                <a:latin typeface="Arial"/>
              </a:rPr>
              <a:pPr/>
              <a:t>‹#›</a:t>
            </a:fld>
            <a:endParaRPr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5443246"/>
      </p:ext>
    </p:extLst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S Report SAC 0504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white"/>
                </a:solidFill>
                <a:latin typeface="Arial"/>
              </a:rPr>
              <a:pPr/>
              <a:t>‹#›</a:t>
            </a:fld>
            <a:endParaRPr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55107"/>
      </p:ext>
    </p:extLst>
  </p:cSld>
  <p:clrMapOvr>
    <a:masterClrMapping/>
  </p:clrMapOvr>
  <p:transition xmlns:p14="http://schemas.microsoft.com/office/powerpoint/2010/main"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/>
          </p:cNvSpPr>
          <p:nvPr>
            <p:ph type="title"/>
          </p:nvPr>
        </p:nvSpPr>
        <p:spPr>
          <a:xfrm>
            <a:off x="759024" y="107157"/>
            <a:ext cx="7625954" cy="1473399"/>
          </a:xfrm>
          <a:prstGeom prst="rect">
            <a:avLst/>
          </a:prstGeom>
        </p:spPr>
        <p:txBody>
          <a:bodyPr lIns="31761" tIns="31761" rIns="31761" bIns="31761">
            <a:normAutofit/>
          </a:bodyPr>
          <a:lstStyle>
            <a:lvl1pPr marL="0" marR="0" indent="0" defTabSz="365280">
              <a:defRPr sz="51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395" name="Shape 395"/>
          <p:cNvSpPr>
            <a:spLocks noGrp="1"/>
          </p:cNvSpPr>
          <p:nvPr>
            <p:ph type="sldNum" sz="quarter" idx="2"/>
          </p:nvPr>
        </p:nvSpPr>
        <p:spPr>
          <a:xfrm>
            <a:off x="5486400" y="6356350"/>
            <a:ext cx="2133600" cy="366117"/>
          </a:xfrm>
          <a:prstGeom prst="rect">
            <a:avLst/>
          </a:prstGeom>
        </p:spPr>
        <p:txBody>
          <a:bodyPr lIns="40759" tIns="40759" rIns="40759" bIns="40759"/>
          <a:lstStyle>
            <a:lvl1pPr defTabSz="816311">
              <a:defRPr>
                <a:uFillTx/>
              </a:defRPr>
            </a:lvl1pPr>
          </a:lstStyle>
          <a:p>
            <a:fld id="{86CB4B4D-7CA3-9044-876B-883B54F8677D}" type="slidenum">
              <a:rPr>
                <a:solidFill>
                  <a:prstClr val="white"/>
                </a:solidFill>
                <a:latin typeface="Arial"/>
              </a:rPr>
              <a:pPr/>
              <a:t>‹#›</a:t>
            </a:fld>
            <a:endParaRPr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3472606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ALMA Workshop - Basic Radio Astronomy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ECA5FC1-ED69-974B-94CB-97C11975649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June 1, 2009</a:t>
            </a:r>
          </a:p>
        </p:txBody>
      </p:sp>
    </p:spTree>
    <p:extLst>
      <p:ext uri="{BB962C8B-B14F-4D97-AF65-F5344CB8AC3E}">
        <p14:creationId xmlns:p14="http://schemas.microsoft.com/office/powerpoint/2010/main" val="1766130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529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41529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ALMA Workshop - Basic Radio Astronomy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E71E9B-53A4-CB4A-ACE7-047B62CB86A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June 1, 2009</a:t>
            </a:r>
          </a:p>
        </p:txBody>
      </p:sp>
    </p:spTree>
    <p:extLst>
      <p:ext uri="{BB962C8B-B14F-4D97-AF65-F5344CB8AC3E}">
        <p14:creationId xmlns:p14="http://schemas.microsoft.com/office/powerpoint/2010/main" val="3160428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ALMA Workshop - Basic Radio Astronomy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47519D5-7872-E340-B0A0-FC4A3E3A941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June 1, 2009</a:t>
            </a:r>
          </a:p>
        </p:txBody>
      </p:sp>
    </p:spTree>
    <p:extLst>
      <p:ext uri="{BB962C8B-B14F-4D97-AF65-F5344CB8AC3E}">
        <p14:creationId xmlns:p14="http://schemas.microsoft.com/office/powerpoint/2010/main" val="4062763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ALMA Workshop - Basic Radio Astronomy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A42D54-1F46-5F47-98ED-65C61BF263A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June 1, 2009</a:t>
            </a:r>
          </a:p>
        </p:txBody>
      </p:sp>
    </p:spTree>
    <p:extLst>
      <p:ext uri="{BB962C8B-B14F-4D97-AF65-F5344CB8AC3E}">
        <p14:creationId xmlns:p14="http://schemas.microsoft.com/office/powerpoint/2010/main" val="3665285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ALMA Workshop - Basic Radio Astronomy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FEBCC4-AE8B-1948-B8BD-192B6082300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June 1, 2009</a:t>
            </a:r>
          </a:p>
        </p:txBody>
      </p:sp>
    </p:spTree>
    <p:extLst>
      <p:ext uri="{BB962C8B-B14F-4D97-AF65-F5344CB8AC3E}">
        <p14:creationId xmlns:p14="http://schemas.microsoft.com/office/powerpoint/2010/main" val="2775042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ALMA Workshop - Basic Radio Astronomy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04B2186-D1ED-7948-A06A-0F99EE862FF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June 1, 2009</a:t>
            </a:r>
          </a:p>
        </p:txBody>
      </p:sp>
    </p:spTree>
    <p:extLst>
      <p:ext uri="{BB962C8B-B14F-4D97-AF65-F5344CB8AC3E}">
        <p14:creationId xmlns:p14="http://schemas.microsoft.com/office/powerpoint/2010/main" val="74786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ALMA Workshop - Basic Radio Astronomy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696190-6333-984E-9C51-DDBFF2E6B56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June 1, 2009</a:t>
            </a:r>
          </a:p>
        </p:txBody>
      </p:sp>
    </p:spTree>
    <p:extLst>
      <p:ext uri="{BB962C8B-B14F-4D97-AF65-F5344CB8AC3E}">
        <p14:creationId xmlns:p14="http://schemas.microsoft.com/office/powerpoint/2010/main" val="404006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19200"/>
            <a:ext cx="8458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ALMA Workshop - Basic Radio Astronomy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57E30582-2128-8841-9175-42CB888B353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5532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June 1, 2009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0" y="2"/>
            <a:ext cx="9144000" cy="166683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640" y="6584733"/>
            <a:ext cx="1219200" cy="1917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8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0" y="6476785"/>
            <a:ext cx="9144000" cy="27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>
          <a:xfrm>
            <a:off x="3124200" y="65014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t>footer</a:t>
            </a:r>
            <a:endParaRPr lang="en-CA" dirty="0" smtClean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406404" y="6501492"/>
            <a:ext cx="1124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130977-E003-4530-AE2B-3769B03D859D}" type="slidenum">
              <a:rPr lang="en-CA" smtClean="0">
                <a:solidFill>
                  <a:prstClr val="white"/>
                </a:solidFill>
                <a:latin typeface="Arial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 dirty="0">
              <a:solidFill>
                <a:prstClr val="white"/>
              </a:solidFill>
              <a:latin typeface="Arial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270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4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1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22.w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2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4.jpeg"/><Relationship Id="rId5" Type="http://schemas.openxmlformats.org/officeDocument/2006/relationships/oleObject" Target="../embeddings/oleObject4.bin"/><Relationship Id="rId6" Type="http://schemas.openxmlformats.org/officeDocument/2006/relationships/image" Target="../media/image21.w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2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36.jpeg"/><Relationship Id="rId5" Type="http://schemas.openxmlformats.org/officeDocument/2006/relationships/oleObject" Target="../embeddings/oleObject6.bin"/><Relationship Id="rId6" Type="http://schemas.openxmlformats.org/officeDocument/2006/relationships/image" Target="../media/image34.wmf"/><Relationship Id="rId7" Type="http://schemas.openxmlformats.org/officeDocument/2006/relationships/image" Target="../media/image37.jpeg"/><Relationship Id="rId8" Type="http://schemas.openxmlformats.org/officeDocument/2006/relationships/oleObject" Target="../embeddings/oleObject7.bin"/><Relationship Id="rId9" Type="http://schemas.openxmlformats.org/officeDocument/2006/relationships/image" Target="../media/image35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cv.nrao.edu/~sransom/web/xxx.html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youtube.com/watch?v=Q2mgpsTFuV8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45.w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46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47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48.w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49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50.w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51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52.w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53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68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71.wmf"/><Relationship Id="rId5" Type="http://schemas.openxmlformats.org/officeDocument/2006/relationships/image" Target="../media/image72.jpe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71.w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73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74.wmf"/><Relationship Id="rId5" Type="http://schemas.openxmlformats.org/officeDocument/2006/relationships/oleObject" Target="../embeddings/oleObject22.bin"/><Relationship Id="rId6" Type="http://schemas.openxmlformats.org/officeDocument/2006/relationships/image" Target="../media/image75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78.wmf"/><Relationship Id="rId5" Type="http://schemas.openxmlformats.org/officeDocument/2006/relationships/oleObject" Target="../embeddings/oleObject24.bin"/><Relationship Id="rId6" Type="http://schemas.openxmlformats.org/officeDocument/2006/relationships/image" Target="../media/image79.wmf"/><Relationship Id="rId7" Type="http://schemas.openxmlformats.org/officeDocument/2006/relationships/oleObject" Target="../embeddings/oleObject25.bin"/><Relationship Id="rId8" Type="http://schemas.openxmlformats.org/officeDocument/2006/relationships/image" Target="../media/image80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81.emf"/><Relationship Id="rId5" Type="http://schemas.openxmlformats.org/officeDocument/2006/relationships/oleObject" Target="../embeddings/oleObject26.bin"/><Relationship Id="rId6" Type="http://schemas.openxmlformats.org/officeDocument/2006/relationships/image" Target="../media/image82.wmf"/><Relationship Id="rId7" Type="http://schemas.openxmlformats.org/officeDocument/2006/relationships/oleObject" Target="../embeddings/oleObject27.bin"/><Relationship Id="rId8" Type="http://schemas.openxmlformats.org/officeDocument/2006/relationships/image" Target="../media/image83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84.wmf"/><Relationship Id="rId5" Type="http://schemas.openxmlformats.org/officeDocument/2006/relationships/oleObject" Target="../embeddings/oleObject29.bin"/><Relationship Id="rId6" Type="http://schemas.openxmlformats.org/officeDocument/2006/relationships/image" Target="../media/image85.wmf"/><Relationship Id="rId7" Type="http://schemas.openxmlformats.org/officeDocument/2006/relationships/oleObject" Target="../embeddings/oleObject30.bin"/><Relationship Id="rId8" Type="http://schemas.openxmlformats.org/officeDocument/2006/relationships/image" Target="../media/image86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85.wmf"/><Relationship Id="rId5" Type="http://schemas.openxmlformats.org/officeDocument/2006/relationships/oleObject" Target="../embeddings/oleObject32.bin"/><Relationship Id="rId6" Type="http://schemas.openxmlformats.org/officeDocument/2006/relationships/image" Target="../media/image87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4" Type="http://schemas.openxmlformats.org/officeDocument/2006/relationships/image" Target="../media/image92.wmf"/><Relationship Id="rId5" Type="http://schemas.openxmlformats.org/officeDocument/2006/relationships/image" Target="../media/image93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4" Type="http://schemas.openxmlformats.org/officeDocument/2006/relationships/image" Target="../media/image94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4" Type="http://schemas.openxmlformats.org/officeDocument/2006/relationships/image" Target="../media/image95.wmf"/><Relationship Id="rId5" Type="http://schemas.openxmlformats.org/officeDocument/2006/relationships/oleObject" Target="../embeddings/oleObject36.bin"/><Relationship Id="rId6" Type="http://schemas.openxmlformats.org/officeDocument/2006/relationships/image" Target="../media/image96.wmf"/><Relationship Id="rId7" Type="http://schemas.openxmlformats.org/officeDocument/2006/relationships/oleObject" Target="../embeddings/oleObject37.bin"/><Relationship Id="rId8" Type="http://schemas.openxmlformats.org/officeDocument/2006/relationships/image" Target="../media/image97.w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2.bin"/><Relationship Id="rId12" Type="http://schemas.openxmlformats.org/officeDocument/2006/relationships/image" Target="../media/image102.w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8.bin"/><Relationship Id="rId4" Type="http://schemas.openxmlformats.org/officeDocument/2006/relationships/image" Target="../media/image98.wmf"/><Relationship Id="rId5" Type="http://schemas.openxmlformats.org/officeDocument/2006/relationships/oleObject" Target="../embeddings/oleObject39.bin"/><Relationship Id="rId6" Type="http://schemas.openxmlformats.org/officeDocument/2006/relationships/image" Target="../media/image99.wmf"/><Relationship Id="rId7" Type="http://schemas.openxmlformats.org/officeDocument/2006/relationships/oleObject" Target="../embeddings/oleObject40.bin"/><Relationship Id="rId8" Type="http://schemas.openxmlformats.org/officeDocument/2006/relationships/image" Target="../media/image100.wmf"/><Relationship Id="rId9" Type="http://schemas.openxmlformats.org/officeDocument/2006/relationships/oleObject" Target="../embeddings/oleObject41.bin"/><Relationship Id="rId10" Type="http://schemas.openxmlformats.org/officeDocument/2006/relationships/image" Target="../media/image101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4" Type="http://schemas.openxmlformats.org/officeDocument/2006/relationships/image" Target="../media/image101.wmf"/><Relationship Id="rId5" Type="http://schemas.openxmlformats.org/officeDocument/2006/relationships/oleObject" Target="../embeddings/oleObject44.bin"/><Relationship Id="rId6" Type="http://schemas.openxmlformats.org/officeDocument/2006/relationships/image" Target="../media/image103.w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4" Type="http://schemas.openxmlformats.org/officeDocument/2006/relationships/image" Target="../media/image101.wmf"/><Relationship Id="rId5" Type="http://schemas.openxmlformats.org/officeDocument/2006/relationships/oleObject" Target="../embeddings/oleObject46.bin"/><Relationship Id="rId6" Type="http://schemas.openxmlformats.org/officeDocument/2006/relationships/image" Target="../media/image104.w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4" Type="http://schemas.openxmlformats.org/officeDocument/2006/relationships/image" Target="../media/image105.w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tif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tif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tif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tif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tif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tif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tiff"/><Relationship Id="rId3" Type="http://schemas.openxmlformats.org/officeDocument/2006/relationships/image" Target="../media/image115.tif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tif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tif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3301" y="4191000"/>
            <a:ext cx="7833704" cy="7469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i="1" dirty="0" smtClean="0"/>
              <a:t>Basics of Radio Astronomy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274" y="4724400"/>
            <a:ext cx="7905980" cy="11479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Dr. James Di Francesco - NRC Herzberg Research Centre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(thanks to Sean Dougherty)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00" y="685800"/>
            <a:ext cx="9180000" cy="3368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6" name="Picture 1032" descr="fewspect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5867400" cy="52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4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Continuum emission</a:t>
            </a:r>
          </a:p>
        </p:txBody>
      </p:sp>
      <p:graphicFrame>
        <p:nvGraphicFramePr>
          <p:cNvPr id="232452" name="Object 1028"/>
          <p:cNvGraphicFramePr>
            <a:graphicFrameLocks noChangeAspect="1"/>
          </p:cNvGraphicFramePr>
          <p:nvPr/>
        </p:nvGraphicFramePr>
        <p:xfrm>
          <a:off x="6629400" y="1981200"/>
          <a:ext cx="1066800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633" name="Equation" r:id="rId5" imgW="520560" imgH="241200" progId="Equation.3">
                  <p:embed/>
                </p:oleObj>
              </mc:Choice>
              <mc:Fallback>
                <p:oleObj name="Equation" r:id="rId5" imgW="520560" imgH="241200" progId="Equation.3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1981200"/>
                        <a:ext cx="1066800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457" name="Rectangle 1033"/>
          <p:cNvSpPr>
            <a:spLocks noChangeArrowheads="1"/>
          </p:cNvSpPr>
          <p:nvPr/>
        </p:nvSpPr>
        <p:spPr bwMode="auto">
          <a:xfrm>
            <a:off x="5867400" y="1219200"/>
            <a:ext cx="2819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GB" sz="1800">
                <a:solidFill>
                  <a:schemeClr val="tx1"/>
                </a:solidFill>
                <a:latin typeface="Arial" charset="0"/>
              </a:rPr>
              <a:t>Characterized by power-law spectra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GB" sz="180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232466" name="Group 1042"/>
          <p:cNvGrpSpPr>
            <a:grpSpLocks/>
          </p:cNvGrpSpPr>
          <p:nvPr/>
        </p:nvGrpSpPr>
        <p:grpSpPr bwMode="auto">
          <a:xfrm>
            <a:off x="3505200" y="4419600"/>
            <a:ext cx="5257800" cy="990600"/>
            <a:chOff x="2208" y="2784"/>
            <a:chExt cx="3312" cy="624"/>
          </a:xfrm>
        </p:grpSpPr>
        <p:sp>
          <p:nvSpPr>
            <p:cNvPr id="232461" name="Rectangle 1037"/>
            <p:cNvSpPr>
              <a:spLocks noChangeArrowheads="1"/>
            </p:cNvSpPr>
            <p:nvPr/>
          </p:nvSpPr>
          <p:spPr bwMode="auto">
            <a:xfrm>
              <a:off x="3744" y="3168"/>
              <a:ext cx="1776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l">
                <a:lnSpc>
                  <a:spcPct val="90000"/>
                </a:lnSpc>
                <a:spcBef>
                  <a:spcPct val="20000"/>
                </a:spcBef>
              </a:pPr>
              <a:r>
                <a:rPr lang="en-GB" sz="1800">
                  <a:solidFill>
                    <a:schemeClr val="tx1"/>
                  </a:solidFill>
                  <a:latin typeface="Arial" charset="0"/>
                </a:rPr>
                <a:t>Thermal spectrum</a:t>
              </a:r>
            </a:p>
          </p:txBody>
        </p:sp>
        <p:sp>
          <p:nvSpPr>
            <p:cNvPr id="232462" name="Line 1038"/>
            <p:cNvSpPr>
              <a:spLocks noChangeShapeType="1"/>
            </p:cNvSpPr>
            <p:nvPr/>
          </p:nvSpPr>
          <p:spPr bwMode="auto">
            <a:xfrm flipH="1" flipV="1">
              <a:off x="2208" y="2784"/>
              <a:ext cx="1536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467" name="Group 1043"/>
          <p:cNvGrpSpPr>
            <a:grpSpLocks/>
          </p:cNvGrpSpPr>
          <p:nvPr/>
        </p:nvGrpSpPr>
        <p:grpSpPr bwMode="auto">
          <a:xfrm>
            <a:off x="914400" y="4724400"/>
            <a:ext cx="2057400" cy="636588"/>
            <a:chOff x="576" y="2976"/>
            <a:chExt cx="1296" cy="401"/>
          </a:xfrm>
        </p:grpSpPr>
        <p:graphicFrame>
          <p:nvGraphicFramePr>
            <p:cNvPr id="232453" name="Object 1029"/>
            <p:cNvGraphicFramePr>
              <a:graphicFrameLocks noChangeAspect="1"/>
            </p:cNvGraphicFramePr>
            <p:nvPr/>
          </p:nvGraphicFramePr>
          <p:xfrm>
            <a:off x="576" y="3072"/>
            <a:ext cx="990" cy="3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634" name="Equation" r:id="rId7" imgW="825480" imgH="253800" progId="Equation.3">
                    <p:embed/>
                  </p:oleObj>
                </mc:Choice>
                <mc:Fallback>
                  <p:oleObj name="Equation" r:id="rId7" imgW="825480" imgH="253800" progId="Equation.3">
                    <p:embed/>
                    <p:pic>
                      <p:nvPicPr>
                        <p:cNvPr id="0" name="Object 10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72"/>
                          <a:ext cx="990" cy="3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2463" name="Line 1039"/>
            <p:cNvSpPr>
              <a:spLocks noChangeShapeType="1"/>
            </p:cNvSpPr>
            <p:nvPr/>
          </p:nvSpPr>
          <p:spPr bwMode="auto">
            <a:xfrm flipV="1">
              <a:off x="1584" y="2976"/>
              <a:ext cx="288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468" name="Group 1044"/>
          <p:cNvGrpSpPr>
            <a:grpSpLocks/>
          </p:cNvGrpSpPr>
          <p:nvPr/>
        </p:nvGrpSpPr>
        <p:grpSpPr bwMode="auto">
          <a:xfrm>
            <a:off x="4953000" y="2895600"/>
            <a:ext cx="3052763" cy="484188"/>
            <a:chOff x="3120" y="1824"/>
            <a:chExt cx="1923" cy="305"/>
          </a:xfrm>
        </p:grpSpPr>
        <p:graphicFrame>
          <p:nvGraphicFramePr>
            <p:cNvPr id="232454" name="Object 1030"/>
            <p:cNvGraphicFramePr>
              <a:graphicFrameLocks noChangeAspect="1"/>
            </p:cNvGraphicFramePr>
            <p:nvPr/>
          </p:nvGraphicFramePr>
          <p:xfrm>
            <a:off x="3840" y="1824"/>
            <a:ext cx="1203" cy="3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635" name="Equation" r:id="rId9" imgW="1002960" imgH="253800" progId="Equation.3">
                    <p:embed/>
                  </p:oleObj>
                </mc:Choice>
                <mc:Fallback>
                  <p:oleObj name="Equation" r:id="rId9" imgW="1002960" imgH="253800" progId="Equation.3">
                    <p:embed/>
                    <p:pic>
                      <p:nvPicPr>
                        <p:cNvPr id="0" name="Object 10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0" y="1824"/>
                          <a:ext cx="1203" cy="3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2464" name="Line 1040"/>
            <p:cNvSpPr>
              <a:spLocks noChangeShapeType="1"/>
            </p:cNvSpPr>
            <p:nvPr/>
          </p:nvSpPr>
          <p:spPr bwMode="auto">
            <a:xfrm flipH="1">
              <a:off x="3120" y="1920"/>
              <a:ext cx="576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fewspect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5867400" cy="52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Continuum emission</a:t>
            </a:r>
          </a:p>
        </p:txBody>
      </p:sp>
      <p:graphicFrame>
        <p:nvGraphicFramePr>
          <p:cNvPr id="268292" name="Object 4"/>
          <p:cNvGraphicFramePr>
            <a:graphicFrameLocks noChangeAspect="1"/>
          </p:cNvGraphicFramePr>
          <p:nvPr/>
        </p:nvGraphicFramePr>
        <p:xfrm>
          <a:off x="6629400" y="1981200"/>
          <a:ext cx="1066800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15" name="Equation" r:id="rId5" imgW="520560" imgH="241200" progId="Equation.3">
                  <p:embed/>
                </p:oleObj>
              </mc:Choice>
              <mc:Fallback>
                <p:oleObj name="Equation" r:id="rId5" imgW="52056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1981200"/>
                        <a:ext cx="1066800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8293" name="Object 5"/>
          <p:cNvGraphicFramePr>
            <a:graphicFrameLocks noChangeAspect="1"/>
          </p:cNvGraphicFramePr>
          <p:nvPr/>
        </p:nvGraphicFramePr>
        <p:xfrm>
          <a:off x="6172200" y="3657600"/>
          <a:ext cx="2320925" cy="140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16" name="Equation" r:id="rId7" imgW="1218960" imgH="736560" progId="Equation.3">
                  <p:embed/>
                </p:oleObj>
              </mc:Choice>
              <mc:Fallback>
                <p:oleObj name="Equation" r:id="rId7" imgW="1218960" imgH="7365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3657600"/>
                        <a:ext cx="2320925" cy="1404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8294" name="Rectangle 6"/>
          <p:cNvSpPr>
            <a:spLocks noChangeArrowheads="1"/>
          </p:cNvSpPr>
          <p:nvPr/>
        </p:nvSpPr>
        <p:spPr bwMode="auto">
          <a:xfrm>
            <a:off x="5867400" y="1219200"/>
            <a:ext cx="2819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GB" sz="1800">
                <a:solidFill>
                  <a:schemeClr val="tx1"/>
                </a:solidFill>
                <a:latin typeface="Arial" charset="0"/>
              </a:rPr>
              <a:t>Characterized by power-law spectra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GB" sz="180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268304" name="Group 16"/>
          <p:cNvGrpSpPr>
            <a:grpSpLocks/>
          </p:cNvGrpSpPr>
          <p:nvPr/>
        </p:nvGrpSpPr>
        <p:grpSpPr bwMode="auto">
          <a:xfrm>
            <a:off x="3733800" y="2895600"/>
            <a:ext cx="5029200" cy="381000"/>
            <a:chOff x="2352" y="1824"/>
            <a:chExt cx="3168" cy="240"/>
          </a:xfrm>
        </p:grpSpPr>
        <p:sp>
          <p:nvSpPr>
            <p:cNvPr id="268296" name="Rectangle 8"/>
            <p:cNvSpPr>
              <a:spLocks noChangeArrowheads="1"/>
            </p:cNvSpPr>
            <p:nvPr/>
          </p:nvSpPr>
          <p:spPr bwMode="auto">
            <a:xfrm>
              <a:off x="3744" y="1824"/>
              <a:ext cx="1776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l">
                <a:lnSpc>
                  <a:spcPct val="90000"/>
                </a:lnSpc>
                <a:spcBef>
                  <a:spcPct val="20000"/>
                </a:spcBef>
              </a:pPr>
              <a:r>
                <a:rPr lang="en-GB" sz="1800">
                  <a:solidFill>
                    <a:schemeClr val="tx1"/>
                  </a:solidFill>
                  <a:latin typeface="Arial" charset="0"/>
                </a:rPr>
                <a:t>Non-thermal spectrum</a:t>
              </a:r>
            </a:p>
          </p:txBody>
        </p:sp>
        <p:sp>
          <p:nvSpPr>
            <p:cNvPr id="268297" name="Line 9"/>
            <p:cNvSpPr>
              <a:spLocks noChangeShapeType="1"/>
            </p:cNvSpPr>
            <p:nvPr/>
          </p:nvSpPr>
          <p:spPr bwMode="auto">
            <a:xfrm flipH="1" flipV="1">
              <a:off x="2352" y="1920"/>
              <a:ext cx="134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4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8" name="Picture 12" descr="orion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8610600" cy="551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762000"/>
          </a:xfrm>
          <a:noFill/>
          <a:ln/>
        </p:spPr>
        <p:txBody>
          <a:bodyPr anchor="ctr"/>
          <a:lstStyle/>
          <a:p>
            <a:r>
              <a:rPr lang="en-GB"/>
              <a:t>Thermal emission: HII regions</a:t>
            </a:r>
          </a:p>
        </p:txBody>
      </p:sp>
      <p:pic>
        <p:nvPicPr>
          <p:cNvPr id="234504" name="Picture 8" descr="gbtv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27138"/>
            <a:ext cx="5410200" cy="474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8300"/>
            <a:ext cx="9144000" cy="6107930"/>
          </a:xfrm>
          <a:prstGeom prst="rect">
            <a:avLst/>
          </a:prstGeom>
        </p:spPr>
      </p:pic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915400" cy="762000"/>
          </a:xfrm>
          <a:noFill/>
          <a:ln/>
        </p:spPr>
        <p:txBody>
          <a:bodyPr anchor="ctr"/>
          <a:lstStyle/>
          <a:p>
            <a:r>
              <a:rPr lang="en-GB" dirty="0">
                <a:solidFill>
                  <a:schemeClr val="bg1"/>
                </a:solidFill>
              </a:rPr>
              <a:t>Thermal emission: </a:t>
            </a:r>
            <a:r>
              <a:rPr lang="en-GB" dirty="0" smtClean="0">
                <a:solidFill>
                  <a:schemeClr val="bg1"/>
                </a:solidFill>
              </a:rPr>
              <a:t>Dust in molecular clouds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8467" y="6172200"/>
            <a:ext cx="3429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sz="1500" i="1" dirty="0" smtClean="0">
                <a:solidFill>
                  <a:srgbClr val="FFFFFF"/>
                </a:solidFill>
              </a:rPr>
              <a:t>Herschel</a:t>
            </a:r>
            <a:r>
              <a:rPr lang="en-US" sz="1500" dirty="0" smtClean="0">
                <a:solidFill>
                  <a:srgbClr val="FFFFFF"/>
                </a:solidFill>
              </a:rPr>
              <a:t> observations of NGC 7538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105400" y="6172200"/>
            <a:ext cx="3886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r">
              <a:lnSpc>
                <a:spcPct val="90000"/>
              </a:lnSpc>
              <a:buFontTx/>
              <a:buNone/>
            </a:pPr>
            <a:r>
              <a:rPr lang="en-US" sz="1500" dirty="0" smtClean="0">
                <a:solidFill>
                  <a:srgbClr val="FFFFFF"/>
                </a:solidFill>
              </a:rPr>
              <a:t>Composite of 70 </a:t>
            </a:r>
            <a:r>
              <a:rPr lang="en-US" sz="1500" dirty="0" err="1" smtClean="0">
                <a:solidFill>
                  <a:srgbClr val="FFFFFF"/>
                </a:solidFill>
              </a:rPr>
              <a:t>μm</a:t>
            </a:r>
            <a:r>
              <a:rPr lang="en-US" sz="1500" dirty="0" smtClean="0">
                <a:solidFill>
                  <a:srgbClr val="FFFFFF"/>
                </a:solidFill>
              </a:rPr>
              <a:t>, 160 </a:t>
            </a:r>
            <a:r>
              <a:rPr lang="en-US" sz="1500" dirty="0" err="1" smtClean="0">
                <a:solidFill>
                  <a:srgbClr val="FFFFFF"/>
                </a:solidFill>
              </a:rPr>
              <a:t>μm</a:t>
            </a:r>
            <a:r>
              <a:rPr lang="en-US" sz="1500" dirty="0" smtClean="0">
                <a:solidFill>
                  <a:srgbClr val="FFFFFF"/>
                </a:solidFill>
              </a:rPr>
              <a:t> &amp; 250 </a:t>
            </a:r>
            <a:r>
              <a:rPr lang="en-US" sz="1500" dirty="0" err="1" smtClean="0">
                <a:solidFill>
                  <a:srgbClr val="FFFFFF"/>
                </a:solidFill>
              </a:rPr>
              <a:t>μm</a:t>
            </a:r>
            <a:endParaRPr lang="en-US" sz="15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737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153400" cy="609600"/>
          </a:xfrm>
        </p:spPr>
        <p:txBody>
          <a:bodyPr/>
          <a:lstStyle/>
          <a:p>
            <a:r>
              <a:rPr lang="en-US"/>
              <a:t>Non-thermal emission: Galactic Centre 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6400" y="6019800"/>
            <a:ext cx="4038600" cy="30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500" dirty="0" err="1"/>
              <a:t>Kassim</a:t>
            </a:r>
            <a:r>
              <a:rPr lang="en-US" sz="1500" dirty="0"/>
              <a:t>, </a:t>
            </a:r>
            <a:r>
              <a:rPr lang="en-US" sz="1500" dirty="0" err="1"/>
              <a:t>LaRosa</a:t>
            </a:r>
            <a:r>
              <a:rPr lang="en-US" sz="1500" dirty="0"/>
              <a:t>, Lazio &amp; Hyman, 1999</a:t>
            </a:r>
            <a:endParaRPr lang="en-CA" sz="1500" dirty="0"/>
          </a:p>
        </p:txBody>
      </p:sp>
      <p:pic>
        <p:nvPicPr>
          <p:cNvPr id="95238" name="Picture 6" descr="milky-w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5162550" cy="55340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9" name="Picture 7" descr="threa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66800"/>
            <a:ext cx="3276600" cy="270668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M51_no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0" t="8333" b="16667"/>
          <a:stretch>
            <a:fillRect/>
          </a:stretch>
        </p:blipFill>
        <p:spPr bwMode="auto">
          <a:xfrm>
            <a:off x="1371600" y="1295400"/>
            <a:ext cx="6477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47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9144000" cy="533400"/>
          </a:xfrm>
        </p:spPr>
        <p:txBody>
          <a:bodyPr/>
          <a:lstStyle/>
          <a:p>
            <a:r>
              <a:rPr lang="en-US" sz="2400"/>
              <a:t>Non-thermal emission: polarization </a:t>
            </a:r>
          </a:p>
        </p:txBody>
      </p:sp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1447800" y="5791200"/>
            <a:ext cx="6934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rgbClr val="FF0000"/>
                </a:solidFill>
                <a:latin typeface="Tahoma" charset="0"/>
              </a:rPr>
              <a:t>NOAO Optical+H</a:t>
            </a:r>
            <a:r>
              <a:rPr lang="en-US" sz="1400">
                <a:solidFill>
                  <a:srgbClr val="FF0000"/>
                </a:solidFill>
                <a:latin typeface="Symbol" charset="0"/>
              </a:rPr>
              <a:t>a</a:t>
            </a:r>
            <a:r>
              <a:rPr lang="en-US" sz="1400">
                <a:solidFill>
                  <a:srgbClr val="FF0000"/>
                </a:solidFill>
                <a:latin typeface="Tahoma" charset="0"/>
              </a:rPr>
              <a:t> image                                                      www.noao.edu</a:t>
            </a:r>
          </a:p>
        </p:txBody>
      </p:sp>
      <p:grpSp>
        <p:nvGrpSpPr>
          <p:cNvPr id="159750" name="Group 6"/>
          <p:cNvGrpSpPr>
            <a:grpSpLocks/>
          </p:cNvGrpSpPr>
          <p:nvPr/>
        </p:nvGrpSpPr>
        <p:grpSpPr bwMode="auto">
          <a:xfrm>
            <a:off x="457200" y="1225550"/>
            <a:ext cx="8229600" cy="5556250"/>
            <a:chOff x="336" y="816"/>
            <a:chExt cx="5184" cy="3500"/>
          </a:xfrm>
        </p:grpSpPr>
        <p:pic>
          <p:nvPicPr>
            <p:cNvPr id="159751" name="Picture 7" descr="M51-2panel_h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816"/>
              <a:ext cx="5184" cy="3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9752" name="Text Box 8"/>
            <p:cNvSpPr txBox="1">
              <a:spLocks noChangeArrowheads="1"/>
            </p:cNvSpPr>
            <p:nvPr/>
          </p:nvSpPr>
          <p:spPr bwMode="auto">
            <a:xfrm>
              <a:off x="758" y="3844"/>
              <a:ext cx="132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000">
                  <a:solidFill>
                    <a:schemeClr val="tx1"/>
                  </a:solidFill>
                  <a:latin typeface="Tahoma" charset="0"/>
                </a:rPr>
                <a:t>Radio Continuum</a:t>
              </a:r>
            </a:p>
          </p:txBody>
        </p:sp>
        <p:sp>
          <p:nvSpPr>
            <p:cNvPr id="159753" name="Text Box 9"/>
            <p:cNvSpPr txBox="1">
              <a:spLocks noChangeArrowheads="1"/>
            </p:cNvSpPr>
            <p:nvPr/>
          </p:nvSpPr>
          <p:spPr bwMode="auto">
            <a:xfrm>
              <a:off x="3024" y="3840"/>
              <a:ext cx="244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000">
                  <a:solidFill>
                    <a:schemeClr val="tx1"/>
                  </a:solidFill>
                  <a:latin typeface="Tahoma" charset="0"/>
                </a:rPr>
                <a:t>Lines=Magnetic Field Orientation</a:t>
              </a:r>
            </a:p>
          </p:txBody>
        </p:sp>
        <p:sp>
          <p:nvSpPr>
            <p:cNvPr id="159754" name="Text Box 10"/>
            <p:cNvSpPr txBox="1">
              <a:spLocks noChangeArrowheads="1"/>
            </p:cNvSpPr>
            <p:nvPr/>
          </p:nvSpPr>
          <p:spPr bwMode="auto">
            <a:xfrm>
              <a:off x="720" y="4104"/>
              <a:ext cx="425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600" dirty="0">
                  <a:solidFill>
                    <a:srgbClr val="FF0000"/>
                  </a:solidFill>
                  <a:latin typeface="Tahoma" charset="0"/>
                </a:rPr>
                <a:t>Beck, </a:t>
              </a:r>
              <a:r>
                <a:rPr lang="en-US" sz="1600" dirty="0" err="1">
                  <a:solidFill>
                    <a:srgbClr val="FF0000"/>
                  </a:solidFill>
                  <a:latin typeface="Tahoma" charset="0"/>
                </a:rPr>
                <a:t>Horellou</a:t>
              </a:r>
              <a:r>
                <a:rPr lang="en-US" sz="1600" dirty="0">
                  <a:solidFill>
                    <a:srgbClr val="FF0000"/>
                  </a:solidFill>
                  <a:latin typeface="Tahoma" charset="0"/>
                </a:rPr>
                <a:t>, </a:t>
              </a:r>
              <a:r>
                <a:rPr lang="en-US" sz="1600" dirty="0" err="1">
                  <a:solidFill>
                    <a:srgbClr val="FF0000"/>
                  </a:solidFill>
                  <a:latin typeface="Tahoma" charset="0"/>
                </a:rPr>
                <a:t>Neininger</a:t>
              </a:r>
              <a:r>
                <a:rPr lang="en-US" sz="1600" dirty="0">
                  <a:solidFill>
                    <a:srgbClr val="FF0000"/>
                  </a:solidFill>
                  <a:latin typeface="Tahoma" charset="0"/>
                </a:rPr>
                <a:t>                            </a:t>
              </a:r>
              <a:r>
                <a:rPr lang="en-US" sz="1600" dirty="0" err="1">
                  <a:solidFill>
                    <a:srgbClr val="FF0000"/>
                  </a:solidFill>
                  <a:latin typeface="Tahoma" charset="0"/>
                </a:rPr>
                <a:t>www.nrao.edu</a:t>
              </a:r>
              <a:r>
                <a:rPr lang="en-US" sz="1600" dirty="0">
                  <a:solidFill>
                    <a:srgbClr val="FF0000"/>
                  </a:solidFill>
                  <a:latin typeface="Tahoma" charset="0"/>
                </a:rPr>
                <a:t>/</a:t>
              </a:r>
              <a:r>
                <a:rPr lang="en-US" sz="1600" dirty="0" err="1">
                  <a:solidFill>
                    <a:srgbClr val="FF0000"/>
                  </a:solidFill>
                  <a:latin typeface="Tahoma" charset="0"/>
                </a:rPr>
                <a:t>imagegallery</a:t>
              </a:r>
              <a:endParaRPr lang="en-US" sz="1600" dirty="0">
                <a:solidFill>
                  <a:srgbClr val="FF0000"/>
                </a:solidFill>
                <a:latin typeface="Tahoma" charset="0"/>
              </a:endParaRPr>
            </a:p>
          </p:txBody>
        </p:sp>
      </p:grp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ALMA Workshop - Basic Radio Astronomy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June 1, 2009</a:t>
            </a:r>
          </a:p>
        </p:txBody>
      </p:sp>
      <p:sp>
        <p:nvSpPr>
          <p:cNvPr id="188421" name="Rectangle 5"/>
          <p:cNvSpPr>
            <a:spLocks noChangeArrowheads="1"/>
          </p:cNvSpPr>
          <p:nvPr/>
        </p:nvSpPr>
        <p:spPr bwMode="auto">
          <a:xfrm>
            <a:off x="457200" y="22860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r>
              <a:rPr lang="en-CA" sz="2800" b="1">
                <a:solidFill>
                  <a:schemeClr val="tx1"/>
                </a:solidFill>
                <a:latin typeface="Arial" charset="0"/>
              </a:rPr>
              <a:t>From the wonders of well sampled data….</a:t>
            </a:r>
          </a:p>
        </p:txBody>
      </p:sp>
      <p:pic>
        <p:nvPicPr>
          <p:cNvPr id="188418" name="Picture 2" descr="800x686cygnusMOM_25um60um21cm74cm_q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22" name="Text Box 6"/>
          <p:cNvSpPr txBox="1">
            <a:spLocks noChangeArrowheads="1"/>
          </p:cNvSpPr>
          <p:nvPr/>
        </p:nvSpPr>
        <p:spPr bwMode="auto">
          <a:xfrm>
            <a:off x="152400" y="6248400"/>
            <a:ext cx="8763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600">
                <a:latin typeface="Arial" charset="0"/>
              </a:rPr>
              <a:t> 27-image mosaic of the Cygnus region from DRAO:  </a:t>
            </a:r>
            <a:r>
              <a:rPr lang="en-US" sz="1400">
                <a:latin typeface="Arial" charset="0"/>
              </a:rPr>
              <a:t>thermal (blue)  non-thermal (red)</a:t>
            </a:r>
            <a:endParaRPr lang="en-CA" sz="1400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9" name="Picture 19" descr="orionmolecularli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8534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 Emission</a:t>
            </a:r>
          </a:p>
        </p:txBody>
      </p:sp>
      <p:sp>
        <p:nvSpPr>
          <p:cNvPr id="23552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5525" name="Rectangle 5"/>
          <p:cNvSpPr>
            <a:spLocks noChangeArrowheads="1"/>
          </p:cNvSpPr>
          <p:nvPr/>
        </p:nvSpPr>
        <p:spPr bwMode="auto">
          <a:xfrm>
            <a:off x="457200" y="1066800"/>
            <a:ext cx="8686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Line Emission -- due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to quantum 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state transitions</a:t>
            </a:r>
          </a:p>
        </p:txBody>
      </p:sp>
      <p:graphicFrame>
        <p:nvGraphicFramePr>
          <p:cNvPr id="235528" name="Object 8"/>
          <p:cNvGraphicFramePr>
            <a:graphicFrameLocks noChangeAspect="1"/>
          </p:cNvGraphicFramePr>
          <p:nvPr/>
        </p:nvGraphicFramePr>
        <p:xfrm>
          <a:off x="2514600" y="3048000"/>
          <a:ext cx="4038600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53" name="Equation" r:id="rId5" imgW="1841400" imgH="495000" progId="Equation.3">
                  <p:embed/>
                </p:oleObj>
              </mc:Choice>
              <mc:Fallback>
                <p:oleObj name="Equation" r:id="rId5" imgW="1841400" imgH="4950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048000"/>
                        <a:ext cx="4038600" cy="108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29" name="Rectangle 9"/>
          <p:cNvSpPr>
            <a:spLocks noChangeArrowheads="1"/>
          </p:cNvSpPr>
          <p:nvPr/>
        </p:nvSpPr>
        <p:spPr bwMode="auto">
          <a:xfrm>
            <a:off x="457200" y="14478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900">
                <a:solidFill>
                  <a:schemeClr val="tx1"/>
                </a:solidFill>
                <a:latin typeface="Arial" charset="0"/>
              </a:rPr>
              <a:t>Radio </a:t>
            </a:r>
            <a:r>
              <a:rPr lang="ja-JP" altLang="en-US" sz="1900">
                <a:solidFill>
                  <a:schemeClr val="tx1"/>
                </a:solidFill>
                <a:latin typeface="Arial"/>
              </a:rPr>
              <a:t>“</a:t>
            </a:r>
            <a:r>
              <a:rPr lang="en-US" sz="1900">
                <a:solidFill>
                  <a:schemeClr val="tx1"/>
                </a:solidFill>
                <a:latin typeface="Arial" charset="0"/>
              </a:rPr>
              <a:t>recombination</a:t>
            </a:r>
            <a:r>
              <a:rPr lang="ja-JP" altLang="en-US" sz="1900">
                <a:solidFill>
                  <a:schemeClr val="tx1"/>
                </a:solidFill>
                <a:latin typeface="Arial"/>
              </a:rPr>
              <a:t>”</a:t>
            </a:r>
            <a:r>
              <a:rPr lang="en-US" sz="1900">
                <a:solidFill>
                  <a:schemeClr val="tx1"/>
                </a:solidFill>
                <a:latin typeface="Arial" charset="0"/>
              </a:rPr>
              <a:t> lines - high-energy level transitions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531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686800" cy="457200"/>
          </a:xfrm>
          <a:noFill/>
          <a:ln/>
        </p:spPr>
        <p:txBody>
          <a:bodyPr/>
          <a:lstStyle/>
          <a:p>
            <a:pPr lvl="1"/>
            <a:r>
              <a:rPr lang="en-US" sz="1900"/>
              <a:t>Molecular transitions – rotation &amp; vibration modes</a:t>
            </a:r>
          </a:p>
        </p:txBody>
      </p:sp>
      <p:sp>
        <p:nvSpPr>
          <p:cNvPr id="235532" name="Rectangle 12"/>
          <p:cNvSpPr>
            <a:spLocks noChangeArrowheads="1"/>
          </p:cNvSpPr>
          <p:nvPr/>
        </p:nvSpPr>
        <p:spPr bwMode="auto">
          <a:xfrm>
            <a:off x="457200" y="1828800"/>
            <a:ext cx="8305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900" dirty="0">
                <a:solidFill>
                  <a:schemeClr val="tx1"/>
                </a:solidFill>
                <a:latin typeface="Arial" charset="0"/>
              </a:rPr>
              <a:t>Hyperfine splitting </a:t>
            </a:r>
            <a:r>
              <a:rPr lang="en-US" sz="1900" dirty="0">
                <a:solidFill>
                  <a:schemeClr val="tx1"/>
                </a:solidFill>
                <a:latin typeface="Arial" charset="0"/>
                <a:sym typeface="Wingdings" charset="0"/>
              </a:rPr>
              <a:t> </a:t>
            </a:r>
            <a:r>
              <a:rPr lang="en-US" sz="1900" dirty="0" smtClean="0">
                <a:solidFill>
                  <a:schemeClr val="tx1"/>
                </a:solidFill>
                <a:latin typeface="Arial" charset="0"/>
                <a:sym typeface="Wingdings" charset="0"/>
              </a:rPr>
              <a:t>21 cm </a:t>
            </a:r>
            <a:r>
              <a:rPr lang="en-US" sz="1900" dirty="0">
                <a:solidFill>
                  <a:schemeClr val="tx1"/>
                </a:solidFill>
                <a:latin typeface="Arial" charset="0"/>
                <a:sym typeface="Wingdings" charset="0"/>
              </a:rPr>
              <a:t>spin-flip of hydrogen</a:t>
            </a:r>
            <a:endParaRPr lang="en-US" sz="1900" dirty="0">
              <a:solidFill>
                <a:schemeClr val="tx1"/>
              </a:solidFill>
              <a:latin typeface="Arial" charset="0"/>
            </a:endParaRP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19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35533" name="Picture 13" descr="spin-fliptransition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95600"/>
            <a:ext cx="5765800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34" name="Rectangle 14"/>
          <p:cNvSpPr>
            <a:spLocks noChangeArrowheads="1"/>
          </p:cNvSpPr>
          <p:nvPr/>
        </p:nvSpPr>
        <p:spPr bwMode="auto">
          <a:xfrm>
            <a:off x="457200" y="25908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900">
                <a:solidFill>
                  <a:schemeClr val="tx1"/>
                </a:solidFill>
                <a:latin typeface="Arial" charset="0"/>
              </a:rPr>
              <a:t>Maser emission – population inversion (non-thermal)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537" name="Rectangle 17"/>
          <p:cNvSpPr>
            <a:spLocks noChangeArrowheads="1"/>
          </p:cNvSpPr>
          <p:nvPr/>
        </p:nvSpPr>
        <p:spPr bwMode="auto">
          <a:xfrm>
            <a:off x="457200" y="4114800"/>
            <a:ext cx="83058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Line analysis gives: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900" dirty="0">
                <a:solidFill>
                  <a:schemeClr val="tx1"/>
                </a:solidFill>
                <a:latin typeface="Arial" charset="0"/>
              </a:rPr>
              <a:t>Gas characteristics – density, temperature, column density, opacity, abundances, chemistry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900" dirty="0">
                <a:solidFill>
                  <a:schemeClr val="tx1"/>
                </a:solidFill>
                <a:latin typeface="Arial" charset="0"/>
              </a:rPr>
              <a:t>Dynamics: Line-of-sight velocity via Doppler shift</a:t>
            </a:r>
          </a:p>
          <a:p>
            <a:pPr marL="1143000" lvl="2" indent="-2286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700" dirty="0" err="1">
                <a:solidFill>
                  <a:schemeClr val="tx1"/>
                </a:solidFill>
                <a:latin typeface="Arial" charset="0"/>
              </a:rPr>
              <a:t>Infall</a:t>
            </a:r>
            <a:r>
              <a:rPr lang="en-US" sz="1700" dirty="0">
                <a:solidFill>
                  <a:schemeClr val="tx1"/>
                </a:solidFill>
                <a:latin typeface="Arial" charset="0"/>
              </a:rPr>
              <a:t>, outflow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35538" name="Object 18"/>
          <p:cNvGraphicFramePr>
            <a:graphicFrameLocks noChangeAspect="1"/>
          </p:cNvGraphicFramePr>
          <p:nvPr/>
        </p:nvGraphicFramePr>
        <p:xfrm>
          <a:off x="3810000" y="5410200"/>
          <a:ext cx="1219200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54" name="Equation" r:id="rId8" imgW="520560" imgH="431640" progId="Equation.3">
                  <p:embed/>
                </p:oleObj>
              </mc:Choice>
              <mc:Fallback>
                <p:oleObj name="Equation" r:id="rId8" imgW="520560" imgH="43164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5410200"/>
                        <a:ext cx="1219200" cy="101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7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9" grpId="0" autoUpdateAnimBg="0"/>
      <p:bldP spid="235531" grpId="0" build="p" bldLvl="2" autoUpdateAnimBg="0"/>
      <p:bldP spid="235532" grpId="0" build="p" bldLvl="2" autoUpdateAnimBg="0"/>
      <p:bldP spid="235534" grpId="0" build="p" bldLvl="2" autoUpdateAnimBg="0"/>
      <p:bldP spid="235537" grpId="0" build="p" bldLvl="2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Molecular Lines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458200" cy="1752600"/>
          </a:xfrm>
        </p:spPr>
        <p:txBody>
          <a:bodyPr/>
          <a:lstStyle/>
          <a:p>
            <a:r>
              <a:rPr lang="en-US" dirty="0"/>
              <a:t>Many molecules discovered in space </a:t>
            </a:r>
          </a:p>
          <a:p>
            <a:pPr lvl="1"/>
            <a:r>
              <a:rPr lang="en-US" dirty="0" smtClean="0"/>
              <a:t>Around 200 detected and </a:t>
            </a:r>
            <a:r>
              <a:rPr lang="en-US" dirty="0"/>
              <a:t>counting</a:t>
            </a:r>
          </a:p>
          <a:p>
            <a:r>
              <a:rPr lang="en-US" dirty="0"/>
              <a:t>Transitions are mainly in the mm/sub-mm</a:t>
            </a:r>
          </a:p>
          <a:p>
            <a:endParaRPr lang="en-US" dirty="0"/>
          </a:p>
        </p:txBody>
      </p:sp>
      <p:sp>
        <p:nvSpPr>
          <p:cNvPr id="236548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0" y="838200"/>
            <a:ext cx="9144000" cy="5567065"/>
            <a:chOff x="0" y="838200"/>
            <a:chExt cx="9144000" cy="5567065"/>
          </a:xfrm>
        </p:grpSpPr>
        <p:pic>
          <p:nvPicPr>
            <p:cNvPr id="2" name="Picture 1" descr="molecules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8200"/>
              <a:ext cx="9144000" cy="513174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41798" y="5943600"/>
              <a:ext cx="70106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  <a:latin typeface="+mn-lt"/>
                </a:rPr>
                <a:t>Köln Molecule List – many more than shown here!</a:t>
              </a:r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7" grpId="0" build="p" autoUpdateAnimBg="0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685800"/>
          </a:xfrm>
          <a:noFill/>
          <a:ln/>
        </p:spPr>
        <p:txBody>
          <a:bodyPr anchor="ctr"/>
          <a:lstStyle/>
          <a:p>
            <a:r>
              <a:rPr lang="en-GB"/>
              <a:t>Molecular lines: outflows </a:t>
            </a:r>
          </a:p>
        </p:txBody>
      </p:sp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381000" y="990600"/>
            <a:ext cx="38862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Blue=Towards us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Red=Away from us</a:t>
            </a:r>
          </a:p>
        </p:txBody>
      </p:sp>
      <p:grpSp>
        <p:nvGrpSpPr>
          <p:cNvPr id="178212" name="Group 36"/>
          <p:cNvGrpSpPr>
            <a:grpSpLocks/>
          </p:cNvGrpSpPr>
          <p:nvPr/>
        </p:nvGrpSpPr>
        <p:grpSpPr bwMode="auto">
          <a:xfrm>
            <a:off x="5943600" y="381000"/>
            <a:ext cx="2819400" cy="4191000"/>
            <a:chOff x="3403" y="432"/>
            <a:chExt cx="2357" cy="3264"/>
          </a:xfrm>
        </p:grpSpPr>
        <p:pic>
          <p:nvPicPr>
            <p:cNvPr id="178195" name="Picture 19" descr="S106_40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6" t="9210" r="17107" b="19737"/>
            <a:stretch>
              <a:fillRect/>
            </a:stretch>
          </p:blipFill>
          <p:spPr bwMode="auto">
            <a:xfrm>
              <a:off x="3403" y="432"/>
              <a:ext cx="2357" cy="3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8198" name="Group 22"/>
            <p:cNvGrpSpPr>
              <a:grpSpLocks/>
            </p:cNvGrpSpPr>
            <p:nvPr/>
          </p:nvGrpSpPr>
          <p:grpSpPr bwMode="auto">
            <a:xfrm>
              <a:off x="3984" y="1104"/>
              <a:ext cx="1094" cy="1906"/>
              <a:chOff x="3476" y="1166"/>
              <a:chExt cx="1094" cy="1906"/>
            </a:xfrm>
          </p:grpSpPr>
          <p:grpSp>
            <p:nvGrpSpPr>
              <p:cNvPr id="178199" name="Group 23"/>
              <p:cNvGrpSpPr>
                <a:grpSpLocks/>
              </p:cNvGrpSpPr>
              <p:nvPr/>
            </p:nvGrpSpPr>
            <p:grpSpPr bwMode="auto">
              <a:xfrm>
                <a:off x="3791" y="1967"/>
                <a:ext cx="779" cy="1105"/>
                <a:chOff x="3855" y="1597"/>
                <a:chExt cx="852" cy="1069"/>
              </a:xfrm>
            </p:grpSpPr>
            <p:sp>
              <p:nvSpPr>
                <p:cNvPr id="178200" name="Freeform 24"/>
                <p:cNvSpPr>
                  <a:spLocks/>
                </p:cNvSpPr>
                <p:nvPr/>
              </p:nvSpPr>
              <p:spPr bwMode="auto">
                <a:xfrm>
                  <a:off x="4073" y="1810"/>
                  <a:ext cx="188" cy="183"/>
                </a:xfrm>
                <a:custGeom>
                  <a:avLst/>
                  <a:gdLst>
                    <a:gd name="T0" fmla="*/ 78 w 188"/>
                    <a:gd name="T1" fmla="*/ 9 h 183"/>
                    <a:gd name="T2" fmla="*/ 5 w 188"/>
                    <a:gd name="T3" fmla="*/ 110 h 183"/>
                    <a:gd name="T4" fmla="*/ 50 w 188"/>
                    <a:gd name="T5" fmla="*/ 174 h 183"/>
                    <a:gd name="T6" fmla="*/ 151 w 188"/>
                    <a:gd name="T7" fmla="*/ 165 h 183"/>
                    <a:gd name="T8" fmla="*/ 188 w 188"/>
                    <a:gd name="T9" fmla="*/ 110 h 183"/>
                    <a:gd name="T10" fmla="*/ 151 w 188"/>
                    <a:gd name="T11" fmla="*/ 55 h 183"/>
                    <a:gd name="T12" fmla="*/ 78 w 188"/>
                    <a:gd name="T13" fmla="*/ 9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183">
                      <a:moveTo>
                        <a:pt x="78" y="9"/>
                      </a:moveTo>
                      <a:cubicBezTo>
                        <a:pt x="54" y="18"/>
                        <a:pt x="10" y="83"/>
                        <a:pt x="5" y="110"/>
                      </a:cubicBezTo>
                      <a:cubicBezTo>
                        <a:pt x="0" y="137"/>
                        <a:pt x="26" y="165"/>
                        <a:pt x="50" y="174"/>
                      </a:cubicBezTo>
                      <a:cubicBezTo>
                        <a:pt x="74" y="183"/>
                        <a:pt x="128" y="176"/>
                        <a:pt x="151" y="165"/>
                      </a:cubicBezTo>
                      <a:cubicBezTo>
                        <a:pt x="174" y="154"/>
                        <a:pt x="188" y="128"/>
                        <a:pt x="188" y="110"/>
                      </a:cubicBezTo>
                      <a:cubicBezTo>
                        <a:pt x="188" y="92"/>
                        <a:pt x="166" y="67"/>
                        <a:pt x="151" y="55"/>
                      </a:cubicBezTo>
                      <a:cubicBezTo>
                        <a:pt x="136" y="43"/>
                        <a:pt x="102" y="0"/>
                        <a:pt x="78" y="9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FF5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201" name="Freeform 25"/>
                <p:cNvSpPr>
                  <a:spLocks/>
                </p:cNvSpPr>
                <p:nvPr/>
              </p:nvSpPr>
              <p:spPr bwMode="auto">
                <a:xfrm>
                  <a:off x="3995" y="1732"/>
                  <a:ext cx="388" cy="457"/>
                </a:xfrm>
                <a:custGeom>
                  <a:avLst/>
                  <a:gdLst>
                    <a:gd name="T0" fmla="*/ 78 w 188"/>
                    <a:gd name="T1" fmla="*/ 9 h 183"/>
                    <a:gd name="T2" fmla="*/ 5 w 188"/>
                    <a:gd name="T3" fmla="*/ 110 h 183"/>
                    <a:gd name="T4" fmla="*/ 50 w 188"/>
                    <a:gd name="T5" fmla="*/ 174 h 183"/>
                    <a:gd name="T6" fmla="*/ 151 w 188"/>
                    <a:gd name="T7" fmla="*/ 165 h 183"/>
                    <a:gd name="T8" fmla="*/ 188 w 188"/>
                    <a:gd name="T9" fmla="*/ 110 h 183"/>
                    <a:gd name="T10" fmla="*/ 151 w 188"/>
                    <a:gd name="T11" fmla="*/ 55 h 183"/>
                    <a:gd name="T12" fmla="*/ 78 w 188"/>
                    <a:gd name="T13" fmla="*/ 9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183">
                      <a:moveTo>
                        <a:pt x="78" y="9"/>
                      </a:moveTo>
                      <a:cubicBezTo>
                        <a:pt x="54" y="18"/>
                        <a:pt x="10" y="83"/>
                        <a:pt x="5" y="110"/>
                      </a:cubicBezTo>
                      <a:cubicBezTo>
                        <a:pt x="0" y="137"/>
                        <a:pt x="26" y="165"/>
                        <a:pt x="50" y="174"/>
                      </a:cubicBezTo>
                      <a:cubicBezTo>
                        <a:pt x="74" y="183"/>
                        <a:pt x="128" y="176"/>
                        <a:pt x="151" y="165"/>
                      </a:cubicBezTo>
                      <a:cubicBezTo>
                        <a:pt x="174" y="154"/>
                        <a:pt x="188" y="128"/>
                        <a:pt x="188" y="110"/>
                      </a:cubicBezTo>
                      <a:cubicBezTo>
                        <a:pt x="188" y="92"/>
                        <a:pt x="166" y="67"/>
                        <a:pt x="151" y="55"/>
                      </a:cubicBezTo>
                      <a:cubicBezTo>
                        <a:pt x="136" y="43"/>
                        <a:pt x="102" y="0"/>
                        <a:pt x="78" y="9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FF5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202" name="Freeform 26"/>
                <p:cNvSpPr>
                  <a:spLocks/>
                </p:cNvSpPr>
                <p:nvPr/>
              </p:nvSpPr>
              <p:spPr bwMode="auto">
                <a:xfrm>
                  <a:off x="3909" y="1654"/>
                  <a:ext cx="589" cy="813"/>
                </a:xfrm>
                <a:custGeom>
                  <a:avLst/>
                  <a:gdLst>
                    <a:gd name="T0" fmla="*/ 78 w 188"/>
                    <a:gd name="T1" fmla="*/ 9 h 183"/>
                    <a:gd name="T2" fmla="*/ 5 w 188"/>
                    <a:gd name="T3" fmla="*/ 110 h 183"/>
                    <a:gd name="T4" fmla="*/ 50 w 188"/>
                    <a:gd name="T5" fmla="*/ 174 h 183"/>
                    <a:gd name="T6" fmla="*/ 151 w 188"/>
                    <a:gd name="T7" fmla="*/ 165 h 183"/>
                    <a:gd name="T8" fmla="*/ 188 w 188"/>
                    <a:gd name="T9" fmla="*/ 110 h 183"/>
                    <a:gd name="T10" fmla="*/ 151 w 188"/>
                    <a:gd name="T11" fmla="*/ 55 h 183"/>
                    <a:gd name="T12" fmla="*/ 78 w 188"/>
                    <a:gd name="T13" fmla="*/ 9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183">
                      <a:moveTo>
                        <a:pt x="78" y="9"/>
                      </a:moveTo>
                      <a:cubicBezTo>
                        <a:pt x="54" y="18"/>
                        <a:pt x="10" y="83"/>
                        <a:pt x="5" y="110"/>
                      </a:cubicBezTo>
                      <a:cubicBezTo>
                        <a:pt x="0" y="137"/>
                        <a:pt x="26" y="165"/>
                        <a:pt x="50" y="174"/>
                      </a:cubicBezTo>
                      <a:cubicBezTo>
                        <a:pt x="74" y="183"/>
                        <a:pt x="128" y="176"/>
                        <a:pt x="151" y="165"/>
                      </a:cubicBezTo>
                      <a:cubicBezTo>
                        <a:pt x="174" y="154"/>
                        <a:pt x="188" y="128"/>
                        <a:pt x="188" y="110"/>
                      </a:cubicBezTo>
                      <a:cubicBezTo>
                        <a:pt x="188" y="92"/>
                        <a:pt x="166" y="67"/>
                        <a:pt x="151" y="55"/>
                      </a:cubicBezTo>
                      <a:cubicBezTo>
                        <a:pt x="136" y="43"/>
                        <a:pt x="102" y="0"/>
                        <a:pt x="78" y="9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FF5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203" name="Freeform 27"/>
                <p:cNvSpPr>
                  <a:spLocks/>
                </p:cNvSpPr>
                <p:nvPr/>
              </p:nvSpPr>
              <p:spPr bwMode="auto">
                <a:xfrm>
                  <a:off x="3855" y="1597"/>
                  <a:ext cx="852" cy="1069"/>
                </a:xfrm>
                <a:custGeom>
                  <a:avLst/>
                  <a:gdLst>
                    <a:gd name="T0" fmla="*/ 305 w 870"/>
                    <a:gd name="T1" fmla="*/ 12 h 1069"/>
                    <a:gd name="T2" fmla="*/ 104 w 870"/>
                    <a:gd name="T3" fmla="*/ 268 h 1069"/>
                    <a:gd name="T4" fmla="*/ 21 w 870"/>
                    <a:gd name="T5" fmla="*/ 597 h 1069"/>
                    <a:gd name="T6" fmla="*/ 232 w 870"/>
                    <a:gd name="T7" fmla="*/ 981 h 1069"/>
                    <a:gd name="T8" fmla="*/ 533 w 870"/>
                    <a:gd name="T9" fmla="*/ 981 h 1069"/>
                    <a:gd name="T10" fmla="*/ 716 w 870"/>
                    <a:gd name="T11" fmla="*/ 1045 h 1069"/>
                    <a:gd name="T12" fmla="*/ 862 w 870"/>
                    <a:gd name="T13" fmla="*/ 835 h 1069"/>
                    <a:gd name="T14" fmla="*/ 762 w 870"/>
                    <a:gd name="T15" fmla="*/ 478 h 1069"/>
                    <a:gd name="T16" fmla="*/ 606 w 870"/>
                    <a:gd name="T17" fmla="*/ 195 h 1069"/>
                    <a:gd name="T18" fmla="*/ 305 w 870"/>
                    <a:gd name="T19" fmla="*/ 12 h 10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70" h="1069">
                      <a:moveTo>
                        <a:pt x="305" y="12"/>
                      </a:moveTo>
                      <a:cubicBezTo>
                        <a:pt x="221" y="24"/>
                        <a:pt x="151" y="171"/>
                        <a:pt x="104" y="268"/>
                      </a:cubicBezTo>
                      <a:cubicBezTo>
                        <a:pt x="57" y="365"/>
                        <a:pt x="0" y="478"/>
                        <a:pt x="21" y="597"/>
                      </a:cubicBezTo>
                      <a:cubicBezTo>
                        <a:pt x="42" y="716"/>
                        <a:pt x="147" y="917"/>
                        <a:pt x="232" y="981"/>
                      </a:cubicBezTo>
                      <a:cubicBezTo>
                        <a:pt x="317" y="1045"/>
                        <a:pt x="452" y="970"/>
                        <a:pt x="533" y="981"/>
                      </a:cubicBezTo>
                      <a:cubicBezTo>
                        <a:pt x="614" y="992"/>
                        <a:pt x="661" y="1069"/>
                        <a:pt x="716" y="1045"/>
                      </a:cubicBezTo>
                      <a:cubicBezTo>
                        <a:pt x="771" y="1021"/>
                        <a:pt x="854" y="929"/>
                        <a:pt x="862" y="835"/>
                      </a:cubicBezTo>
                      <a:cubicBezTo>
                        <a:pt x="870" y="741"/>
                        <a:pt x="805" y="584"/>
                        <a:pt x="762" y="478"/>
                      </a:cubicBezTo>
                      <a:cubicBezTo>
                        <a:pt x="719" y="372"/>
                        <a:pt x="675" y="274"/>
                        <a:pt x="606" y="195"/>
                      </a:cubicBezTo>
                      <a:cubicBezTo>
                        <a:pt x="537" y="116"/>
                        <a:pt x="389" y="0"/>
                        <a:pt x="305" y="12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FF5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8204" name="Group 28"/>
              <p:cNvGrpSpPr>
                <a:grpSpLocks/>
              </p:cNvGrpSpPr>
              <p:nvPr/>
            </p:nvGrpSpPr>
            <p:grpSpPr bwMode="auto">
              <a:xfrm>
                <a:off x="3476" y="1166"/>
                <a:ext cx="893" cy="1310"/>
                <a:chOff x="3613" y="796"/>
                <a:chExt cx="893" cy="1310"/>
              </a:xfrm>
            </p:grpSpPr>
            <p:sp>
              <p:nvSpPr>
                <p:cNvPr id="178205" name="Freeform 29"/>
                <p:cNvSpPr>
                  <a:spLocks/>
                </p:cNvSpPr>
                <p:nvPr/>
              </p:nvSpPr>
              <p:spPr bwMode="auto">
                <a:xfrm>
                  <a:off x="4082" y="1593"/>
                  <a:ext cx="113" cy="261"/>
                </a:xfrm>
                <a:custGeom>
                  <a:avLst/>
                  <a:gdLst>
                    <a:gd name="T0" fmla="*/ 6 w 197"/>
                    <a:gd name="T1" fmla="*/ 26 h 262"/>
                    <a:gd name="T2" fmla="*/ 61 w 197"/>
                    <a:gd name="T3" fmla="*/ 200 h 262"/>
                    <a:gd name="T4" fmla="*/ 180 w 197"/>
                    <a:gd name="T5" fmla="*/ 245 h 262"/>
                    <a:gd name="T6" fmla="*/ 162 w 197"/>
                    <a:gd name="T7" fmla="*/ 99 h 262"/>
                    <a:gd name="T8" fmla="*/ 98 w 197"/>
                    <a:gd name="T9" fmla="*/ 44 h 262"/>
                    <a:gd name="T10" fmla="*/ 6 w 197"/>
                    <a:gd name="T11" fmla="*/ 26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7" h="262">
                      <a:moveTo>
                        <a:pt x="6" y="26"/>
                      </a:moveTo>
                      <a:cubicBezTo>
                        <a:pt x="0" y="52"/>
                        <a:pt x="32" y="164"/>
                        <a:pt x="61" y="200"/>
                      </a:cubicBezTo>
                      <a:cubicBezTo>
                        <a:pt x="90" y="236"/>
                        <a:pt x="163" y="262"/>
                        <a:pt x="180" y="245"/>
                      </a:cubicBezTo>
                      <a:cubicBezTo>
                        <a:pt x="197" y="228"/>
                        <a:pt x="176" y="132"/>
                        <a:pt x="162" y="99"/>
                      </a:cubicBezTo>
                      <a:cubicBezTo>
                        <a:pt x="148" y="66"/>
                        <a:pt x="121" y="58"/>
                        <a:pt x="98" y="44"/>
                      </a:cubicBezTo>
                      <a:cubicBezTo>
                        <a:pt x="75" y="30"/>
                        <a:pt x="12" y="0"/>
                        <a:pt x="6" y="26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206" name="Freeform 30"/>
                <p:cNvSpPr>
                  <a:spLocks/>
                </p:cNvSpPr>
                <p:nvPr/>
              </p:nvSpPr>
              <p:spPr bwMode="auto">
                <a:xfrm rot="1202883">
                  <a:off x="3787" y="1275"/>
                  <a:ext cx="621" cy="629"/>
                </a:xfrm>
                <a:custGeom>
                  <a:avLst/>
                  <a:gdLst>
                    <a:gd name="T0" fmla="*/ 6 w 197"/>
                    <a:gd name="T1" fmla="*/ 26 h 262"/>
                    <a:gd name="T2" fmla="*/ 61 w 197"/>
                    <a:gd name="T3" fmla="*/ 200 h 262"/>
                    <a:gd name="T4" fmla="*/ 180 w 197"/>
                    <a:gd name="T5" fmla="*/ 245 h 262"/>
                    <a:gd name="T6" fmla="*/ 162 w 197"/>
                    <a:gd name="T7" fmla="*/ 99 h 262"/>
                    <a:gd name="T8" fmla="*/ 98 w 197"/>
                    <a:gd name="T9" fmla="*/ 44 h 262"/>
                    <a:gd name="T10" fmla="*/ 6 w 197"/>
                    <a:gd name="T11" fmla="*/ 26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7" h="262">
                      <a:moveTo>
                        <a:pt x="6" y="26"/>
                      </a:moveTo>
                      <a:cubicBezTo>
                        <a:pt x="0" y="52"/>
                        <a:pt x="32" y="164"/>
                        <a:pt x="61" y="200"/>
                      </a:cubicBezTo>
                      <a:cubicBezTo>
                        <a:pt x="90" y="236"/>
                        <a:pt x="163" y="262"/>
                        <a:pt x="180" y="245"/>
                      </a:cubicBezTo>
                      <a:cubicBezTo>
                        <a:pt x="197" y="228"/>
                        <a:pt x="176" y="132"/>
                        <a:pt x="162" y="99"/>
                      </a:cubicBezTo>
                      <a:cubicBezTo>
                        <a:pt x="148" y="66"/>
                        <a:pt x="121" y="58"/>
                        <a:pt x="98" y="44"/>
                      </a:cubicBezTo>
                      <a:cubicBezTo>
                        <a:pt x="75" y="30"/>
                        <a:pt x="12" y="0"/>
                        <a:pt x="6" y="26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207" name="Freeform 31"/>
                <p:cNvSpPr>
                  <a:spLocks/>
                </p:cNvSpPr>
                <p:nvPr/>
              </p:nvSpPr>
              <p:spPr bwMode="auto">
                <a:xfrm rot="1202883">
                  <a:off x="3678" y="1049"/>
                  <a:ext cx="828" cy="924"/>
                </a:xfrm>
                <a:custGeom>
                  <a:avLst/>
                  <a:gdLst>
                    <a:gd name="T0" fmla="*/ 6 w 197"/>
                    <a:gd name="T1" fmla="*/ 26 h 262"/>
                    <a:gd name="T2" fmla="*/ 61 w 197"/>
                    <a:gd name="T3" fmla="*/ 200 h 262"/>
                    <a:gd name="T4" fmla="*/ 180 w 197"/>
                    <a:gd name="T5" fmla="*/ 245 h 262"/>
                    <a:gd name="T6" fmla="*/ 162 w 197"/>
                    <a:gd name="T7" fmla="*/ 99 h 262"/>
                    <a:gd name="T8" fmla="*/ 98 w 197"/>
                    <a:gd name="T9" fmla="*/ 44 h 262"/>
                    <a:gd name="T10" fmla="*/ 6 w 197"/>
                    <a:gd name="T11" fmla="*/ 26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7" h="262">
                      <a:moveTo>
                        <a:pt x="6" y="26"/>
                      </a:moveTo>
                      <a:cubicBezTo>
                        <a:pt x="0" y="52"/>
                        <a:pt x="32" y="164"/>
                        <a:pt x="61" y="200"/>
                      </a:cubicBezTo>
                      <a:cubicBezTo>
                        <a:pt x="90" y="236"/>
                        <a:pt x="163" y="262"/>
                        <a:pt x="180" y="245"/>
                      </a:cubicBezTo>
                      <a:cubicBezTo>
                        <a:pt x="197" y="228"/>
                        <a:pt x="176" y="132"/>
                        <a:pt x="162" y="99"/>
                      </a:cubicBezTo>
                      <a:cubicBezTo>
                        <a:pt x="148" y="66"/>
                        <a:pt x="121" y="58"/>
                        <a:pt x="98" y="44"/>
                      </a:cubicBezTo>
                      <a:cubicBezTo>
                        <a:pt x="75" y="30"/>
                        <a:pt x="12" y="0"/>
                        <a:pt x="6" y="26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208" name="Freeform 32"/>
                <p:cNvSpPr>
                  <a:spLocks/>
                </p:cNvSpPr>
                <p:nvPr/>
              </p:nvSpPr>
              <p:spPr bwMode="auto">
                <a:xfrm>
                  <a:off x="3613" y="796"/>
                  <a:ext cx="842" cy="1310"/>
                </a:xfrm>
                <a:custGeom>
                  <a:avLst/>
                  <a:gdLst>
                    <a:gd name="T0" fmla="*/ 629 w 842"/>
                    <a:gd name="T1" fmla="*/ 1243 h 1310"/>
                    <a:gd name="T2" fmla="*/ 565 w 842"/>
                    <a:gd name="T3" fmla="*/ 1243 h 1310"/>
                    <a:gd name="T4" fmla="*/ 181 w 842"/>
                    <a:gd name="T5" fmla="*/ 1060 h 1310"/>
                    <a:gd name="T6" fmla="*/ 26 w 842"/>
                    <a:gd name="T7" fmla="*/ 813 h 1310"/>
                    <a:gd name="T8" fmla="*/ 26 w 842"/>
                    <a:gd name="T9" fmla="*/ 493 h 1310"/>
                    <a:gd name="T10" fmla="*/ 81 w 842"/>
                    <a:gd name="T11" fmla="*/ 228 h 1310"/>
                    <a:gd name="T12" fmla="*/ 81 w 842"/>
                    <a:gd name="T13" fmla="*/ 54 h 1310"/>
                    <a:gd name="T14" fmla="*/ 382 w 842"/>
                    <a:gd name="T15" fmla="*/ 27 h 1310"/>
                    <a:gd name="T16" fmla="*/ 565 w 842"/>
                    <a:gd name="T17" fmla="*/ 219 h 1310"/>
                    <a:gd name="T18" fmla="*/ 684 w 842"/>
                    <a:gd name="T19" fmla="*/ 402 h 1310"/>
                    <a:gd name="T20" fmla="*/ 821 w 842"/>
                    <a:gd name="T21" fmla="*/ 603 h 1310"/>
                    <a:gd name="T22" fmla="*/ 812 w 842"/>
                    <a:gd name="T23" fmla="*/ 868 h 1310"/>
                    <a:gd name="T24" fmla="*/ 794 w 842"/>
                    <a:gd name="T25" fmla="*/ 1106 h 1310"/>
                    <a:gd name="T26" fmla="*/ 702 w 842"/>
                    <a:gd name="T27" fmla="*/ 1279 h 1310"/>
                    <a:gd name="T28" fmla="*/ 629 w 842"/>
                    <a:gd name="T29" fmla="*/ 1243 h 1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42" h="1310">
                      <a:moveTo>
                        <a:pt x="629" y="1243"/>
                      </a:moveTo>
                      <a:cubicBezTo>
                        <a:pt x="606" y="1237"/>
                        <a:pt x="640" y="1273"/>
                        <a:pt x="565" y="1243"/>
                      </a:cubicBezTo>
                      <a:cubicBezTo>
                        <a:pt x="490" y="1213"/>
                        <a:pt x="271" y="1132"/>
                        <a:pt x="181" y="1060"/>
                      </a:cubicBezTo>
                      <a:cubicBezTo>
                        <a:pt x="91" y="988"/>
                        <a:pt x="52" y="907"/>
                        <a:pt x="26" y="813"/>
                      </a:cubicBezTo>
                      <a:cubicBezTo>
                        <a:pt x="0" y="719"/>
                        <a:pt x="17" y="590"/>
                        <a:pt x="26" y="493"/>
                      </a:cubicBezTo>
                      <a:cubicBezTo>
                        <a:pt x="35" y="396"/>
                        <a:pt x="72" y="301"/>
                        <a:pt x="81" y="228"/>
                      </a:cubicBezTo>
                      <a:cubicBezTo>
                        <a:pt x="90" y="155"/>
                        <a:pt x="31" y="87"/>
                        <a:pt x="81" y="54"/>
                      </a:cubicBezTo>
                      <a:cubicBezTo>
                        <a:pt x="131" y="21"/>
                        <a:pt x="301" y="0"/>
                        <a:pt x="382" y="27"/>
                      </a:cubicBezTo>
                      <a:cubicBezTo>
                        <a:pt x="463" y="54"/>
                        <a:pt x="515" y="156"/>
                        <a:pt x="565" y="219"/>
                      </a:cubicBezTo>
                      <a:cubicBezTo>
                        <a:pt x="615" y="282"/>
                        <a:pt x="641" y="338"/>
                        <a:pt x="684" y="402"/>
                      </a:cubicBezTo>
                      <a:cubicBezTo>
                        <a:pt x="727" y="466"/>
                        <a:pt x="800" y="525"/>
                        <a:pt x="821" y="603"/>
                      </a:cubicBezTo>
                      <a:cubicBezTo>
                        <a:pt x="842" y="681"/>
                        <a:pt x="816" y="784"/>
                        <a:pt x="812" y="868"/>
                      </a:cubicBezTo>
                      <a:cubicBezTo>
                        <a:pt x="808" y="952"/>
                        <a:pt x="812" y="1038"/>
                        <a:pt x="794" y="1106"/>
                      </a:cubicBezTo>
                      <a:cubicBezTo>
                        <a:pt x="776" y="1174"/>
                        <a:pt x="728" y="1248"/>
                        <a:pt x="702" y="1279"/>
                      </a:cubicBezTo>
                      <a:cubicBezTo>
                        <a:pt x="676" y="1310"/>
                        <a:pt x="652" y="1249"/>
                        <a:pt x="629" y="1243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209" name="Freeform 33"/>
                <p:cNvSpPr>
                  <a:spLocks/>
                </p:cNvSpPr>
                <p:nvPr/>
              </p:nvSpPr>
              <p:spPr bwMode="auto">
                <a:xfrm>
                  <a:off x="3961" y="1416"/>
                  <a:ext cx="297" cy="486"/>
                </a:xfrm>
                <a:custGeom>
                  <a:avLst/>
                  <a:gdLst>
                    <a:gd name="T0" fmla="*/ 245 w 315"/>
                    <a:gd name="T1" fmla="*/ 468 h 477"/>
                    <a:gd name="T2" fmla="*/ 89 w 315"/>
                    <a:gd name="T3" fmla="*/ 367 h 477"/>
                    <a:gd name="T4" fmla="*/ 7 w 315"/>
                    <a:gd name="T5" fmla="*/ 166 h 477"/>
                    <a:gd name="T6" fmla="*/ 44 w 315"/>
                    <a:gd name="T7" fmla="*/ 20 h 477"/>
                    <a:gd name="T8" fmla="*/ 217 w 315"/>
                    <a:gd name="T9" fmla="*/ 47 h 477"/>
                    <a:gd name="T10" fmla="*/ 300 w 315"/>
                    <a:gd name="T11" fmla="*/ 184 h 477"/>
                    <a:gd name="T12" fmla="*/ 309 w 315"/>
                    <a:gd name="T13" fmla="*/ 257 h 477"/>
                    <a:gd name="T14" fmla="*/ 290 w 315"/>
                    <a:gd name="T15" fmla="*/ 422 h 477"/>
                    <a:gd name="T16" fmla="*/ 245 w 315"/>
                    <a:gd name="T17" fmla="*/ 468 h 4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5" h="477">
                      <a:moveTo>
                        <a:pt x="245" y="468"/>
                      </a:moveTo>
                      <a:cubicBezTo>
                        <a:pt x="212" y="459"/>
                        <a:pt x="129" y="417"/>
                        <a:pt x="89" y="367"/>
                      </a:cubicBezTo>
                      <a:cubicBezTo>
                        <a:pt x="49" y="317"/>
                        <a:pt x="14" y="224"/>
                        <a:pt x="7" y="166"/>
                      </a:cubicBezTo>
                      <a:cubicBezTo>
                        <a:pt x="0" y="108"/>
                        <a:pt x="9" y="40"/>
                        <a:pt x="44" y="20"/>
                      </a:cubicBezTo>
                      <a:cubicBezTo>
                        <a:pt x="79" y="0"/>
                        <a:pt x="174" y="20"/>
                        <a:pt x="217" y="47"/>
                      </a:cubicBezTo>
                      <a:cubicBezTo>
                        <a:pt x="260" y="74"/>
                        <a:pt x="285" y="149"/>
                        <a:pt x="300" y="184"/>
                      </a:cubicBezTo>
                      <a:cubicBezTo>
                        <a:pt x="315" y="219"/>
                        <a:pt x="311" y="217"/>
                        <a:pt x="309" y="257"/>
                      </a:cubicBezTo>
                      <a:cubicBezTo>
                        <a:pt x="307" y="297"/>
                        <a:pt x="299" y="384"/>
                        <a:pt x="290" y="422"/>
                      </a:cubicBezTo>
                      <a:cubicBezTo>
                        <a:pt x="281" y="460"/>
                        <a:pt x="278" y="477"/>
                        <a:pt x="245" y="468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8210" name="Oval 34"/>
              <p:cNvSpPr>
                <a:spLocks noChangeArrowheads="1"/>
              </p:cNvSpPr>
              <p:nvPr/>
            </p:nvSpPr>
            <p:spPr bwMode="auto">
              <a:xfrm>
                <a:off x="4032" y="2208"/>
                <a:ext cx="56" cy="56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rgbClr val="FFFF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 sz="2000">
                  <a:solidFill>
                    <a:srgbClr val="FFFFCC"/>
                  </a:solidFill>
                  <a:latin typeface="Tahoma" charset="0"/>
                </a:endParaRPr>
              </a:p>
            </p:txBody>
          </p:sp>
        </p:grpSp>
      </p:grpSp>
      <p:pic>
        <p:nvPicPr>
          <p:cNvPr id="178211" name="Picture 35" descr="hh211-nat-ro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6600"/>
            <a:ext cx="914400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213" name="Text Box 37"/>
          <p:cNvSpPr txBox="1">
            <a:spLocks noChangeArrowheads="1"/>
          </p:cNvSpPr>
          <p:nvPr/>
        </p:nvSpPr>
        <p:spPr bwMode="auto">
          <a:xfrm>
            <a:off x="152400" y="4191000"/>
            <a:ext cx="571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Wingdings" charset="0"/>
              <a:buNone/>
            </a:pPr>
            <a:r>
              <a:rPr lang="en-GB" sz="2000">
                <a:solidFill>
                  <a:schemeClr val="tx1"/>
                </a:solidFill>
                <a:latin typeface="Arial" charset="0"/>
              </a:rPr>
              <a:t>Chandler &amp; Richer 2001  (SiO J=1-0 in HH 211)</a:t>
            </a:r>
          </a:p>
        </p:txBody>
      </p:sp>
      <p:sp>
        <p:nvSpPr>
          <p:cNvPr id="178214" name="Text Box 38"/>
          <p:cNvSpPr txBox="1">
            <a:spLocks noChangeArrowheads="1"/>
          </p:cNvSpPr>
          <p:nvPr/>
        </p:nvSpPr>
        <p:spPr bwMode="auto">
          <a:xfrm>
            <a:off x="4038600" y="2667000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>
                <a:solidFill>
                  <a:schemeClr val="tx1"/>
                </a:solidFill>
                <a:latin typeface="Arial" charset="0"/>
              </a:rPr>
              <a:t>outflow in S106</a:t>
            </a:r>
            <a:endParaRPr lang="en-US" sz="1800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25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52400" y="914400"/>
            <a:ext cx="8534400" cy="5402997"/>
            <a:chOff x="152400" y="914400"/>
            <a:chExt cx="8534400" cy="5402997"/>
          </a:xfrm>
        </p:grpSpPr>
        <p:sp>
          <p:nvSpPr>
            <p:cNvPr id="294916" name="Rectangle 4"/>
            <p:cNvSpPr>
              <a:spLocks noChangeArrowheads="1"/>
            </p:cNvSpPr>
            <p:nvPr/>
          </p:nvSpPr>
          <p:spPr bwMode="auto">
            <a:xfrm>
              <a:off x="152400" y="914400"/>
              <a:ext cx="8534400" cy="510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l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	</a:t>
              </a:r>
              <a:r>
                <a:rPr lang="en-US" sz="3200" dirty="0" smtClean="0">
                  <a:solidFill>
                    <a:schemeClr val="tx1"/>
                  </a:solidFill>
                  <a:latin typeface="Arial" charset="0"/>
                </a:rPr>
                <a:t>Kraus</a:t>
              </a:r>
              <a:r>
                <a:rPr lang="en-US" sz="3200" dirty="0">
                  <a:solidFill>
                    <a:schemeClr val="tx1"/>
                  </a:solidFill>
                  <a:latin typeface="Arial" charset="0"/>
                </a:rPr>
                <a:t>: </a:t>
              </a:r>
              <a:r>
                <a:rPr lang="en-US" sz="3200" dirty="0" smtClean="0">
                  <a:solidFill>
                    <a:schemeClr val="tx1"/>
                  </a:solidFill>
                  <a:latin typeface="Arial" charset="0"/>
                </a:rPr>
                <a:t>							</a:t>
              </a:r>
              <a:r>
                <a:rPr lang="en-US" sz="3200" i="1" dirty="0" smtClean="0">
                  <a:solidFill>
                    <a:schemeClr val="tx1"/>
                  </a:solidFill>
                  <a:latin typeface="Arial" charset="0"/>
                </a:rPr>
                <a:t>Radio </a:t>
              </a:r>
              <a:r>
                <a:rPr lang="en-US" sz="3200" i="1" dirty="0">
                  <a:solidFill>
                    <a:schemeClr val="tx1"/>
                  </a:solidFill>
                  <a:latin typeface="Arial" charset="0"/>
                </a:rPr>
                <a:t>Astronomy</a:t>
              </a:r>
            </a:p>
            <a:p>
              <a:pPr marL="342900" indent="-342900" algn="l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sz="3200" dirty="0">
                  <a:solidFill>
                    <a:schemeClr val="tx1"/>
                  </a:solidFill>
                  <a:latin typeface="Arial" charset="0"/>
                </a:rPr>
                <a:t>	</a:t>
              </a:r>
              <a:r>
                <a:rPr lang="en-US" sz="3200" dirty="0" smtClean="0">
                  <a:solidFill>
                    <a:schemeClr val="tx1"/>
                  </a:solidFill>
                  <a:latin typeface="Arial" charset="0"/>
                </a:rPr>
                <a:t>Wilson, </a:t>
              </a:r>
              <a:r>
                <a:rPr lang="en-US" sz="3200" dirty="0" err="1" smtClean="0">
                  <a:solidFill>
                    <a:schemeClr val="tx1"/>
                  </a:solidFill>
                  <a:latin typeface="Arial" charset="0"/>
                </a:rPr>
                <a:t>Rohlfs</a:t>
              </a:r>
              <a:r>
                <a:rPr lang="en-US" sz="3200" dirty="0" smtClean="0">
                  <a:solidFill>
                    <a:schemeClr val="tx1"/>
                  </a:solidFill>
                  <a:latin typeface="Arial" charset="0"/>
                </a:rPr>
                <a:t> &amp; </a:t>
              </a:r>
              <a:r>
                <a:rPr lang="en-US" sz="3200" dirty="0" err="1" smtClean="0">
                  <a:solidFill>
                    <a:schemeClr val="tx1"/>
                  </a:solidFill>
                  <a:latin typeface="Arial" charset="0"/>
                </a:rPr>
                <a:t>Huttemeister</a:t>
              </a:r>
              <a:r>
                <a:rPr lang="en-US" sz="3200" dirty="0" smtClean="0">
                  <a:solidFill>
                    <a:schemeClr val="tx1"/>
                  </a:solidFill>
                  <a:latin typeface="Arial" charset="0"/>
                </a:rPr>
                <a:t>: 			</a:t>
              </a:r>
              <a:r>
                <a:rPr lang="en-US" sz="3200" i="1" dirty="0" smtClean="0">
                  <a:solidFill>
                    <a:schemeClr val="tx1"/>
                  </a:solidFill>
                  <a:latin typeface="Arial" charset="0"/>
                </a:rPr>
                <a:t>Tools </a:t>
              </a:r>
              <a:r>
                <a:rPr lang="en-US" sz="3200" i="1" dirty="0">
                  <a:solidFill>
                    <a:schemeClr val="tx1"/>
                  </a:solidFill>
                  <a:latin typeface="Arial" charset="0"/>
                </a:rPr>
                <a:t>of Radio </a:t>
              </a:r>
              <a:r>
                <a:rPr lang="en-US" sz="3200" i="1" dirty="0" smtClean="0">
                  <a:solidFill>
                    <a:schemeClr val="tx1"/>
                  </a:solidFill>
                  <a:latin typeface="Arial" charset="0"/>
                </a:rPr>
                <a:t>Astronomy*</a:t>
              </a:r>
              <a:endParaRPr lang="en-US" sz="3200" i="1" dirty="0">
                <a:solidFill>
                  <a:schemeClr val="tx1"/>
                </a:solidFill>
                <a:latin typeface="Arial" charset="0"/>
              </a:endParaRPr>
            </a:p>
            <a:p>
              <a:pPr marL="342900" indent="-342900" algn="l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sz="3200" dirty="0">
                  <a:solidFill>
                    <a:schemeClr val="tx1"/>
                  </a:solidFill>
                  <a:latin typeface="Arial" charset="0"/>
                </a:rPr>
                <a:t>	</a:t>
              </a:r>
              <a:r>
                <a:rPr lang="en-US" sz="3200" dirty="0" err="1" smtClean="0">
                  <a:solidFill>
                    <a:schemeClr val="tx1"/>
                  </a:solidFill>
                  <a:latin typeface="Arial" charset="0"/>
                </a:rPr>
                <a:t>Stanimirovic</a:t>
              </a:r>
              <a:r>
                <a:rPr lang="en-US" sz="3200" dirty="0">
                  <a:solidFill>
                    <a:schemeClr val="tx1"/>
                  </a:solidFill>
                  <a:latin typeface="Arial" charset="0"/>
                </a:rPr>
                <a:t>, </a:t>
              </a:r>
              <a:r>
                <a:rPr lang="en-US" sz="3200" dirty="0" err="1">
                  <a:solidFill>
                    <a:schemeClr val="tx1"/>
                  </a:solidFill>
                  <a:latin typeface="Arial" charset="0"/>
                </a:rPr>
                <a:t>Altschuler</a:t>
              </a:r>
              <a:r>
                <a:rPr lang="en-US" sz="3200" dirty="0">
                  <a:solidFill>
                    <a:schemeClr val="tx1"/>
                  </a:solidFill>
                  <a:latin typeface="Arial" charset="0"/>
                </a:rPr>
                <a:t>, Goldsmith </a:t>
              </a:r>
              <a:r>
                <a:rPr lang="en-US" sz="3200" dirty="0" smtClean="0">
                  <a:solidFill>
                    <a:schemeClr val="tx1"/>
                  </a:solidFill>
                  <a:latin typeface="Arial" charset="0"/>
                </a:rPr>
                <a:t>&amp; </a:t>
              </a:r>
              <a:r>
                <a:rPr lang="en-US" sz="3200" dirty="0">
                  <a:solidFill>
                    <a:schemeClr val="tx1"/>
                  </a:solidFill>
                  <a:latin typeface="Arial" charset="0"/>
                </a:rPr>
                <a:t>Salter: </a:t>
              </a:r>
              <a:r>
                <a:rPr lang="en-US" sz="3200" dirty="0" smtClean="0">
                  <a:solidFill>
                    <a:schemeClr val="tx1"/>
                  </a:solidFill>
                  <a:latin typeface="Arial" charset="0"/>
                </a:rPr>
                <a:t>	</a:t>
              </a:r>
              <a:r>
                <a:rPr lang="en-US" sz="3200" i="1" dirty="0" smtClean="0">
                  <a:solidFill>
                    <a:schemeClr val="tx1"/>
                  </a:solidFill>
                  <a:latin typeface="Arial" charset="0"/>
                </a:rPr>
                <a:t>Single</a:t>
              </a:r>
              <a:r>
                <a:rPr lang="en-US" sz="3200" i="1" dirty="0">
                  <a:solidFill>
                    <a:schemeClr val="tx1"/>
                  </a:solidFill>
                  <a:latin typeface="Arial" charset="0"/>
                </a:rPr>
                <a:t>-dish radio astronomy: techniques </a:t>
              </a:r>
              <a:r>
                <a:rPr lang="en-US" sz="3200" i="1" dirty="0" smtClean="0">
                  <a:solidFill>
                    <a:schemeClr val="tx1"/>
                  </a:solidFill>
                  <a:latin typeface="Arial" charset="0"/>
                </a:rPr>
                <a:t>	&amp; </a:t>
              </a:r>
              <a:r>
                <a:rPr lang="en-US" sz="3200" i="1" dirty="0" smtClean="0">
                  <a:solidFill>
                    <a:schemeClr val="tx1"/>
                  </a:solidFill>
                  <a:latin typeface="Arial" charset="0"/>
                </a:rPr>
                <a:t>applications				</a:t>
              </a:r>
            </a:p>
            <a:p>
              <a:pPr marL="342900" indent="-342900" algn="l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sz="3200" dirty="0" smtClean="0">
                  <a:solidFill>
                    <a:schemeClr val="tx1"/>
                  </a:solidFill>
                  <a:latin typeface="Arial" charset="0"/>
                </a:rPr>
                <a:t>	Condon &amp; Ransom: 				</a:t>
              </a:r>
              <a:r>
                <a:rPr lang="en-US" sz="3200" i="1" dirty="0" smtClean="0">
                  <a:solidFill>
                    <a:schemeClr val="tx1"/>
                  </a:solidFill>
                  <a:latin typeface="Arial" charset="0"/>
                </a:rPr>
                <a:t>Essential Radio Astronomy</a:t>
              </a:r>
              <a:r>
                <a:rPr lang="en-US" sz="3200" baseline="30000" dirty="0" smtClean="0">
                  <a:solidFill>
                    <a:schemeClr val="tx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✚</a:t>
              </a:r>
              <a:endParaRPr lang="en-US" sz="3200" baseline="30000" dirty="0">
                <a:solidFill>
                  <a:schemeClr val="tx1"/>
                </a:solidFill>
                <a:latin typeface="Arial" charset="0"/>
              </a:endParaRPr>
            </a:p>
            <a:p>
              <a:pPr marL="342900" indent="-342900" algn="l" eaLnBrk="1" hangingPunct="1">
                <a:lnSpc>
                  <a:spcPct val="90000"/>
                </a:lnSpc>
                <a:spcBef>
                  <a:spcPct val="20000"/>
                </a:spcBef>
              </a:pPr>
              <a:endParaRPr lang="en-US" sz="320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28535" y="5486400"/>
              <a:ext cx="80582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chemeClr val="tx1"/>
                  </a:solidFill>
                  <a:latin typeface="+mn-lt"/>
                </a:rPr>
                <a:t>*Free e-book available by </a:t>
              </a:r>
              <a:r>
                <a:rPr lang="en-US" dirty="0" smtClean="0">
                  <a:solidFill>
                    <a:schemeClr val="tx1"/>
                  </a:solidFill>
                  <a:latin typeface="+mn-lt"/>
                </a:rPr>
                <a:t>request</a:t>
              </a:r>
            </a:p>
            <a:p>
              <a:pPr algn="l"/>
              <a:r>
                <a:rPr lang="en-US" baseline="30000" dirty="0" smtClean="0">
                  <a:solidFill>
                    <a:schemeClr val="tx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✚</a:t>
              </a:r>
              <a:r>
                <a:rPr lang="en-US" dirty="0">
                  <a:solidFill>
                    <a:schemeClr val="tx1"/>
                  </a:solidFill>
                  <a:latin typeface="+mn-lt"/>
                  <a:ea typeface="Zapf Dingbats"/>
                  <a:cs typeface="Zapf Dingbats"/>
                  <a:sym typeface="Zapf Dingbats"/>
                </a:rPr>
                <a:t>Online at </a:t>
              </a:r>
              <a:r>
                <a:rPr lang="en-US" dirty="0">
                  <a:solidFill>
                    <a:schemeClr val="tx1"/>
                  </a:solidFill>
                  <a:latin typeface="+mn-lt"/>
                  <a:ea typeface="Zapf Dingbats"/>
                  <a:cs typeface="Zapf Dingbats"/>
                  <a:sym typeface="Zapf Dingbats"/>
                  <a:hlinkClick r:id="rId3"/>
                </a:rPr>
                <a:t>http://www.cv.nrao.edu/~sransom/web/</a:t>
              </a:r>
              <a:r>
                <a:rPr lang="en-US" dirty="0" smtClean="0">
                  <a:solidFill>
                    <a:schemeClr val="tx1"/>
                  </a:solidFill>
                  <a:latin typeface="+mn-lt"/>
                  <a:ea typeface="Zapf Dingbats"/>
                  <a:cs typeface="Zapf Dingbats"/>
                  <a:sym typeface="Zapf Dingbats"/>
                  <a:hlinkClick r:id="rId3"/>
                </a:rPr>
                <a:t>xxx.html</a:t>
              </a:r>
              <a:endParaRPr lang="en-US" dirty="0" smtClean="0">
                <a:solidFill>
                  <a:schemeClr val="tx1"/>
                </a:solidFill>
                <a:latin typeface="+mn-lt"/>
                <a:ea typeface="Zapf Dingbats"/>
                <a:cs typeface="Zapf Dingbats"/>
                <a:sym typeface="Zapf Dingbat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Molecular Lines: dynamics</a:t>
            </a: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458200" cy="25908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Text</a:t>
            </a:r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endParaRPr lang="en-US"/>
          </a:p>
        </p:txBody>
      </p:sp>
      <p:sp>
        <p:nvSpPr>
          <p:cNvPr id="293892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938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0010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3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762000"/>
          </a:xfrm>
          <a:noFill/>
          <a:ln/>
        </p:spPr>
        <p:txBody>
          <a:bodyPr anchor="ctr"/>
          <a:lstStyle/>
          <a:p>
            <a:r>
              <a:rPr lang="en-GB"/>
              <a:t>Molecular lines: maser emission</a:t>
            </a:r>
          </a:p>
        </p:txBody>
      </p:sp>
      <p:pic>
        <p:nvPicPr>
          <p:cNvPr id="109574" name="Picture 6" descr="txca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14400"/>
            <a:ext cx="5667375" cy="561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152400" y="1981200"/>
            <a:ext cx="26670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>
                <a:solidFill>
                  <a:schemeClr val="tx1"/>
                </a:solidFill>
                <a:latin typeface="Tahoma" charset="0"/>
              </a:rPr>
              <a:t>VLBA observations of SiO maser emission in wind of AGB star</a:t>
            </a:r>
          </a:p>
          <a:p>
            <a:pPr algn="l"/>
            <a:endParaRPr lang="en-US" sz="1800">
              <a:solidFill>
                <a:schemeClr val="tx1"/>
              </a:solidFill>
              <a:latin typeface="Tahoma" charset="0"/>
            </a:endParaRPr>
          </a:p>
          <a:p>
            <a:pPr algn="l"/>
            <a:r>
              <a:rPr lang="en-US" sz="1800">
                <a:solidFill>
                  <a:schemeClr val="tx1"/>
                </a:solidFill>
                <a:latin typeface="Tahoma" charset="0"/>
              </a:rPr>
              <a:t>Gas motions are evident </a:t>
            </a:r>
          </a:p>
          <a:p>
            <a:pPr algn="l"/>
            <a:endParaRPr lang="en-US" sz="1800">
              <a:solidFill>
                <a:schemeClr val="tx1"/>
              </a:solidFill>
              <a:latin typeface="Tahoma" charset="0"/>
            </a:endParaRPr>
          </a:p>
          <a:p>
            <a:pPr algn="l"/>
            <a:r>
              <a:rPr lang="en-US" sz="1800">
                <a:solidFill>
                  <a:schemeClr val="tx1"/>
                </a:solidFill>
                <a:latin typeface="Tahoma" charset="0"/>
              </a:rPr>
              <a:t>The </a:t>
            </a:r>
            <a:r>
              <a:rPr lang="ja-JP" altLang="en-US" sz="1800">
                <a:solidFill>
                  <a:schemeClr val="tx1"/>
                </a:solidFill>
                <a:latin typeface="Arial"/>
              </a:rPr>
              <a:t>“</a:t>
            </a:r>
            <a:r>
              <a:rPr lang="en-US" sz="1800">
                <a:solidFill>
                  <a:schemeClr val="tx1"/>
                </a:solidFill>
                <a:latin typeface="Tahoma" charset="0"/>
              </a:rPr>
              <a:t>ring</a:t>
            </a:r>
            <a:r>
              <a:rPr lang="ja-JP" altLang="en-US" sz="1800">
                <a:solidFill>
                  <a:schemeClr val="tx1"/>
                </a:solidFill>
                <a:latin typeface="Arial"/>
              </a:rPr>
              <a:t>”</a:t>
            </a:r>
            <a:r>
              <a:rPr lang="en-US" sz="1800">
                <a:solidFill>
                  <a:schemeClr val="tx1"/>
                </a:solidFill>
                <a:latin typeface="Tahoma" charset="0"/>
              </a:rPr>
              <a:t> diameter  ~10AU</a:t>
            </a:r>
          </a:p>
        </p:txBody>
      </p:sp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152400" y="5638800"/>
            <a:ext cx="28956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>
                <a:solidFill>
                  <a:schemeClr val="tx1"/>
                </a:solidFill>
                <a:latin typeface="Arial" charset="0"/>
              </a:rPr>
              <a:t>73-epochs of SiO maser observations of TX Cam (Gonidakis and Diamond)</a:t>
            </a:r>
            <a:r>
              <a:rPr lang="en-US" sz="180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6553200" cy="609600"/>
          </a:xfrm>
        </p:spPr>
        <p:txBody>
          <a:bodyPr/>
          <a:lstStyle/>
          <a:p>
            <a:r>
              <a:rPr lang="en-US"/>
              <a:t>Neutral Hydrogen in Galaxies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524000"/>
            <a:ext cx="3048000" cy="457200"/>
          </a:xfrm>
        </p:spPr>
        <p:txBody>
          <a:bodyPr/>
          <a:lstStyle/>
          <a:p>
            <a:pPr>
              <a:buFontTx/>
              <a:buNone/>
            </a:pPr>
            <a:r>
              <a:rPr lang="en-US" sz="1800"/>
              <a:t>NGC 6946 </a:t>
            </a:r>
          </a:p>
          <a:p>
            <a:endParaRPr lang="en-US" sz="1800"/>
          </a:p>
        </p:txBody>
      </p:sp>
      <p:sp>
        <p:nvSpPr>
          <p:cNvPr id="289796" name="Rectangle 4"/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4616450" y="1219200"/>
            <a:ext cx="4146550" cy="4267200"/>
          </a:xfrm>
        </p:spPr>
      </p:sp>
      <p:pic>
        <p:nvPicPr>
          <p:cNvPr id="289797" name="Picture 5" descr="n6946o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43000"/>
            <a:ext cx="5638800" cy="546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9798" name="Picture 6" descr="n69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49350"/>
            <a:ext cx="5638800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HI: dynamics of our own Galaxy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19200"/>
            <a:ext cx="8458200" cy="42672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smtClean="0"/>
              <a:t>HI4PI movie</a:t>
            </a:r>
          </a:p>
          <a:p>
            <a:pPr>
              <a:buFontTx/>
              <a:buNone/>
            </a:pPr>
            <a:endParaRPr lang="en-US" sz="2000" dirty="0"/>
          </a:p>
          <a:p>
            <a:pPr>
              <a:buFontTx/>
              <a:buNone/>
            </a:pPr>
            <a:r>
              <a:rPr lang="en-US" sz="2000" dirty="0" smtClean="0">
                <a:hlinkClick r:id="rId3"/>
              </a:rPr>
              <a:t>https://www.youtube.com/watch?v=Q2mgpsTFuV8</a:t>
            </a:r>
            <a:endParaRPr lang="en-US" sz="2000" dirty="0" smtClean="0"/>
          </a:p>
          <a:p>
            <a:pPr>
              <a:buFontTx/>
              <a:buNone/>
            </a:pPr>
            <a:endParaRPr lang="en-US" sz="2000" dirty="0"/>
          </a:p>
        </p:txBody>
      </p:sp>
      <p:sp>
        <p:nvSpPr>
          <p:cNvPr id="29184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657600"/>
            <a:ext cx="8153400" cy="609600"/>
          </a:xfrm>
        </p:spPr>
        <p:txBody>
          <a:bodyPr/>
          <a:lstStyle/>
          <a:p>
            <a:pPr algn="ctr"/>
            <a:r>
              <a:rPr lang="en-US" sz="2400"/>
              <a:t>(just a reminder)</a:t>
            </a:r>
          </a:p>
        </p:txBody>
      </p:sp>
      <p:sp>
        <p:nvSpPr>
          <p:cNvPr id="241667" name="Rectangle 3"/>
          <p:cNvSpPr>
            <a:spLocks noChangeArrowheads="1"/>
          </p:cNvSpPr>
          <p:nvPr/>
        </p:nvSpPr>
        <p:spPr bwMode="auto">
          <a:xfrm>
            <a:off x="685800" y="281940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800" b="1">
                <a:solidFill>
                  <a:schemeClr val="tx1"/>
                </a:solidFill>
                <a:latin typeface="Arial" charset="0"/>
              </a:rPr>
              <a:t>Some basic concepts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9144000" cy="4572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/>
              <a:t>EM power in bandwidth </a:t>
            </a:r>
            <a:r>
              <a:rPr lang="en-US" sz="2000">
                <a:latin typeface="Symbol" charset="0"/>
              </a:rPr>
              <a:t>dn</a:t>
            </a:r>
            <a:r>
              <a:rPr lang="en-US" sz="2000"/>
              <a:t> from solid angle </a:t>
            </a:r>
            <a:r>
              <a:rPr lang="en-US" sz="2000">
                <a:latin typeface="Symbol" charset="0"/>
              </a:rPr>
              <a:t>dW</a:t>
            </a:r>
            <a:r>
              <a:rPr lang="en-US" sz="2000"/>
              <a:t> intercepted by surface </a:t>
            </a:r>
            <a:r>
              <a:rPr lang="en-US" sz="2000">
                <a:latin typeface="Symbol" charset="0"/>
              </a:rPr>
              <a:t>dA</a:t>
            </a:r>
            <a:r>
              <a:rPr lang="en-US" sz="2000"/>
              <a:t> is: </a:t>
            </a:r>
          </a:p>
          <a:p>
            <a:pPr>
              <a:buFontTx/>
              <a:buNone/>
            </a:pPr>
            <a:endParaRPr lang="en-US"/>
          </a:p>
        </p:txBody>
      </p:sp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Concepts</a:t>
            </a:r>
          </a:p>
        </p:txBody>
      </p:sp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96614" name="Object 6"/>
          <p:cNvGraphicFramePr>
            <a:graphicFrameLocks noChangeAspect="1"/>
          </p:cNvGraphicFramePr>
          <p:nvPr/>
        </p:nvGraphicFramePr>
        <p:xfrm>
          <a:off x="2590800" y="1676400"/>
          <a:ext cx="2338388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91" name="Equation" r:id="rId3" imgW="1066680" imgH="228600" progId="Equation.3">
                  <p:embed/>
                </p:oleObj>
              </mc:Choice>
              <mc:Fallback>
                <p:oleObj name="Equation" r:id="rId3" imgW="106668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676400"/>
                        <a:ext cx="2338388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617" name="Rectangle 9"/>
          <p:cNvSpPr>
            <a:spLocks noChangeArrowheads="1"/>
          </p:cNvSpPr>
          <p:nvPr/>
        </p:nvSpPr>
        <p:spPr bwMode="auto">
          <a:xfrm>
            <a:off x="457200" y="2209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sz="1800">
                <a:solidFill>
                  <a:schemeClr val="tx1"/>
                </a:solidFill>
                <a:latin typeface="Arial" charset="0"/>
              </a:rPr>
              <a:t>Defines surface brightness I</a:t>
            </a:r>
            <a:r>
              <a:rPr lang="en-US" sz="1800" baseline="-25000">
                <a:solidFill>
                  <a:schemeClr val="tx1"/>
                </a:solidFill>
                <a:latin typeface="Arial" charset="0"/>
              </a:rPr>
              <a:t>v</a:t>
            </a:r>
            <a:r>
              <a:rPr lang="en-US" sz="1800">
                <a:solidFill>
                  <a:schemeClr val="tx1"/>
                </a:solidFill>
                <a:latin typeface="Arial" charset="0"/>
              </a:rPr>
              <a:t> (W m</a:t>
            </a:r>
            <a:r>
              <a:rPr lang="en-US" sz="1800" baseline="30000">
                <a:solidFill>
                  <a:schemeClr val="tx1"/>
                </a:solidFill>
                <a:latin typeface="Arial" charset="0"/>
              </a:rPr>
              <a:t>-2</a:t>
            </a:r>
            <a:r>
              <a:rPr lang="en-US" sz="1800">
                <a:solidFill>
                  <a:schemeClr val="tx1"/>
                </a:solidFill>
                <a:latin typeface="Arial" charset="0"/>
              </a:rPr>
              <a:t> Hz</a:t>
            </a:r>
            <a:r>
              <a:rPr lang="en-US" sz="1800" baseline="30000">
                <a:solidFill>
                  <a:schemeClr val="tx1"/>
                </a:solidFill>
                <a:latin typeface="Arial" charset="0"/>
              </a:rPr>
              <a:t>-1</a:t>
            </a:r>
            <a:r>
              <a:rPr lang="en-US" sz="1800">
                <a:solidFill>
                  <a:schemeClr val="tx1"/>
                </a:solidFill>
                <a:latin typeface="Arial" charset="0"/>
              </a:rPr>
              <a:t> sr</a:t>
            </a:r>
            <a:r>
              <a:rPr lang="en-US" sz="1800" baseline="30000">
                <a:solidFill>
                  <a:schemeClr val="tx1"/>
                </a:solidFill>
                <a:latin typeface="Arial" charset="0"/>
              </a:rPr>
              <a:t>-1</a:t>
            </a:r>
            <a:r>
              <a:rPr lang="en-US" sz="1800">
                <a:solidFill>
                  <a:schemeClr val="tx1"/>
                </a:solidFill>
                <a:latin typeface="Arial" charset="0"/>
              </a:rPr>
              <a:t>) ( aka intensity/specific intensity)</a:t>
            </a:r>
          </a:p>
        </p:txBody>
      </p:sp>
      <p:grpSp>
        <p:nvGrpSpPr>
          <p:cNvPr id="196621" name="Group 13"/>
          <p:cNvGrpSpPr>
            <a:grpSpLocks/>
          </p:cNvGrpSpPr>
          <p:nvPr/>
        </p:nvGrpSpPr>
        <p:grpSpPr bwMode="auto">
          <a:xfrm>
            <a:off x="457200" y="5105400"/>
            <a:ext cx="7762875" cy="976313"/>
            <a:chOff x="144" y="3360"/>
            <a:chExt cx="4890" cy="615"/>
          </a:xfrm>
        </p:grpSpPr>
        <p:graphicFrame>
          <p:nvGraphicFramePr>
            <p:cNvPr id="196616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3715828"/>
                </p:ext>
              </p:extLst>
            </p:nvPr>
          </p:nvGraphicFramePr>
          <p:xfrm>
            <a:off x="952" y="3360"/>
            <a:ext cx="4082" cy="6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792" name="Equation" r:id="rId5" imgW="3200400" imgH="482600" progId="Equation.3">
                    <p:embed/>
                  </p:oleObj>
                </mc:Choice>
                <mc:Fallback>
                  <p:oleObj name="Equation" r:id="rId5" imgW="3200400" imgH="48260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52" y="3360"/>
                          <a:ext cx="4082" cy="6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6618" name="Rectangle 10"/>
            <p:cNvSpPr>
              <a:spLocks noChangeArrowheads="1"/>
            </p:cNvSpPr>
            <p:nvPr/>
          </p:nvSpPr>
          <p:spPr bwMode="auto">
            <a:xfrm>
              <a:off x="144" y="3360"/>
              <a:ext cx="6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l" eaLnBrk="1" hangingPunct="1">
                <a:spcBef>
                  <a:spcPct val="20000"/>
                </a:spcBef>
              </a:pPr>
              <a:r>
                <a:rPr lang="en-US" sz="2000">
                  <a:solidFill>
                    <a:schemeClr val="tx1"/>
                  </a:solidFill>
                  <a:latin typeface="Arial" charset="0"/>
                </a:rPr>
                <a:t>Note: </a:t>
              </a:r>
            </a:p>
          </p:txBody>
        </p:sp>
      </p:grpSp>
      <p:sp>
        <p:nvSpPr>
          <p:cNvPr id="196619" name="Rectangle 11"/>
          <p:cNvSpPr>
            <a:spLocks noChangeArrowheads="1"/>
          </p:cNvSpPr>
          <p:nvPr/>
        </p:nvSpPr>
        <p:spPr bwMode="auto">
          <a:xfrm>
            <a:off x="228600" y="281940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Flux density S</a:t>
            </a:r>
            <a:r>
              <a:rPr lang="en-US" sz="2000" baseline="-25000">
                <a:solidFill>
                  <a:schemeClr val="tx1"/>
                </a:solidFill>
                <a:latin typeface="Arial" charset="0"/>
              </a:rPr>
              <a:t>v 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(W m</a:t>
            </a:r>
            <a:r>
              <a:rPr lang="en-US" sz="2000" baseline="30000">
                <a:solidFill>
                  <a:schemeClr val="tx1"/>
                </a:solidFill>
                <a:latin typeface="Arial" charset="0"/>
              </a:rPr>
              <a:t>-2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Hz</a:t>
            </a:r>
            <a:r>
              <a:rPr lang="en-US" sz="2000" baseline="30000">
                <a:solidFill>
                  <a:schemeClr val="tx1"/>
                </a:solidFill>
                <a:latin typeface="Arial" charset="0"/>
              </a:rPr>
              <a:t>-1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) – integrate brightness over solid angle of source</a:t>
            </a:r>
          </a:p>
        </p:txBody>
      </p:sp>
      <p:sp>
        <p:nvSpPr>
          <p:cNvPr id="196620" name="Rectangle 12"/>
          <p:cNvSpPr>
            <a:spLocks noChangeArrowheads="1"/>
          </p:cNvSpPr>
          <p:nvPr/>
        </p:nvSpPr>
        <p:spPr bwMode="auto">
          <a:xfrm>
            <a:off x="0" y="4419600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Convenient unit - the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Jansky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Arial" charset="0"/>
                <a:sym typeface="Wingdings" charset="0"/>
              </a:rPr>
              <a:t>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sym typeface="Wingdings" charset="0"/>
              </a:rPr>
              <a:t>1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sym typeface="Wingdings" charset="0"/>
              </a:rPr>
              <a:t>Jy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sym typeface="Wingdings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Arial" charset="0"/>
                <a:sym typeface="Wingdings" charset="0"/>
              </a:rPr>
              <a:t>= 10</a:t>
            </a:r>
            <a:r>
              <a:rPr lang="en-US" sz="1800" baseline="30000" dirty="0">
                <a:solidFill>
                  <a:schemeClr val="tx1"/>
                </a:solidFill>
                <a:latin typeface="Arial" charset="0"/>
                <a:sym typeface="Wingdings" charset="0"/>
              </a:rPr>
              <a:t>-26 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W m</a:t>
            </a:r>
            <a:r>
              <a:rPr lang="en-US" sz="1800" baseline="30000" dirty="0">
                <a:solidFill>
                  <a:schemeClr val="tx1"/>
                </a:solidFill>
                <a:latin typeface="Arial" charset="0"/>
              </a:rPr>
              <a:t>-2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Hz</a:t>
            </a:r>
            <a:r>
              <a:rPr lang="en-US" sz="1800" baseline="30000" dirty="0">
                <a:solidFill>
                  <a:schemeClr val="tx1"/>
                </a:solidFill>
                <a:latin typeface="Arial" charset="0"/>
              </a:rPr>
              <a:t>-1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= </a:t>
            </a:r>
            <a:r>
              <a:rPr lang="en-US" sz="1800" dirty="0">
                <a:solidFill>
                  <a:schemeClr val="tx1"/>
                </a:solidFill>
                <a:latin typeface="Arial" charset="0"/>
                <a:sym typeface="Wingdings" charset="0"/>
              </a:rPr>
              <a:t>10</a:t>
            </a:r>
            <a:r>
              <a:rPr lang="en-US" sz="1800" baseline="30000" dirty="0">
                <a:solidFill>
                  <a:schemeClr val="tx1"/>
                </a:solidFill>
                <a:latin typeface="Arial" charset="0"/>
                <a:sym typeface="Wingdings" charset="0"/>
              </a:rPr>
              <a:t>-23 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erg cm</a:t>
            </a:r>
            <a:r>
              <a:rPr lang="en-US" sz="1800" baseline="30000" dirty="0">
                <a:solidFill>
                  <a:schemeClr val="tx1"/>
                </a:solidFill>
                <a:latin typeface="Arial" charset="0"/>
              </a:rPr>
              <a:t>-2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Hz</a:t>
            </a:r>
            <a:r>
              <a:rPr lang="en-US" sz="1800" baseline="30000" dirty="0">
                <a:solidFill>
                  <a:schemeClr val="tx1"/>
                </a:solidFill>
                <a:latin typeface="Arial" charset="0"/>
              </a:rPr>
              <a:t>-1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</a:t>
            </a:r>
            <a:endParaRPr lang="en-US" sz="1800" baseline="-25000" dirty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96623" name="Group 15"/>
          <p:cNvGrpSpPr>
            <a:grpSpLocks/>
          </p:cNvGrpSpPr>
          <p:nvPr/>
        </p:nvGrpSpPr>
        <p:grpSpPr bwMode="auto">
          <a:xfrm>
            <a:off x="2590800" y="3352800"/>
            <a:ext cx="2209800" cy="838200"/>
            <a:chOff x="1632" y="2112"/>
            <a:chExt cx="1392" cy="528"/>
          </a:xfrm>
        </p:grpSpPr>
        <p:graphicFrame>
          <p:nvGraphicFramePr>
            <p:cNvPr id="196615" name="Object 7"/>
            <p:cNvGraphicFramePr>
              <a:graphicFrameLocks noChangeAspect="1"/>
            </p:cNvGraphicFramePr>
            <p:nvPr/>
          </p:nvGraphicFramePr>
          <p:xfrm>
            <a:off x="1728" y="2160"/>
            <a:ext cx="1152" cy="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793" name="Equation" r:id="rId7" imgW="838080" imgH="317160" progId="Equation.3">
                    <p:embed/>
                  </p:oleObj>
                </mc:Choice>
                <mc:Fallback>
                  <p:oleObj name="Equation" r:id="rId7" imgW="838080" imgH="317160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2160"/>
                          <a:ext cx="1152" cy="4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6622" name="Rectangle 14"/>
            <p:cNvSpPr>
              <a:spLocks noChangeArrowheads="1"/>
            </p:cNvSpPr>
            <p:nvPr/>
          </p:nvSpPr>
          <p:spPr bwMode="auto">
            <a:xfrm>
              <a:off x="1632" y="2112"/>
              <a:ext cx="1392" cy="5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6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6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1" grpId="0" build="p" autoUpdateAnimBg="0" advAuto="0"/>
      <p:bldP spid="196617" grpId="0" autoUpdateAnimBg="0"/>
      <p:bldP spid="196619" grpId="0" autoUpdateAnimBg="0"/>
      <p:bldP spid="196620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305800" cy="4572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/>
              <a:t>Surface brightness of a black body defined by the Planck Function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Surface Brightness of a Black body</a:t>
            </a:r>
          </a:p>
        </p:txBody>
      </p:sp>
      <p:sp>
        <p:nvSpPr>
          <p:cNvPr id="19968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99685" name="Object 5"/>
          <p:cNvGraphicFramePr>
            <a:graphicFrameLocks noChangeAspect="1"/>
          </p:cNvGraphicFramePr>
          <p:nvPr/>
        </p:nvGraphicFramePr>
        <p:xfrm>
          <a:off x="2971800" y="1524000"/>
          <a:ext cx="2209800" cy="106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08" name="Equation" r:id="rId3" imgW="1079280" imgH="520560" progId="Equation.3">
                  <p:embed/>
                </p:oleObj>
              </mc:Choice>
              <mc:Fallback>
                <p:oleObj name="Equation" r:id="rId3" imgW="1079280" imgH="5205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524000"/>
                        <a:ext cx="2209800" cy="1065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9688" name="Object 8"/>
          <p:cNvGraphicFramePr>
            <a:graphicFrameLocks noChangeAspect="1"/>
          </p:cNvGraphicFramePr>
          <p:nvPr/>
        </p:nvGraphicFramePr>
        <p:xfrm>
          <a:off x="841375" y="3810000"/>
          <a:ext cx="5862638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09" name="Equation" r:id="rId5" imgW="3035160" imgH="419040" progId="Equation.3">
                  <p:embed/>
                </p:oleObj>
              </mc:Choice>
              <mc:Fallback>
                <p:oleObj name="Equation" r:id="rId5" imgW="3035160" imgH="4190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375" y="3810000"/>
                        <a:ext cx="5862638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9694" name="Rectangle 14"/>
          <p:cNvSpPr>
            <a:spLocks noChangeArrowheads="1"/>
          </p:cNvSpPr>
          <p:nvPr/>
        </p:nvSpPr>
        <p:spPr bwMode="auto">
          <a:xfrm>
            <a:off x="457200" y="27432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Radiation emitted at </a:t>
            </a:r>
            <a:r>
              <a:rPr lang="en-US" sz="2000">
                <a:solidFill>
                  <a:schemeClr val="tx1"/>
                </a:solidFill>
                <a:latin typeface="Symbol" charset="0"/>
              </a:rPr>
              <a:t>n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depends </a:t>
            </a:r>
            <a:r>
              <a:rPr lang="en-US" sz="2000">
                <a:solidFill>
                  <a:srgbClr val="FF0000"/>
                </a:solidFill>
                <a:latin typeface="Arial" charset="0"/>
              </a:rPr>
              <a:t>only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on </a:t>
            </a:r>
            <a:r>
              <a:rPr lang="en-US" sz="2000">
                <a:solidFill>
                  <a:srgbClr val="FF0000"/>
                </a:solidFill>
                <a:latin typeface="Symbol" charset="0"/>
              </a:rPr>
              <a:t>n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and the blackbody temp </a:t>
            </a:r>
            <a:r>
              <a:rPr lang="en-US" sz="2000">
                <a:solidFill>
                  <a:srgbClr val="FF0000"/>
                </a:solidFill>
                <a:latin typeface="Arial" charset="0"/>
              </a:rPr>
              <a:t>T</a:t>
            </a:r>
          </a:p>
        </p:txBody>
      </p:sp>
      <p:sp>
        <p:nvSpPr>
          <p:cNvPr id="199695" name="Rectangle 15"/>
          <p:cNvSpPr>
            <a:spLocks noChangeArrowheads="1"/>
          </p:cNvSpPr>
          <p:nvPr/>
        </p:nvSpPr>
        <p:spPr bwMode="auto">
          <a:xfrm>
            <a:off x="457200" y="3276600"/>
            <a:ext cx="617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Special case – Rayleigh-Jeans limit</a:t>
            </a:r>
          </a:p>
        </p:txBody>
      </p:sp>
      <p:sp>
        <p:nvSpPr>
          <p:cNvPr id="199696" name="Rectangle 16"/>
          <p:cNvSpPr>
            <a:spLocks noChangeArrowheads="1"/>
          </p:cNvSpPr>
          <p:nvPr/>
        </p:nvSpPr>
        <p:spPr bwMode="auto">
          <a:xfrm>
            <a:off x="5181600" y="3657600"/>
            <a:ext cx="1752600" cy="1219200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697" name="Rectangle 17"/>
          <p:cNvSpPr>
            <a:spLocks noChangeArrowheads="1"/>
          </p:cNvSpPr>
          <p:nvPr/>
        </p:nvSpPr>
        <p:spPr bwMode="auto">
          <a:xfrm>
            <a:off x="609600" y="51054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This approximation starts to break down in mm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4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2" grpId="0" build="p" autoUpdateAnimBg="0" advAuto="0"/>
      <p:bldP spid="199694" grpId="0" autoUpdateAnimBg="0"/>
      <p:bldP spid="199695" grpId="0" autoUpdateAnimBg="0"/>
      <p:bldP spid="199696" grpId="0" animBg="1"/>
      <p:bldP spid="199697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610600" cy="51816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/>
              <a:t>In general surface brightness is position dependent ie. I</a:t>
            </a:r>
            <a:r>
              <a:rPr lang="en-US" sz="2000" baseline="-25000">
                <a:latin typeface="Symbol" charset="0"/>
              </a:rPr>
              <a:t>n</a:t>
            </a:r>
            <a:r>
              <a:rPr lang="en-US" sz="2000"/>
              <a:t>=I</a:t>
            </a:r>
            <a:r>
              <a:rPr lang="en-US" sz="2000" baseline="-25000">
                <a:latin typeface="Symbol" charset="0"/>
              </a:rPr>
              <a:t>n</a:t>
            </a:r>
            <a:r>
              <a:rPr lang="en-US" sz="2000"/>
              <a:t>(</a:t>
            </a:r>
            <a:r>
              <a:rPr lang="en-US" sz="2000">
                <a:latin typeface="Symbol" charset="0"/>
              </a:rPr>
              <a:t>q,f</a:t>
            </a:r>
            <a:r>
              <a:rPr lang="en-US" sz="2000"/>
              <a:t>)</a:t>
            </a:r>
          </a:p>
          <a:p>
            <a:pPr>
              <a:buFontTx/>
              <a:buNone/>
            </a:pPr>
            <a:endParaRPr lang="en-US" sz="2000"/>
          </a:p>
          <a:p>
            <a:pPr>
              <a:buFontTx/>
              <a:buNone/>
            </a:pPr>
            <a:endParaRPr lang="en-US" sz="2000"/>
          </a:p>
          <a:p>
            <a:pPr>
              <a:buFontTx/>
              <a:buNone/>
            </a:pPr>
            <a:endParaRPr lang="en-US" sz="2000"/>
          </a:p>
          <a:p>
            <a:pPr>
              <a:buFontTx/>
              <a:buNone/>
            </a:pPr>
            <a:r>
              <a:rPr lang="en-US" sz="2000"/>
              <a:t>i.e. surface brightness is described by a temperature distribution</a:t>
            </a:r>
          </a:p>
          <a:p>
            <a:pPr>
              <a:buFontTx/>
              <a:buNone/>
            </a:pPr>
            <a:r>
              <a:rPr lang="en-US" sz="2000"/>
              <a:t> </a:t>
            </a:r>
          </a:p>
          <a:p>
            <a:pPr>
              <a:buFontTx/>
              <a:buNone/>
            </a:pPr>
            <a:r>
              <a:rPr lang="en-US" sz="2000"/>
              <a:t>Back to flux:</a:t>
            </a:r>
          </a:p>
          <a:p>
            <a:pPr>
              <a:buFontTx/>
              <a:buNone/>
            </a:pPr>
            <a:endParaRPr lang="en-US" sz="2000"/>
          </a:p>
          <a:p>
            <a:pPr>
              <a:buFontTx/>
              <a:buNone/>
            </a:pPr>
            <a:endParaRPr lang="en-US" sz="2000"/>
          </a:p>
          <a:p>
            <a:pPr>
              <a:buFontTx/>
              <a:buNone/>
            </a:pPr>
            <a:endParaRPr lang="en-US" sz="2000"/>
          </a:p>
          <a:p>
            <a:pPr>
              <a:buFontTx/>
              <a:buNone/>
            </a:pPr>
            <a:endParaRPr lang="en-US" sz="2000"/>
          </a:p>
          <a:p>
            <a:pPr>
              <a:buFontTx/>
              <a:buNone/>
            </a:pPr>
            <a:r>
              <a:rPr lang="en-US" sz="2000"/>
              <a:t>In general, a radio telescope maps the temperature distribution of the sky</a:t>
            </a:r>
          </a:p>
          <a:p>
            <a:pPr>
              <a:buFontTx/>
              <a:buNone/>
            </a:pPr>
            <a:endParaRPr lang="en-US" sz="2000"/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Surface Brightness</a:t>
            </a:r>
          </a:p>
        </p:txBody>
      </p:sp>
      <p:sp>
        <p:nvSpPr>
          <p:cNvPr id="200708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00713" name="Object 9"/>
          <p:cNvGraphicFramePr>
            <a:graphicFrameLocks noChangeAspect="1"/>
          </p:cNvGraphicFramePr>
          <p:nvPr/>
        </p:nvGraphicFramePr>
        <p:xfrm>
          <a:off x="1676400" y="3810000"/>
          <a:ext cx="53752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826" name="Equation" r:id="rId3" imgW="2463480" imgH="419040" progId="Equation.3">
                  <p:embed/>
                </p:oleObj>
              </mc:Choice>
              <mc:Fallback>
                <p:oleObj name="Equation" r:id="rId3" imgW="2463480" imgH="4190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810000"/>
                        <a:ext cx="5375275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0714" name="Object 10"/>
          <p:cNvGraphicFramePr>
            <a:graphicFrameLocks noChangeAspect="1"/>
          </p:cNvGraphicFramePr>
          <p:nvPr/>
        </p:nvGraphicFramePr>
        <p:xfrm>
          <a:off x="838200" y="1600200"/>
          <a:ext cx="3143250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827" name="Equation" r:id="rId5" imgW="1422360" imgH="419040" progId="Equation.3">
                  <p:embed/>
                </p:oleObj>
              </mc:Choice>
              <mc:Fallback>
                <p:oleObj name="Equation" r:id="rId5" imgW="1422360" imgH="4190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600200"/>
                        <a:ext cx="3143250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715" name="Rectangle 11"/>
          <p:cNvSpPr>
            <a:spLocks noChangeArrowheads="1"/>
          </p:cNvSpPr>
          <p:nvPr/>
        </p:nvSpPr>
        <p:spPr bwMode="auto">
          <a:xfrm>
            <a:off x="533400" y="5105400"/>
            <a:ext cx="838200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610600" cy="51816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/>
              <a:t>Many astronomical sources DO NOT emit as blackbodies!</a:t>
            </a:r>
          </a:p>
          <a:p>
            <a:pPr>
              <a:buFontTx/>
              <a:buNone/>
            </a:pPr>
            <a:r>
              <a:rPr lang="en-US" sz="2000"/>
              <a:t>However….</a:t>
            </a:r>
          </a:p>
          <a:p>
            <a:pPr>
              <a:buFontTx/>
              <a:buNone/>
            </a:pPr>
            <a:r>
              <a:rPr lang="en-US" sz="2000"/>
              <a:t>	</a:t>
            </a:r>
          </a:p>
          <a:p>
            <a:pPr>
              <a:buFontTx/>
              <a:buNone/>
            </a:pPr>
            <a:r>
              <a:rPr lang="en-US" sz="2000"/>
              <a:t>Brightness temperature (T</a:t>
            </a:r>
            <a:r>
              <a:rPr lang="en-US" sz="2000" baseline="-25000"/>
              <a:t>B</a:t>
            </a:r>
            <a:r>
              <a:rPr lang="en-US" sz="2000"/>
              <a:t>) of a source is defined as the temperature of a blackbody with the same surface brightness of a source at a given frequency.</a:t>
            </a:r>
          </a:p>
          <a:p>
            <a:pPr>
              <a:buFontTx/>
              <a:buNone/>
            </a:pPr>
            <a:endParaRPr lang="en-US" sz="2000"/>
          </a:p>
          <a:p>
            <a:pPr>
              <a:buFontTx/>
              <a:buNone/>
            </a:pPr>
            <a:r>
              <a:rPr lang="en-US" sz="2000"/>
              <a:t>									</a:t>
            </a:r>
          </a:p>
          <a:p>
            <a:pPr>
              <a:buFontTx/>
              <a:buNone/>
            </a:pPr>
            <a:endParaRPr lang="en-US" sz="2000"/>
          </a:p>
          <a:p>
            <a:pPr>
              <a:buFontTx/>
              <a:buNone/>
            </a:pPr>
            <a:endParaRPr lang="en-US" sz="2000"/>
          </a:p>
          <a:p>
            <a:pPr>
              <a:buFontTx/>
              <a:buNone/>
            </a:pPr>
            <a:endParaRPr lang="en-US" sz="2000"/>
          </a:p>
          <a:p>
            <a:pPr>
              <a:buFontTx/>
              <a:buNone/>
            </a:pPr>
            <a:r>
              <a:rPr lang="en-US" sz="2000"/>
              <a:t>This implies that the flux density</a:t>
            </a:r>
          </a:p>
          <a:p>
            <a:pPr>
              <a:buFontTx/>
              <a:buNone/>
            </a:pPr>
            <a:endParaRPr lang="en-US" sz="2000"/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Brightness Temperature</a:t>
            </a:r>
          </a:p>
        </p:txBody>
      </p:sp>
      <p:sp>
        <p:nvSpPr>
          <p:cNvPr id="201732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01733" name="Object 5"/>
          <p:cNvGraphicFramePr>
            <a:graphicFrameLocks noChangeAspect="1"/>
          </p:cNvGraphicFramePr>
          <p:nvPr/>
        </p:nvGraphicFramePr>
        <p:xfrm>
          <a:off x="4495800" y="4495800"/>
          <a:ext cx="3962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46" name="Equation" r:id="rId3" imgW="1815840" imgH="419040" progId="Equation.3">
                  <p:embed/>
                </p:oleObj>
              </mc:Choice>
              <mc:Fallback>
                <p:oleObj name="Equation" r:id="rId3" imgW="1815840" imgH="419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495800"/>
                        <a:ext cx="39624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734" name="Object 6"/>
          <p:cNvGraphicFramePr>
            <a:graphicFrameLocks noChangeAspect="1"/>
          </p:cNvGraphicFramePr>
          <p:nvPr/>
        </p:nvGraphicFramePr>
        <p:xfrm>
          <a:off x="3429000" y="3200400"/>
          <a:ext cx="1712913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47" name="Equation" r:id="rId5" imgW="774360" imgH="419040" progId="Equation.3">
                  <p:embed/>
                </p:oleObj>
              </mc:Choice>
              <mc:Fallback>
                <p:oleObj name="Equation" r:id="rId5" imgW="774360" imgH="419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200400"/>
                        <a:ext cx="1712913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Brightness Temperature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839200" cy="45720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/>
              <a:t>Examples: </a:t>
            </a:r>
          </a:p>
          <a:p>
            <a:pPr>
              <a:buFontTx/>
              <a:buNone/>
            </a:pPr>
            <a:r>
              <a:rPr lang="en-US" dirty="0"/>
              <a:t>	</a:t>
            </a:r>
          </a:p>
          <a:p>
            <a:pPr>
              <a:buFontTx/>
              <a:buNone/>
            </a:pPr>
            <a:r>
              <a:rPr lang="ja-JP" altLang="en-US" dirty="0">
                <a:latin typeface="Arial"/>
              </a:rPr>
              <a:t>‘</a:t>
            </a:r>
            <a:r>
              <a:rPr lang="en-US" dirty="0"/>
              <a:t>Blank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 Sky			2.73 K		Big Bang </a:t>
            </a:r>
          </a:p>
          <a:p>
            <a:pPr>
              <a:buFontTx/>
              <a:buNone/>
            </a:pPr>
            <a:r>
              <a:rPr lang="en-US" dirty="0"/>
              <a:t>Orion Nebula @ 300 GHz	10-100 K	Warm molecular cloud</a:t>
            </a:r>
          </a:p>
          <a:p>
            <a:pPr>
              <a:buFontTx/>
              <a:buNone/>
            </a:pPr>
            <a:r>
              <a:rPr lang="en-US" dirty="0"/>
              <a:t>Orion Nebula @ 1 GHz	10</a:t>
            </a:r>
            <a:r>
              <a:rPr lang="en-US" baseline="30000" dirty="0"/>
              <a:t>4</a:t>
            </a:r>
            <a:r>
              <a:rPr lang="en-US" dirty="0"/>
              <a:t> K		Thermal</a:t>
            </a:r>
          </a:p>
          <a:p>
            <a:pPr>
              <a:buFontTx/>
              <a:buNone/>
            </a:pPr>
            <a:r>
              <a:rPr lang="en-US" dirty="0"/>
              <a:t>Quasar			10</a:t>
            </a:r>
            <a:r>
              <a:rPr lang="en-US" baseline="30000" dirty="0"/>
              <a:t>7-12</a:t>
            </a:r>
            <a:r>
              <a:rPr lang="en-US" dirty="0"/>
              <a:t> K	Synchrotron</a:t>
            </a:r>
          </a:p>
          <a:p>
            <a:pPr>
              <a:buFontTx/>
              <a:buNone/>
            </a:pPr>
            <a:r>
              <a:rPr lang="ja-JP" altLang="en-US" dirty="0">
                <a:latin typeface="Arial"/>
              </a:rPr>
              <a:t>‘</a:t>
            </a:r>
            <a:r>
              <a:rPr lang="en-US" dirty="0"/>
              <a:t>Quiet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 Sun @ 300 MHz	5x10</a:t>
            </a:r>
            <a:r>
              <a:rPr lang="en-US" baseline="30000" dirty="0"/>
              <a:t>5</a:t>
            </a:r>
            <a:r>
              <a:rPr lang="en-US" dirty="0"/>
              <a:t> K	Synchrotron </a:t>
            </a:r>
          </a:p>
          <a:p>
            <a:pPr>
              <a:buFontTx/>
              <a:buNone/>
            </a:pPr>
            <a:r>
              <a:rPr lang="en-US" dirty="0"/>
              <a:t>Sun @ 30 GHz		5800 K		Thermal</a:t>
            </a:r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03781" name="Group 5"/>
          <p:cNvGrpSpPr>
            <a:grpSpLocks/>
          </p:cNvGrpSpPr>
          <p:nvPr/>
        </p:nvGrpSpPr>
        <p:grpSpPr bwMode="auto">
          <a:xfrm>
            <a:off x="457200" y="1295400"/>
            <a:ext cx="8382000" cy="5126038"/>
            <a:chOff x="144" y="576"/>
            <a:chExt cx="5280" cy="3229"/>
          </a:xfrm>
        </p:grpSpPr>
        <p:pic>
          <p:nvPicPr>
            <p:cNvPr id="203782" name="Picture 6" descr="solarb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576"/>
              <a:ext cx="3840" cy="3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3783" name="Freeform 7"/>
            <p:cNvSpPr>
              <a:spLocks/>
            </p:cNvSpPr>
            <p:nvPr/>
          </p:nvSpPr>
          <p:spPr bwMode="auto">
            <a:xfrm>
              <a:off x="2016" y="912"/>
              <a:ext cx="2784" cy="2496"/>
            </a:xfrm>
            <a:custGeom>
              <a:avLst/>
              <a:gdLst>
                <a:gd name="T0" fmla="*/ 0 w 2784"/>
                <a:gd name="T1" fmla="*/ 1344 h 2496"/>
                <a:gd name="T2" fmla="*/ 48 w 2784"/>
                <a:gd name="T3" fmla="*/ 912 h 2496"/>
                <a:gd name="T4" fmla="*/ 96 w 2784"/>
                <a:gd name="T5" fmla="*/ 672 h 2496"/>
                <a:gd name="T6" fmla="*/ 144 w 2784"/>
                <a:gd name="T7" fmla="*/ 432 h 2496"/>
                <a:gd name="T8" fmla="*/ 192 w 2784"/>
                <a:gd name="T9" fmla="*/ 288 h 2496"/>
                <a:gd name="T10" fmla="*/ 240 w 2784"/>
                <a:gd name="T11" fmla="*/ 192 h 2496"/>
                <a:gd name="T12" fmla="*/ 288 w 2784"/>
                <a:gd name="T13" fmla="*/ 144 h 2496"/>
                <a:gd name="T14" fmla="*/ 336 w 2784"/>
                <a:gd name="T15" fmla="*/ 144 h 2496"/>
                <a:gd name="T16" fmla="*/ 384 w 2784"/>
                <a:gd name="T17" fmla="*/ 144 h 2496"/>
                <a:gd name="T18" fmla="*/ 432 w 2784"/>
                <a:gd name="T19" fmla="*/ 144 h 2496"/>
                <a:gd name="T20" fmla="*/ 624 w 2784"/>
                <a:gd name="T21" fmla="*/ 288 h 2496"/>
                <a:gd name="T22" fmla="*/ 2208 w 2784"/>
                <a:gd name="T23" fmla="*/ 1872 h 2496"/>
                <a:gd name="T24" fmla="*/ 2784 w 2784"/>
                <a:gd name="T25" fmla="*/ 2496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84" h="2496">
                  <a:moveTo>
                    <a:pt x="0" y="1344"/>
                  </a:moveTo>
                  <a:cubicBezTo>
                    <a:pt x="16" y="1184"/>
                    <a:pt x="32" y="1024"/>
                    <a:pt x="48" y="912"/>
                  </a:cubicBezTo>
                  <a:cubicBezTo>
                    <a:pt x="64" y="800"/>
                    <a:pt x="80" y="752"/>
                    <a:pt x="96" y="672"/>
                  </a:cubicBezTo>
                  <a:cubicBezTo>
                    <a:pt x="112" y="592"/>
                    <a:pt x="128" y="496"/>
                    <a:pt x="144" y="432"/>
                  </a:cubicBezTo>
                  <a:cubicBezTo>
                    <a:pt x="160" y="368"/>
                    <a:pt x="176" y="328"/>
                    <a:pt x="192" y="288"/>
                  </a:cubicBezTo>
                  <a:cubicBezTo>
                    <a:pt x="208" y="248"/>
                    <a:pt x="224" y="216"/>
                    <a:pt x="240" y="192"/>
                  </a:cubicBezTo>
                  <a:cubicBezTo>
                    <a:pt x="256" y="168"/>
                    <a:pt x="272" y="152"/>
                    <a:pt x="288" y="144"/>
                  </a:cubicBezTo>
                  <a:cubicBezTo>
                    <a:pt x="304" y="136"/>
                    <a:pt x="320" y="144"/>
                    <a:pt x="336" y="144"/>
                  </a:cubicBezTo>
                  <a:cubicBezTo>
                    <a:pt x="352" y="144"/>
                    <a:pt x="368" y="144"/>
                    <a:pt x="384" y="144"/>
                  </a:cubicBezTo>
                  <a:cubicBezTo>
                    <a:pt x="400" y="144"/>
                    <a:pt x="392" y="120"/>
                    <a:pt x="432" y="144"/>
                  </a:cubicBezTo>
                  <a:cubicBezTo>
                    <a:pt x="472" y="168"/>
                    <a:pt x="328" y="0"/>
                    <a:pt x="624" y="288"/>
                  </a:cubicBezTo>
                  <a:cubicBezTo>
                    <a:pt x="920" y="576"/>
                    <a:pt x="1848" y="1504"/>
                    <a:pt x="2208" y="1872"/>
                  </a:cubicBezTo>
                  <a:cubicBezTo>
                    <a:pt x="2568" y="2240"/>
                    <a:pt x="2688" y="2392"/>
                    <a:pt x="2784" y="2496"/>
                  </a:cubicBezTo>
                </a:path>
              </a:pathLst>
            </a:custGeom>
            <a:noFill/>
            <a:ln w="38100" cap="flat" cmpd="sng">
              <a:solidFill>
                <a:schemeClr val="folHlink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3784" name="Group 8"/>
            <p:cNvGrpSpPr>
              <a:grpSpLocks/>
            </p:cNvGrpSpPr>
            <p:nvPr/>
          </p:nvGrpSpPr>
          <p:grpSpPr bwMode="auto">
            <a:xfrm>
              <a:off x="144" y="2448"/>
              <a:ext cx="3840" cy="596"/>
              <a:chOff x="144" y="2496"/>
              <a:chExt cx="3840" cy="596"/>
            </a:xfrm>
          </p:grpSpPr>
          <p:sp>
            <p:nvSpPr>
              <p:cNvPr id="203785" name="Text Box 9"/>
              <p:cNvSpPr txBox="1">
                <a:spLocks noChangeArrowheads="1"/>
              </p:cNvSpPr>
              <p:nvPr/>
            </p:nvSpPr>
            <p:spPr bwMode="auto">
              <a:xfrm>
                <a:off x="144" y="2688"/>
                <a:ext cx="1680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 dirty="0">
                    <a:solidFill>
                      <a:schemeClr val="tx1"/>
                    </a:solidFill>
                    <a:latin typeface="Tahoma" charset="0"/>
                  </a:rPr>
                  <a:t>@ </a:t>
                </a:r>
                <a:r>
                  <a:rPr lang="en-US" sz="1800" dirty="0" smtClean="0">
                    <a:solidFill>
                      <a:schemeClr val="tx1"/>
                    </a:solidFill>
                    <a:latin typeface="Tahoma" charset="0"/>
                  </a:rPr>
                  <a:t>30 GHz </a:t>
                </a:r>
                <a:r>
                  <a:rPr lang="en-US" sz="1800" dirty="0">
                    <a:solidFill>
                      <a:schemeClr val="tx1"/>
                    </a:solidFill>
                    <a:latin typeface="Tahoma" charset="0"/>
                  </a:rPr>
                  <a:t>T~</a:t>
                </a:r>
                <a:r>
                  <a:rPr lang="en-US" sz="1800" dirty="0" smtClean="0">
                    <a:solidFill>
                      <a:schemeClr val="tx1"/>
                    </a:solidFill>
                    <a:latin typeface="Tahoma" charset="0"/>
                  </a:rPr>
                  <a:t>5800 K</a:t>
                </a:r>
                <a:endParaRPr lang="en-US" sz="1800" dirty="0">
                  <a:solidFill>
                    <a:schemeClr val="tx1"/>
                  </a:solidFill>
                  <a:latin typeface="Tahoma" charset="0"/>
                </a:endParaRPr>
              </a:p>
              <a:p>
                <a:pPr algn="l"/>
                <a:r>
                  <a:rPr lang="en-US" sz="1800" dirty="0">
                    <a:solidFill>
                      <a:schemeClr val="tx1"/>
                    </a:solidFill>
                    <a:latin typeface="Tahoma" charset="0"/>
                  </a:rPr>
                  <a:t>=&gt; Thermal emission</a:t>
                </a:r>
              </a:p>
            </p:txBody>
          </p:sp>
          <p:grpSp>
            <p:nvGrpSpPr>
              <p:cNvPr id="203786" name="Group 10"/>
              <p:cNvGrpSpPr>
                <a:grpSpLocks/>
              </p:cNvGrpSpPr>
              <p:nvPr/>
            </p:nvGrpSpPr>
            <p:grpSpPr bwMode="auto">
              <a:xfrm>
                <a:off x="1680" y="2496"/>
                <a:ext cx="2304" cy="336"/>
                <a:chOff x="1680" y="2496"/>
                <a:chExt cx="2304" cy="336"/>
              </a:xfrm>
            </p:grpSpPr>
            <p:sp>
              <p:nvSpPr>
                <p:cNvPr id="203787" name="Oval 11"/>
                <p:cNvSpPr>
                  <a:spLocks noChangeArrowheads="1"/>
                </p:cNvSpPr>
                <p:nvPr/>
              </p:nvSpPr>
              <p:spPr bwMode="auto">
                <a:xfrm>
                  <a:off x="3888" y="2496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3788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1680" y="2592"/>
                  <a:ext cx="1968" cy="24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03789" name="Group 13"/>
          <p:cNvGrpSpPr>
            <a:grpSpLocks/>
          </p:cNvGrpSpPr>
          <p:nvPr/>
        </p:nvGrpSpPr>
        <p:grpSpPr bwMode="auto">
          <a:xfrm>
            <a:off x="457200" y="4953000"/>
            <a:ext cx="7391400" cy="1174750"/>
            <a:chOff x="96" y="2880"/>
            <a:chExt cx="4656" cy="740"/>
          </a:xfrm>
        </p:grpSpPr>
        <p:sp>
          <p:nvSpPr>
            <p:cNvPr id="203790" name="Text Box 14"/>
            <p:cNvSpPr txBox="1">
              <a:spLocks noChangeArrowheads="1"/>
            </p:cNvSpPr>
            <p:nvPr/>
          </p:nvSpPr>
          <p:spPr bwMode="auto">
            <a:xfrm>
              <a:off x="96" y="3216"/>
              <a:ext cx="182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1800" dirty="0">
                  <a:solidFill>
                    <a:schemeClr val="tx1"/>
                  </a:solidFill>
                  <a:latin typeface="Tahoma" charset="0"/>
                </a:rPr>
                <a:t>@ </a:t>
              </a:r>
              <a:r>
                <a:rPr lang="en-US" sz="1800" dirty="0" smtClean="0">
                  <a:solidFill>
                    <a:schemeClr val="tx1"/>
                  </a:solidFill>
                  <a:latin typeface="Tahoma" charset="0"/>
                </a:rPr>
                <a:t>300 MHz </a:t>
              </a:r>
              <a:r>
                <a:rPr lang="en-US" sz="1800" dirty="0">
                  <a:solidFill>
                    <a:schemeClr val="tx1"/>
                  </a:solidFill>
                  <a:latin typeface="Tahoma" charset="0"/>
                </a:rPr>
                <a:t>T~10</a:t>
              </a:r>
              <a:r>
                <a:rPr lang="en-US" sz="1800" baseline="30000" dirty="0">
                  <a:solidFill>
                    <a:schemeClr val="tx1"/>
                  </a:solidFill>
                  <a:latin typeface="Tahoma" charset="0"/>
                </a:rPr>
                <a:t>6</a:t>
              </a:r>
              <a:r>
                <a:rPr lang="en-US" sz="1800" dirty="0">
                  <a:solidFill>
                    <a:schemeClr val="tx1"/>
                  </a:solidFill>
                  <a:latin typeface="Tahoma" charset="0"/>
                </a:rPr>
                <a:t> K</a:t>
              </a:r>
            </a:p>
            <a:p>
              <a:pPr algn="l"/>
              <a:r>
                <a:rPr lang="en-US" sz="1800" dirty="0">
                  <a:solidFill>
                    <a:schemeClr val="tx1"/>
                  </a:solidFill>
                  <a:latin typeface="Tahoma" charset="0"/>
                </a:rPr>
                <a:t>=&gt; Non-thermal emission</a:t>
              </a:r>
            </a:p>
          </p:txBody>
        </p:sp>
        <p:grpSp>
          <p:nvGrpSpPr>
            <p:cNvPr id="203791" name="Group 15"/>
            <p:cNvGrpSpPr>
              <a:grpSpLocks/>
            </p:cNvGrpSpPr>
            <p:nvPr/>
          </p:nvGrpSpPr>
          <p:grpSpPr bwMode="auto">
            <a:xfrm>
              <a:off x="1776" y="2880"/>
              <a:ext cx="2976" cy="480"/>
              <a:chOff x="1776" y="2880"/>
              <a:chExt cx="2976" cy="480"/>
            </a:xfrm>
          </p:grpSpPr>
          <p:sp>
            <p:nvSpPr>
              <p:cNvPr id="203792" name="Oval 16"/>
              <p:cNvSpPr>
                <a:spLocks noChangeArrowheads="1"/>
              </p:cNvSpPr>
              <p:nvPr/>
            </p:nvSpPr>
            <p:spPr bwMode="auto">
              <a:xfrm>
                <a:off x="4656" y="2880"/>
                <a:ext cx="96" cy="96"/>
              </a:xfrm>
              <a:prstGeom prst="ellipse">
                <a:avLst/>
              </a:prstGeom>
              <a:solidFill>
                <a:srgbClr val="3333FF"/>
              </a:solidFill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793" name="Line 17"/>
              <p:cNvSpPr>
                <a:spLocks noChangeShapeType="1"/>
              </p:cNvSpPr>
              <p:nvPr/>
            </p:nvSpPr>
            <p:spPr bwMode="auto">
              <a:xfrm flipV="1">
                <a:off x="1776" y="2976"/>
                <a:ext cx="2736" cy="384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21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9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brief history of wavelength coverage</a:t>
            </a:r>
          </a:p>
        </p:txBody>
      </p:sp>
      <p:sp>
        <p:nvSpPr>
          <p:cNvPr id="1945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534400" cy="1524000"/>
          </a:xfrm>
        </p:spPr>
        <p:txBody>
          <a:bodyPr/>
          <a:lstStyle/>
          <a:p>
            <a:r>
              <a:rPr lang="en-US" sz="1800"/>
              <a:t>What we know of the universe is by observation </a:t>
            </a:r>
          </a:p>
          <a:p>
            <a:pPr lvl="1"/>
            <a:r>
              <a:rPr lang="en-US" sz="1800"/>
              <a:t>Detection and analysis of EM radiation from the universe</a:t>
            </a:r>
          </a:p>
          <a:p>
            <a:r>
              <a:rPr lang="en-US" sz="1800"/>
              <a:t>Up to 1930 – observations (knowledge) from 0.35 microns </a:t>
            </a:r>
            <a:r>
              <a:rPr lang="en-US" sz="1800">
                <a:sym typeface="Wingdings" charset="0"/>
              </a:rPr>
              <a:t> 1 micron</a:t>
            </a:r>
          </a:p>
          <a:p>
            <a:r>
              <a:rPr lang="en-US" sz="1800">
                <a:sym typeface="Wingdings" charset="0"/>
              </a:rPr>
              <a:t>1931 – Jansky observes the sky at 14.6m (20 MHz)</a:t>
            </a:r>
            <a:endParaRPr lang="en-US" sz="1800"/>
          </a:p>
        </p:txBody>
      </p:sp>
      <p:sp>
        <p:nvSpPr>
          <p:cNvPr id="194564" name="Rectangle 1028"/>
          <p:cNvSpPr>
            <a:spLocks noChangeArrowheads="1"/>
          </p:cNvSpPr>
          <p:nvPr/>
        </p:nvSpPr>
        <p:spPr bwMode="auto">
          <a:xfrm>
            <a:off x="304800" y="2286000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chemeClr val="tx1"/>
                </a:solidFill>
                <a:latin typeface="Arial" charset="0"/>
                <a:sym typeface="Wingdings" charset="0"/>
              </a:rPr>
              <a:t>1937 – Reber observes at 1.87m (160 MHz)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endParaRPr lang="en-US" sz="1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94565" name="Picture 1029" descr="jansky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24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66" name="Rectangle 1030"/>
          <p:cNvSpPr>
            <a:spLocks noChangeArrowheads="1"/>
          </p:cNvSpPr>
          <p:nvPr/>
        </p:nvSpPr>
        <p:spPr bwMode="auto">
          <a:xfrm>
            <a:off x="304800" y="2667000"/>
            <a:ext cx="8534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chemeClr val="tx1"/>
                </a:solidFill>
                <a:latin typeface="Arial" charset="0"/>
                <a:sym typeface="Wingdings" charset="0"/>
              </a:rPr>
              <a:t>Radar research during the war – improved antenna/receiver systems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chemeClr val="tx1"/>
                </a:solidFill>
                <a:latin typeface="Arial" charset="0"/>
                <a:sym typeface="Wingdings" charset="0"/>
              </a:rPr>
              <a:t>Since 1945: 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900">
                <a:solidFill>
                  <a:schemeClr val="tx1"/>
                </a:solidFill>
                <a:latin typeface="Arial" charset="0"/>
                <a:sym typeface="Wingdings" charset="0"/>
              </a:rPr>
              <a:t>interferometry: VLA, MERLIN, VLBA, DRAO, ATCA etc. 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900">
                <a:solidFill>
                  <a:schemeClr val="tx1"/>
                </a:solidFill>
                <a:latin typeface="Arial" charset="0"/>
                <a:sym typeface="Wingdings" charset="0"/>
              </a:rPr>
              <a:t>extend to sub-mm: JCMT, CSO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900">
                <a:solidFill>
                  <a:schemeClr val="tx1"/>
                </a:solidFill>
                <a:latin typeface="Arial" charset="0"/>
                <a:sym typeface="Wingdings" charset="0"/>
              </a:rPr>
              <a:t>mm interferometry: PdB, SMA, CARMA, ALMA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900">
                <a:solidFill>
                  <a:schemeClr val="tx1"/>
                </a:solidFill>
                <a:latin typeface="Arial" charset="0"/>
                <a:sym typeface="Wingdings" charset="0"/>
              </a:rPr>
              <a:t>Balloons, aircraft, satellites for </a:t>
            </a:r>
            <a:r>
              <a:rPr lang="en-US" sz="1900">
                <a:solidFill>
                  <a:schemeClr val="tx1"/>
                </a:solidFill>
                <a:latin typeface="Symbol" charset="0"/>
                <a:sym typeface="Wingdings" charset="0"/>
              </a:rPr>
              <a:t>l</a:t>
            </a:r>
            <a:r>
              <a:rPr lang="en-US" sz="1900">
                <a:solidFill>
                  <a:schemeClr val="tx1"/>
                </a:solidFill>
                <a:latin typeface="Arial" charset="0"/>
                <a:sym typeface="Wingdings" charset="0"/>
              </a:rPr>
              <a:t> where atmospheric opacity is high.</a:t>
            </a:r>
          </a:p>
          <a:p>
            <a:pPr marL="1143000" lvl="2" indent="-2286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900">
                <a:solidFill>
                  <a:schemeClr val="tx1"/>
                </a:solidFill>
                <a:latin typeface="Arial" charset="0"/>
                <a:sym typeface="Wingdings" charset="0"/>
              </a:rPr>
              <a:t>EINSTEIN, IUE, IRAS, ISO, MSX, CHANDRA, XMM, SPITZER…..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100">
                <a:solidFill>
                  <a:schemeClr val="tx1"/>
                </a:solidFill>
                <a:latin typeface="Arial" charset="0"/>
                <a:sym typeface="Wingdings" charset="0"/>
              </a:rPr>
              <a:t>~</a:t>
            </a:r>
            <a:r>
              <a:rPr lang="en-US" sz="1900">
                <a:solidFill>
                  <a:schemeClr val="tx1"/>
                </a:solidFill>
                <a:latin typeface="Arial" charset="0"/>
                <a:sym typeface="Wingdings" charset="0"/>
              </a:rPr>
              <a:t>diffraction limited and interferometry in the optical</a:t>
            </a:r>
            <a:r>
              <a:rPr lang="en-US" sz="2100">
                <a:solidFill>
                  <a:schemeClr val="tx1"/>
                </a:solidFill>
                <a:latin typeface="Arial" charset="0"/>
                <a:sym typeface="Wingdings" charset="0"/>
              </a:rPr>
              <a:t> 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700">
                <a:solidFill>
                  <a:schemeClr val="tx1"/>
                </a:solidFill>
                <a:latin typeface="Arial" charset="0"/>
                <a:sym typeface="Wingdings" charset="0"/>
              </a:rPr>
              <a:t>	</a:t>
            </a:r>
            <a:endParaRPr lang="en-US" sz="1900">
              <a:solidFill>
                <a:schemeClr val="tx1"/>
              </a:solidFill>
              <a:latin typeface="Arial" charset="0"/>
              <a:sym typeface="Wingdings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chemeClr val="tx1"/>
                </a:solidFill>
                <a:latin typeface="Arial" charset="0"/>
              </a:rPr>
              <a:t>Experimental techniques are now mature at almost all wavelengths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700">
                <a:solidFill>
                  <a:schemeClr val="tx1"/>
                </a:solidFill>
                <a:latin typeface="Arial" charset="0"/>
              </a:rPr>
              <a:t>Observations at each wavelength range used as astrophysical tools</a:t>
            </a:r>
          </a:p>
        </p:txBody>
      </p:sp>
      <p:grpSp>
        <p:nvGrpSpPr>
          <p:cNvPr id="194570" name="Group 1034"/>
          <p:cNvGrpSpPr>
            <a:grpSpLocks/>
          </p:cNvGrpSpPr>
          <p:nvPr/>
        </p:nvGrpSpPr>
        <p:grpSpPr bwMode="auto">
          <a:xfrm>
            <a:off x="381000" y="304800"/>
            <a:ext cx="8610600" cy="6553200"/>
            <a:chOff x="240" y="192"/>
            <a:chExt cx="5424" cy="4128"/>
          </a:xfrm>
        </p:grpSpPr>
        <p:pic>
          <p:nvPicPr>
            <p:cNvPr id="194567" name="Picture 1031" descr="grote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"/>
              <a:ext cx="3277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568" name="Picture 1032" descr="grote5m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92"/>
              <a:ext cx="3024" cy="1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3" grpId="0" build="p" autoUpdateAnimBg="0"/>
      <p:bldP spid="194564" grpId="0" autoUpdateAnimBg="0"/>
      <p:bldP spid="194566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667000"/>
            <a:ext cx="8153400" cy="609600"/>
          </a:xfrm>
        </p:spPr>
        <p:txBody>
          <a:bodyPr/>
          <a:lstStyle/>
          <a:p>
            <a:pPr algn="ctr"/>
            <a:r>
              <a:rPr lang="en-US"/>
              <a:t>Tools of the trade - telescopes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Telescopes – our eyes on the Universe</a:t>
            </a:r>
            <a:br>
              <a:rPr lang="en-US"/>
            </a:br>
            <a:endParaRPr lang="en-US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458200" cy="2590800"/>
          </a:xfrm>
        </p:spPr>
        <p:txBody>
          <a:bodyPr/>
          <a:lstStyle/>
          <a:p>
            <a:pPr lvl="1">
              <a:buFontTx/>
              <a:buNone/>
            </a:pPr>
            <a:endParaRPr lang="en-US"/>
          </a:p>
          <a:p>
            <a:endParaRPr lang="en-US"/>
          </a:p>
        </p:txBody>
      </p:sp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4805" name="Rectangle 5"/>
          <p:cNvSpPr>
            <a:spLocks noChangeArrowheads="1"/>
          </p:cNvSpPr>
          <p:nvPr/>
        </p:nvSpPr>
        <p:spPr bwMode="auto">
          <a:xfrm>
            <a:off x="609600" y="990600"/>
            <a:ext cx="761682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Most of what we 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know of our universe is through detection of electromagnetic radiation.  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The purpose of an astronomical telescope is to determine the characteristics of this emission:</a:t>
            </a:r>
          </a:p>
          <a:p>
            <a:pPr marL="742950" lvl="1" indent="-285750" algn="l" eaLnBrk="1" hangingPunct="1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Angular distribution</a:t>
            </a:r>
          </a:p>
          <a:p>
            <a:pPr marL="742950" lvl="1" indent="-285750" algn="l" eaLnBrk="1" hangingPunct="1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Frequency distribution</a:t>
            </a:r>
          </a:p>
          <a:p>
            <a:pPr marL="742950" lvl="1" indent="-285750" algn="l" eaLnBrk="1" hangingPunct="1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Polarization characteristics</a:t>
            </a:r>
          </a:p>
          <a:p>
            <a:pPr marL="742950" lvl="1" indent="-285750" algn="l" eaLnBrk="1" hangingPunct="1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Temporal characteristics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Telescopes </a:t>
            </a:r>
          </a:p>
          <a:p>
            <a:pPr marL="742950" lvl="1" indent="-285750" algn="l" eaLnBrk="1" hangingPunct="1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imperfect devices </a:t>
            </a:r>
          </a:p>
          <a:p>
            <a:pPr marL="742950" lvl="1" indent="-285750" algn="l" eaLnBrk="1" hangingPunct="1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their efficient use requires an understanding of their capabilities and limitations.  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5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90" name="Picture 14" descr="22mhzvis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81400"/>
            <a:ext cx="4943475" cy="294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 telescopes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458200" cy="990600"/>
          </a:xfrm>
        </p:spPr>
        <p:txBody>
          <a:bodyPr/>
          <a:lstStyle/>
          <a:p>
            <a:r>
              <a:rPr lang="en-US" sz="2100"/>
              <a:t>Radio regime spans a vast range of wavelength </a:t>
            </a:r>
          </a:p>
          <a:p>
            <a:r>
              <a:rPr lang="en-US" sz="2100"/>
              <a:t>Very different instruments to span this range</a:t>
            </a:r>
            <a:endParaRPr lang="en-US"/>
          </a:p>
        </p:txBody>
      </p:sp>
      <p:pic>
        <p:nvPicPr>
          <p:cNvPr id="101380" name="Picture 4" descr="yag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95800"/>
            <a:ext cx="27432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1" name="Picture 5" descr="helic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76600"/>
            <a:ext cx="2001838" cy="108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9" name="Picture 13" descr="lof_3_fu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91" name="Rectangle 15"/>
          <p:cNvSpPr>
            <a:spLocks noChangeArrowheads="1"/>
          </p:cNvSpPr>
          <p:nvPr/>
        </p:nvSpPr>
        <p:spPr bwMode="auto">
          <a:xfrm>
            <a:off x="304800" y="2362200"/>
            <a:ext cx="8458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sz="2100">
                <a:solidFill>
                  <a:schemeClr val="tx1"/>
                </a:solidFill>
                <a:latin typeface="Symbol" charset="0"/>
              </a:rPr>
              <a:t>	l</a:t>
            </a:r>
            <a:r>
              <a:rPr lang="en-US" sz="2100">
                <a:solidFill>
                  <a:schemeClr val="tx1"/>
                </a:solidFill>
                <a:latin typeface="Arial" charset="0"/>
              </a:rPr>
              <a:t> &gt; 1 m (=300 MHz) – wire antennas</a:t>
            </a:r>
            <a:r>
              <a:rPr lang="en-US" sz="220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2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autoUpdateAnimBg="0"/>
      <p:bldP spid="101391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304800" y="3048000"/>
            <a:ext cx="8458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100" dirty="0">
                <a:solidFill>
                  <a:schemeClr val="tx1"/>
                </a:solidFill>
                <a:latin typeface="Symbol" charset="0"/>
              </a:rPr>
              <a:t>     l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~ 1 m  -- hybrid antennas (wire reflectors or feeds)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endParaRPr lang="en-US" sz="2100" dirty="0">
              <a:solidFill>
                <a:schemeClr val="tx1"/>
              </a:solidFill>
              <a:latin typeface="Symbol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100" dirty="0">
                <a:solidFill>
                  <a:schemeClr val="tx1"/>
                </a:solidFill>
                <a:latin typeface="Symbol" charset="0"/>
              </a:rPr>
              <a:t>     l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&lt; 1 m  -- reflector antennas</a:t>
            </a:r>
            <a:r>
              <a:rPr lang="en-US" sz="2100" dirty="0">
                <a:solidFill>
                  <a:schemeClr val="tx1"/>
                </a:solidFill>
                <a:latin typeface="Symbol" charset="0"/>
              </a:rPr>
              <a:t>    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endParaRPr lang="en-US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 telescopes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305800" cy="1981200"/>
          </a:xfrm>
        </p:spPr>
        <p:txBody>
          <a:bodyPr/>
          <a:lstStyle/>
          <a:p>
            <a:r>
              <a:rPr lang="en-US" sz="2100"/>
              <a:t>Radio regime spans a vast range of wavelength</a:t>
            </a:r>
          </a:p>
          <a:p>
            <a:r>
              <a:rPr lang="en-US" sz="2100"/>
              <a:t>Very different instruments to span this range</a:t>
            </a:r>
          </a:p>
          <a:p>
            <a:pPr lvl="1"/>
            <a:endParaRPr lang="en-US" sz="2000"/>
          </a:p>
          <a:p>
            <a:pPr>
              <a:buFontTx/>
              <a:buNone/>
            </a:pPr>
            <a:r>
              <a:rPr lang="en-US" sz="2100">
                <a:latin typeface="Symbol" charset="0"/>
              </a:rPr>
              <a:t>     l</a:t>
            </a:r>
            <a:r>
              <a:rPr lang="en-US" sz="2100"/>
              <a:t> &gt; 1 m (=300 MHz) – wire antennas</a:t>
            </a:r>
            <a:r>
              <a:rPr lang="en-US"/>
              <a:t> </a:t>
            </a:r>
          </a:p>
        </p:txBody>
      </p:sp>
      <p:sp>
        <p:nvSpPr>
          <p:cNvPr id="108558" name="Rectangle 14"/>
          <p:cNvSpPr>
            <a:spLocks noChangeArrowheads="1"/>
          </p:cNvSpPr>
          <p:nvPr/>
        </p:nvSpPr>
        <p:spPr bwMode="auto">
          <a:xfrm>
            <a:off x="381000" y="4495800"/>
            <a:ext cx="8458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 charset="0"/>
              </a:rPr>
              <a:t>Single telescopes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Multi-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element 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arrays  (interferometers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)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- see upcoming lecture by Brenda Matthews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endParaRPr lang="en-US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8559" name="Rectangle 15"/>
          <p:cNvSpPr>
            <a:spLocks noChangeArrowheads="1"/>
          </p:cNvSpPr>
          <p:nvPr/>
        </p:nvSpPr>
        <p:spPr bwMode="auto">
          <a:xfrm>
            <a:off x="533400" y="4038600"/>
            <a:ext cx="3733800" cy="457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2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1" grpId="0" build="p" autoUpdateAnimBg="0" advAuto="0"/>
      <p:bldP spid="108558" grpId="0" autoUpdateAnimBg="0"/>
      <p:bldP spid="10855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ALMA Workshop - Basic Radio Astronomy</a:t>
            </a:r>
          </a:p>
        </p:txBody>
      </p:sp>
      <p:sp>
        <p:nvSpPr>
          <p:cNvPr id="14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June 1, 2009</a:t>
            </a:r>
          </a:p>
        </p:txBody>
      </p:sp>
      <p:pic>
        <p:nvPicPr>
          <p:cNvPr id="103430" name="Picture 6" descr="GB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763"/>
            <a:ext cx="9121775" cy="68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 example of a single dish – the GBT</a:t>
            </a:r>
          </a:p>
        </p:txBody>
      </p:sp>
      <p:grpSp>
        <p:nvGrpSpPr>
          <p:cNvPr id="103445" name="Group 21"/>
          <p:cNvGrpSpPr>
            <a:grpSpLocks/>
          </p:cNvGrpSpPr>
          <p:nvPr/>
        </p:nvGrpSpPr>
        <p:grpSpPr bwMode="auto">
          <a:xfrm>
            <a:off x="228600" y="990600"/>
            <a:ext cx="8991600" cy="5486400"/>
            <a:chOff x="144" y="624"/>
            <a:chExt cx="5664" cy="3456"/>
          </a:xfrm>
        </p:grpSpPr>
        <p:sp>
          <p:nvSpPr>
            <p:cNvPr id="103428" name="Text Box 4"/>
            <p:cNvSpPr txBox="1">
              <a:spLocks noChangeArrowheads="1"/>
            </p:cNvSpPr>
            <p:nvPr/>
          </p:nvSpPr>
          <p:spPr bwMode="auto">
            <a:xfrm>
              <a:off x="3312" y="624"/>
              <a:ext cx="2496" cy="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GB" sz="2000">
                  <a:solidFill>
                    <a:schemeClr val="tx1"/>
                  </a:solidFill>
                  <a:latin typeface="Arial" charset="0"/>
                </a:rPr>
                <a:t> 100m diameter</a:t>
              </a:r>
            </a:p>
            <a:p>
              <a:pPr algn="l">
                <a:spcBef>
                  <a:spcPct val="20000"/>
                </a:spcBef>
                <a:buFontTx/>
                <a:buChar char="•"/>
              </a:pPr>
              <a:r>
                <a:rPr lang="en-GB" sz="2000">
                  <a:solidFill>
                    <a:schemeClr val="tx1"/>
                  </a:solidFill>
                  <a:latin typeface="Arial" charset="0"/>
                </a:rPr>
                <a:t>  largest fully steerable       	telescope in the world</a:t>
              </a:r>
            </a:p>
            <a:p>
              <a:pPr algn="l">
                <a:spcBef>
                  <a:spcPct val="20000"/>
                </a:spcBef>
              </a:pPr>
              <a:r>
                <a:rPr lang="en-GB" sz="2000">
                  <a:solidFill>
                    <a:schemeClr val="tx1"/>
                  </a:solidFill>
                  <a:latin typeface="Arial" charset="0"/>
                </a:rPr>
                <a:t>      surface rms ~ 360</a:t>
              </a:r>
              <a:r>
                <a:rPr lang="en-GB" sz="2000">
                  <a:solidFill>
                    <a:schemeClr val="tx1"/>
                  </a:solidFill>
                  <a:latin typeface="Symbol" charset="0"/>
                </a:rPr>
                <a:t>m</a:t>
              </a:r>
              <a:r>
                <a:rPr lang="en-GB" sz="2000">
                  <a:solidFill>
                    <a:schemeClr val="tx1"/>
                  </a:solidFill>
                  <a:latin typeface="Arial" charset="0"/>
                </a:rPr>
                <a:t>m</a:t>
              </a:r>
              <a:endParaRPr lang="en-US" sz="2000">
                <a:solidFill>
                  <a:schemeClr val="tx1"/>
                </a:solidFill>
                <a:latin typeface="Arial" charset="0"/>
              </a:endParaRPr>
            </a:p>
          </p:txBody>
        </p:sp>
        <p:grpSp>
          <p:nvGrpSpPr>
            <p:cNvPr id="103439" name="Group 15"/>
            <p:cNvGrpSpPr>
              <a:grpSpLocks/>
            </p:cNvGrpSpPr>
            <p:nvPr/>
          </p:nvGrpSpPr>
          <p:grpSpPr bwMode="auto">
            <a:xfrm>
              <a:off x="144" y="672"/>
              <a:ext cx="2972" cy="3408"/>
              <a:chOff x="144" y="672"/>
              <a:chExt cx="2972" cy="3408"/>
            </a:xfrm>
          </p:grpSpPr>
          <p:pic>
            <p:nvPicPr>
              <p:cNvPr id="103429" name="Picture 5" descr="gbt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672"/>
                <a:ext cx="2972" cy="34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3435" name="Line 11"/>
              <p:cNvSpPr>
                <a:spLocks noChangeShapeType="1"/>
              </p:cNvSpPr>
              <p:nvPr/>
            </p:nvSpPr>
            <p:spPr bwMode="auto">
              <a:xfrm flipV="1">
                <a:off x="624" y="1872"/>
                <a:ext cx="1440" cy="109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8" name="Text Box 14"/>
              <p:cNvSpPr txBox="1">
                <a:spLocks noChangeArrowheads="1"/>
              </p:cNvSpPr>
              <p:nvPr/>
            </p:nvSpPr>
            <p:spPr bwMode="auto">
              <a:xfrm>
                <a:off x="1056" y="2112"/>
                <a:ext cx="40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600">
                    <a:solidFill>
                      <a:srgbClr val="FF0000"/>
                    </a:solidFill>
                  </a:rPr>
                  <a:t>100m</a:t>
                </a:r>
                <a:endParaRPr lang="en-CA" sz="160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03444" name="Group 20"/>
          <p:cNvGrpSpPr>
            <a:grpSpLocks/>
          </p:cNvGrpSpPr>
          <p:nvPr/>
        </p:nvGrpSpPr>
        <p:grpSpPr bwMode="auto">
          <a:xfrm>
            <a:off x="4800600" y="1058863"/>
            <a:ext cx="3962400" cy="4740275"/>
            <a:chOff x="3168" y="192"/>
            <a:chExt cx="2496" cy="2986"/>
          </a:xfrm>
        </p:grpSpPr>
        <p:sp>
          <p:nvSpPr>
            <p:cNvPr id="103441" name="Text Box 17"/>
            <p:cNvSpPr txBox="1">
              <a:spLocks noChangeArrowheads="1"/>
            </p:cNvSpPr>
            <p:nvPr/>
          </p:nvSpPr>
          <p:spPr bwMode="auto">
            <a:xfrm>
              <a:off x="3168" y="2640"/>
              <a:ext cx="2496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000">
                  <a:solidFill>
                    <a:schemeClr val="tx1"/>
                  </a:solidFill>
                  <a:latin typeface="Arial" charset="0"/>
                </a:rPr>
                <a:t> ALMA -12m diameter</a:t>
              </a:r>
            </a:p>
            <a:p>
              <a:pPr>
                <a:spcBef>
                  <a:spcPct val="50000"/>
                </a:spcBef>
              </a:pPr>
              <a:r>
                <a:rPr lang="en-GB" sz="2000">
                  <a:solidFill>
                    <a:schemeClr val="tx1"/>
                  </a:solidFill>
                  <a:latin typeface="Arial" charset="0"/>
                </a:rPr>
                <a:t>   surface rms ~ 25</a:t>
              </a:r>
              <a:r>
                <a:rPr lang="en-GB" sz="2000">
                  <a:solidFill>
                    <a:schemeClr val="tx1"/>
                  </a:solidFill>
                  <a:latin typeface="Symbol" charset="0"/>
                </a:rPr>
                <a:t>m</a:t>
              </a:r>
              <a:r>
                <a:rPr lang="en-GB" sz="2000">
                  <a:solidFill>
                    <a:schemeClr val="tx1"/>
                  </a:solidFill>
                  <a:latin typeface="Arial" charset="0"/>
                </a:rPr>
                <a:t>m</a:t>
              </a:r>
              <a:endParaRPr lang="en-US" sz="200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103442" name="Picture 18" descr="DSCN03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92"/>
              <a:ext cx="1837" cy="2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 telescope systems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8392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Radio telescopes are devices for generating an electrical signal from incoming EM radiation 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Astrophysical radio signals are typically weak compared to background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noise</a:t>
            </a:r>
            <a:r>
              <a:rPr lang="ja-JP" altLang="en-US">
                <a:latin typeface="Arial"/>
              </a:rPr>
              <a:t>”</a:t>
            </a:r>
            <a:endParaRPr lang="en-US"/>
          </a:p>
          <a:p>
            <a:pPr lvl="1">
              <a:lnSpc>
                <a:spcPct val="90000"/>
              </a:lnSpc>
              <a:buFontTx/>
              <a:buChar char="•"/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Radio telescopes have to be:</a:t>
            </a:r>
          </a:p>
          <a:p>
            <a:pPr lvl="1">
              <a:lnSpc>
                <a:spcPct val="90000"/>
              </a:lnSpc>
            </a:pPr>
            <a:r>
              <a:rPr lang="en-US"/>
              <a:t>highly directional (aka high gain)</a:t>
            </a:r>
          </a:p>
          <a:p>
            <a:pPr lvl="2">
              <a:lnSpc>
                <a:spcPct val="90000"/>
              </a:lnSpc>
            </a:pPr>
            <a:r>
              <a:rPr lang="en-US"/>
              <a:t>dependent on antenna beam/power pattern </a:t>
            </a:r>
          </a:p>
          <a:p>
            <a:pPr lvl="1">
              <a:lnSpc>
                <a:spcPct val="90000"/>
              </a:lnSpc>
            </a:pPr>
            <a:r>
              <a:rPr lang="en-US"/>
              <a:t>Extract energy from the incoming wavefront</a:t>
            </a:r>
          </a:p>
          <a:p>
            <a:pPr lvl="2">
              <a:lnSpc>
                <a:spcPct val="90000"/>
              </a:lnSpc>
            </a:pPr>
            <a:r>
              <a:rPr lang="en-US" sz="2100"/>
              <a:t>Antenna size</a:t>
            </a:r>
          </a:p>
          <a:p>
            <a:pPr lvl="2">
              <a:lnSpc>
                <a:spcPct val="90000"/>
              </a:lnSpc>
            </a:pPr>
            <a:r>
              <a:rPr lang="en-US" sz="2100"/>
              <a:t>Antenna Efficiency</a:t>
            </a:r>
            <a:r>
              <a:rPr lang="en-US"/>
              <a:t> </a:t>
            </a:r>
          </a:p>
          <a:p>
            <a:pPr>
              <a:lnSpc>
                <a:spcPct val="90000"/>
              </a:lnSpc>
            </a:pPr>
            <a:r>
              <a:rPr lang="en-US"/>
              <a:t>Receivers - convert EM signal to a voltage - amplify the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noise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</a:t>
            </a:r>
          </a:p>
          <a:p>
            <a:pPr>
              <a:lnSpc>
                <a:spcPct val="90000"/>
              </a:lnSpc>
            </a:pPr>
            <a:r>
              <a:rPr lang="en-US"/>
              <a:t>Back end (correlator/power detector) - to detect the signal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/>
          </a:p>
        </p:txBody>
      </p:sp>
      <p:sp>
        <p:nvSpPr>
          <p:cNvPr id="210948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7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ant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6946900" cy="559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8115" name="Group 3"/>
          <p:cNvGrpSpPr>
            <a:grpSpLocks/>
          </p:cNvGrpSpPr>
          <p:nvPr/>
        </p:nvGrpSpPr>
        <p:grpSpPr bwMode="auto">
          <a:xfrm>
            <a:off x="1524000" y="457200"/>
            <a:ext cx="5943600" cy="3352800"/>
            <a:chOff x="960" y="288"/>
            <a:chExt cx="3744" cy="2112"/>
          </a:xfrm>
        </p:grpSpPr>
        <p:sp>
          <p:nvSpPr>
            <p:cNvPr id="218116" name="Line 4"/>
            <p:cNvSpPr>
              <a:spLocks noChangeShapeType="1"/>
            </p:cNvSpPr>
            <p:nvPr/>
          </p:nvSpPr>
          <p:spPr bwMode="auto">
            <a:xfrm>
              <a:off x="3072" y="528"/>
              <a:ext cx="528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17" name="Line 5"/>
            <p:cNvSpPr>
              <a:spLocks noChangeShapeType="1"/>
            </p:cNvSpPr>
            <p:nvPr/>
          </p:nvSpPr>
          <p:spPr bwMode="auto">
            <a:xfrm>
              <a:off x="3408" y="384"/>
              <a:ext cx="768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18" name="Line 6"/>
            <p:cNvSpPr>
              <a:spLocks noChangeShapeType="1"/>
            </p:cNvSpPr>
            <p:nvPr/>
          </p:nvSpPr>
          <p:spPr bwMode="auto">
            <a:xfrm>
              <a:off x="4176" y="288"/>
              <a:ext cx="528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19" name="Line 7"/>
            <p:cNvSpPr>
              <a:spLocks noChangeShapeType="1"/>
            </p:cNvSpPr>
            <p:nvPr/>
          </p:nvSpPr>
          <p:spPr bwMode="auto">
            <a:xfrm>
              <a:off x="1392" y="1152"/>
              <a:ext cx="288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0" name="Line 8"/>
            <p:cNvSpPr>
              <a:spLocks noChangeShapeType="1"/>
            </p:cNvSpPr>
            <p:nvPr/>
          </p:nvSpPr>
          <p:spPr bwMode="auto">
            <a:xfrm>
              <a:off x="960" y="1440"/>
              <a:ext cx="384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8121" name="Group 9"/>
          <p:cNvGrpSpPr>
            <a:grpSpLocks/>
          </p:cNvGrpSpPr>
          <p:nvPr/>
        </p:nvGrpSpPr>
        <p:grpSpPr bwMode="auto">
          <a:xfrm>
            <a:off x="2209800" y="1905000"/>
            <a:ext cx="5257800" cy="1905000"/>
            <a:chOff x="1392" y="1200"/>
            <a:chExt cx="3312" cy="1200"/>
          </a:xfrm>
        </p:grpSpPr>
        <p:sp>
          <p:nvSpPr>
            <p:cNvPr id="218122" name="Line 10"/>
            <p:cNvSpPr>
              <a:spLocks noChangeShapeType="1"/>
            </p:cNvSpPr>
            <p:nvPr/>
          </p:nvSpPr>
          <p:spPr bwMode="auto">
            <a:xfrm flipV="1">
              <a:off x="1680" y="1344"/>
              <a:ext cx="528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3" name="Line 11"/>
            <p:cNvSpPr>
              <a:spLocks noChangeShapeType="1"/>
            </p:cNvSpPr>
            <p:nvPr/>
          </p:nvSpPr>
          <p:spPr bwMode="auto">
            <a:xfrm flipV="1">
              <a:off x="1392" y="1392"/>
              <a:ext cx="912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4" name="Line 12"/>
            <p:cNvSpPr>
              <a:spLocks noChangeShapeType="1"/>
            </p:cNvSpPr>
            <p:nvPr/>
          </p:nvSpPr>
          <p:spPr bwMode="auto">
            <a:xfrm flipH="1" flipV="1">
              <a:off x="2640" y="1248"/>
              <a:ext cx="96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5" name="Line 13"/>
            <p:cNvSpPr>
              <a:spLocks noChangeShapeType="1"/>
            </p:cNvSpPr>
            <p:nvPr/>
          </p:nvSpPr>
          <p:spPr bwMode="auto">
            <a:xfrm flipH="1" flipV="1">
              <a:off x="2592" y="1296"/>
              <a:ext cx="158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6" name="Line 14"/>
            <p:cNvSpPr>
              <a:spLocks noChangeShapeType="1"/>
            </p:cNvSpPr>
            <p:nvPr/>
          </p:nvSpPr>
          <p:spPr bwMode="auto">
            <a:xfrm flipH="1" flipV="1">
              <a:off x="2736" y="1200"/>
              <a:ext cx="19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8127" name="Group 15"/>
          <p:cNvGrpSpPr>
            <a:grpSpLocks/>
          </p:cNvGrpSpPr>
          <p:nvPr/>
        </p:nvGrpSpPr>
        <p:grpSpPr bwMode="auto">
          <a:xfrm>
            <a:off x="2209800" y="381000"/>
            <a:ext cx="2668588" cy="2681288"/>
            <a:chOff x="1392" y="240"/>
            <a:chExt cx="1681" cy="1689"/>
          </a:xfrm>
        </p:grpSpPr>
        <p:pic>
          <p:nvPicPr>
            <p:cNvPr id="218128" name="Picture 16" descr="ant_2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40"/>
              <a:ext cx="1681" cy="1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8129" name="Line 17"/>
            <p:cNvSpPr>
              <a:spLocks noChangeShapeType="1"/>
            </p:cNvSpPr>
            <p:nvPr/>
          </p:nvSpPr>
          <p:spPr bwMode="auto">
            <a:xfrm flipV="1">
              <a:off x="1824" y="1392"/>
              <a:ext cx="48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30" name="Line 18"/>
            <p:cNvSpPr>
              <a:spLocks noChangeShapeType="1"/>
            </p:cNvSpPr>
            <p:nvPr/>
          </p:nvSpPr>
          <p:spPr bwMode="auto">
            <a:xfrm flipH="1" flipV="1">
              <a:off x="2592" y="1296"/>
              <a:ext cx="48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31" name="Line 19"/>
            <p:cNvSpPr>
              <a:spLocks noChangeShapeType="1"/>
            </p:cNvSpPr>
            <p:nvPr/>
          </p:nvSpPr>
          <p:spPr bwMode="auto">
            <a:xfrm flipH="1" flipV="1">
              <a:off x="2592" y="1248"/>
              <a:ext cx="43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32" name="Line 20"/>
            <p:cNvSpPr>
              <a:spLocks noChangeShapeType="1"/>
            </p:cNvSpPr>
            <p:nvPr/>
          </p:nvSpPr>
          <p:spPr bwMode="auto">
            <a:xfrm flipH="1" flipV="1">
              <a:off x="2640" y="1200"/>
              <a:ext cx="43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8133" name="Group 21"/>
          <p:cNvGrpSpPr>
            <a:grpSpLocks/>
          </p:cNvGrpSpPr>
          <p:nvPr/>
        </p:nvGrpSpPr>
        <p:grpSpPr bwMode="auto">
          <a:xfrm>
            <a:off x="3657600" y="1981200"/>
            <a:ext cx="838200" cy="1905000"/>
            <a:chOff x="2304" y="1248"/>
            <a:chExt cx="528" cy="1200"/>
          </a:xfrm>
        </p:grpSpPr>
        <p:sp>
          <p:nvSpPr>
            <p:cNvPr id="218134" name="Line 22"/>
            <p:cNvSpPr>
              <a:spLocks noChangeShapeType="1"/>
            </p:cNvSpPr>
            <p:nvPr/>
          </p:nvSpPr>
          <p:spPr bwMode="auto">
            <a:xfrm>
              <a:off x="2304" y="1440"/>
              <a:ext cx="48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35" name="Line 23"/>
            <p:cNvSpPr>
              <a:spLocks noChangeShapeType="1"/>
            </p:cNvSpPr>
            <p:nvPr/>
          </p:nvSpPr>
          <p:spPr bwMode="auto">
            <a:xfrm>
              <a:off x="2592" y="1344"/>
              <a:ext cx="24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36" name="Line 24"/>
            <p:cNvSpPr>
              <a:spLocks noChangeShapeType="1"/>
            </p:cNvSpPr>
            <p:nvPr/>
          </p:nvSpPr>
          <p:spPr bwMode="auto">
            <a:xfrm>
              <a:off x="2592" y="1248"/>
              <a:ext cx="24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37" name="Line 25"/>
            <p:cNvSpPr>
              <a:spLocks noChangeShapeType="1"/>
            </p:cNvSpPr>
            <p:nvPr/>
          </p:nvSpPr>
          <p:spPr bwMode="auto">
            <a:xfrm>
              <a:off x="2688" y="1248"/>
              <a:ext cx="144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18138" name="Picture 26" descr="ant_2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33800"/>
            <a:ext cx="1819275" cy="227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8139" name="Group 27"/>
          <p:cNvGrpSpPr>
            <a:grpSpLocks/>
          </p:cNvGrpSpPr>
          <p:nvPr/>
        </p:nvGrpSpPr>
        <p:grpSpPr bwMode="auto">
          <a:xfrm>
            <a:off x="4567238" y="3651250"/>
            <a:ext cx="4576762" cy="3206750"/>
            <a:chOff x="2877" y="2300"/>
            <a:chExt cx="2883" cy="2020"/>
          </a:xfrm>
        </p:grpSpPr>
        <p:pic>
          <p:nvPicPr>
            <p:cNvPr id="218140" name="Picture 28" descr="ant_2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" y="2300"/>
              <a:ext cx="1578" cy="2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8141" name="AutoShape 29"/>
            <p:cNvCxnSpPr>
              <a:cxnSpLocks noChangeShapeType="1"/>
              <a:endCxn id="218140" idx="0"/>
            </p:cNvCxnSpPr>
            <p:nvPr/>
          </p:nvCxnSpPr>
          <p:spPr bwMode="auto">
            <a:xfrm flipV="1">
              <a:off x="2877" y="2300"/>
              <a:ext cx="2094" cy="1492"/>
            </a:xfrm>
            <a:prstGeom prst="curvedConnector4">
              <a:avLst>
                <a:gd name="adj1" fmla="val 31139"/>
                <a:gd name="adj2" fmla="val 109653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18142" name="Text Box 30"/>
          <p:cNvSpPr txBox="1">
            <a:spLocks noChangeArrowheads="1"/>
          </p:cNvSpPr>
          <p:nvPr/>
        </p:nvSpPr>
        <p:spPr bwMode="auto">
          <a:xfrm>
            <a:off x="1165225" y="266700"/>
            <a:ext cx="1862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AU">
                <a:solidFill>
                  <a:schemeClr val="tx1"/>
                </a:solidFill>
                <a:latin typeface="Comic Sans MS" charset="0"/>
              </a:rPr>
              <a:t>Signal path:</a:t>
            </a:r>
          </a:p>
        </p:txBody>
      </p:sp>
      <p:pic>
        <p:nvPicPr>
          <p:cNvPr id="218143" name="Picture 31" descr="FirstLbanddec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332105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35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7700" y="1498600"/>
            <a:ext cx="8191500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800" dirty="0"/>
              <a:t>Prime focus					 </a:t>
            </a:r>
            <a:r>
              <a:rPr lang="en-US" sz="1800" dirty="0" smtClean="0"/>
              <a:t> </a:t>
            </a:r>
            <a:r>
              <a:rPr lang="en-US" sz="1800" dirty="0" err="1" smtClean="0"/>
              <a:t>Cassegrain</a:t>
            </a:r>
            <a:r>
              <a:rPr lang="en-US" sz="1800" dirty="0" smtClean="0"/>
              <a:t> </a:t>
            </a:r>
            <a:r>
              <a:rPr lang="en-US" sz="1800" dirty="0"/>
              <a:t>focus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/>
              <a:t>   (GMRT)					   </a:t>
            </a:r>
            <a:r>
              <a:rPr lang="en-US" sz="1800" dirty="0" smtClean="0"/>
              <a:t>  (</a:t>
            </a:r>
            <a:r>
              <a:rPr lang="en-US" sz="1800" dirty="0"/>
              <a:t>ATCA,JCMT,ALMA)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/>
              <a:t>Offset </a:t>
            </a:r>
            <a:r>
              <a:rPr lang="en-US" sz="1800" dirty="0" err="1"/>
              <a:t>Cassegrain</a:t>
            </a:r>
            <a:r>
              <a:rPr lang="en-US" sz="1800" dirty="0"/>
              <a:t>				  </a:t>
            </a:r>
            <a:r>
              <a:rPr lang="en-US" sz="1800" dirty="0" err="1" smtClean="0"/>
              <a:t>Nasmyth</a:t>
            </a: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/>
              <a:t>    (VLA)					                 </a:t>
            </a:r>
            <a:r>
              <a:rPr lang="en-US" sz="1800" dirty="0" smtClean="0"/>
              <a:t>   (</a:t>
            </a:r>
            <a:r>
              <a:rPr lang="en-US" sz="1800" dirty="0"/>
              <a:t>OVRO, JCMT)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/>
              <a:t>Beam Waveguide					   </a:t>
            </a:r>
            <a:r>
              <a:rPr lang="en-US" sz="1800" dirty="0" smtClean="0"/>
              <a:t>Dual </a:t>
            </a:r>
            <a:r>
              <a:rPr lang="en-US" sz="1800" dirty="0"/>
              <a:t>Offset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/>
              <a:t>    (NRO)					          </a:t>
            </a:r>
            <a:r>
              <a:rPr lang="en-US" sz="1800" dirty="0" smtClean="0"/>
              <a:t>           (</a:t>
            </a:r>
            <a:r>
              <a:rPr lang="en-US" sz="1800" dirty="0"/>
              <a:t>ATA)	</a:t>
            </a:r>
          </a:p>
        </p:txBody>
      </p:sp>
      <p:pic>
        <p:nvPicPr>
          <p:cNvPr id="212995" name="Picture 3" descr="napierf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66800"/>
            <a:ext cx="3446463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 anchor="b"/>
          <a:lstStyle/>
          <a:p>
            <a:r>
              <a:rPr lang="en-US"/>
              <a:t>Reflector Types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458200" cy="25908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	</a:t>
            </a:r>
          </a:p>
        </p:txBody>
      </p:sp>
      <p:sp>
        <p:nvSpPr>
          <p:cNvPr id="219140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457200" y="1844675"/>
            <a:ext cx="81534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AU" sz="1800" dirty="0">
                <a:solidFill>
                  <a:schemeClr val="tx1"/>
                </a:solidFill>
                <a:latin typeface="Arial" charset="0"/>
              </a:rPr>
              <a:t>Newton’s </a:t>
            </a:r>
            <a:r>
              <a:rPr lang="en-AU" sz="1800" dirty="0" smtClean="0">
                <a:solidFill>
                  <a:schemeClr val="tx1"/>
                </a:solidFill>
                <a:latin typeface="Arial" charset="0"/>
              </a:rPr>
              <a:t>comments </a:t>
            </a:r>
            <a:r>
              <a:rPr lang="en-AU" sz="1800" dirty="0">
                <a:solidFill>
                  <a:schemeClr val="tx1"/>
                </a:solidFill>
                <a:latin typeface="Arial" charset="0"/>
              </a:rPr>
              <a:t>on the </a:t>
            </a:r>
            <a:r>
              <a:rPr lang="en-AU" sz="1800" dirty="0" err="1">
                <a:solidFill>
                  <a:schemeClr val="tx1"/>
                </a:solidFill>
                <a:latin typeface="Arial" charset="0"/>
              </a:rPr>
              <a:t>Cassegrain</a:t>
            </a:r>
            <a:r>
              <a:rPr lang="en-AU" sz="1800" dirty="0">
                <a:solidFill>
                  <a:schemeClr val="tx1"/>
                </a:solidFill>
                <a:latin typeface="Arial" charset="0"/>
              </a:rPr>
              <a:t> design:</a:t>
            </a:r>
          </a:p>
          <a:p>
            <a:pPr algn="l"/>
            <a:endParaRPr lang="en-AU" sz="1800" dirty="0">
              <a:solidFill>
                <a:schemeClr val="tx1"/>
              </a:solidFill>
              <a:latin typeface="Arial" charset="0"/>
            </a:endParaRPr>
          </a:p>
          <a:p>
            <a:pPr algn="l"/>
            <a:r>
              <a:rPr lang="en-AU" sz="2000" dirty="0">
                <a:solidFill>
                  <a:schemeClr val="tx1"/>
                </a:solidFill>
                <a:latin typeface="Monotype Corsiva" charset="0"/>
              </a:rPr>
              <a:t>“….You see therefore, that the advantages of this design are none; but the disadvantages so great and unavoidable that I fear it will never be put in practice with good effect”</a:t>
            </a:r>
          </a:p>
          <a:p>
            <a:pPr algn="l"/>
            <a:endParaRPr lang="en-AU" sz="2000" dirty="0">
              <a:solidFill>
                <a:schemeClr val="tx1"/>
              </a:solidFill>
              <a:latin typeface="Arial" charset="0"/>
            </a:endParaRPr>
          </a:p>
          <a:p>
            <a:pPr algn="l"/>
            <a:r>
              <a:rPr lang="en-AU" sz="1800" dirty="0">
                <a:solidFill>
                  <a:schemeClr val="tx1"/>
                </a:solidFill>
                <a:latin typeface="Arial" charset="0"/>
              </a:rPr>
              <a:t>		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	</a:t>
            </a:r>
            <a:r>
              <a:rPr lang="en-AU" sz="1800" dirty="0">
                <a:solidFill>
                  <a:schemeClr val="tx1"/>
                </a:solidFill>
                <a:latin typeface="Arial" charset="0"/>
              </a:rPr>
              <a:t>Phil. Trans. Royal. Soc. London. 7, 4056 (1672)</a:t>
            </a:r>
          </a:p>
          <a:p>
            <a:pPr algn="l"/>
            <a:endParaRPr lang="en-AU" sz="1800" dirty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667000"/>
            <a:ext cx="8153400" cy="609600"/>
          </a:xfrm>
        </p:spPr>
        <p:txBody>
          <a:bodyPr/>
          <a:lstStyle/>
          <a:p>
            <a:pPr algn="ctr"/>
            <a:r>
              <a:rPr lang="en-US"/>
              <a:t>Useful telescope characteristics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23900" y="1143000"/>
            <a:ext cx="7848600" cy="1981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Telescope of area 10,000 m</a:t>
            </a:r>
            <a:r>
              <a:rPr lang="en-US" baseline="30000" dirty="0"/>
              <a:t>2</a:t>
            </a: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Bandwidth = 50 MHz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Flux = 1 </a:t>
            </a:r>
            <a:r>
              <a:rPr lang="en-US" dirty="0" err="1"/>
              <a:t>mJy</a:t>
            </a: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Total energy received in 1000 </a:t>
            </a:r>
            <a:r>
              <a:rPr lang="en-US" dirty="0" err="1"/>
              <a:t>yrs</a:t>
            </a:r>
            <a:r>
              <a:rPr lang="en-US" dirty="0"/>
              <a:t> = 1 erg = 10</a:t>
            </a:r>
            <a:r>
              <a:rPr lang="en-US" baseline="30000" dirty="0"/>
              <a:t>-7 </a:t>
            </a:r>
            <a:r>
              <a:rPr lang="en-US" dirty="0"/>
              <a:t>Joules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dirty="0"/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 signals – how much energy?</a:t>
            </a:r>
          </a:p>
        </p:txBody>
      </p:sp>
      <p:sp>
        <p:nvSpPr>
          <p:cNvPr id="309252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9263" name="Rectangle 15"/>
          <p:cNvSpPr>
            <a:spLocks noChangeArrowheads="1"/>
          </p:cNvSpPr>
          <p:nvPr/>
        </p:nvSpPr>
        <p:spPr bwMode="auto">
          <a:xfrm>
            <a:off x="533400" y="3429000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200">
                <a:solidFill>
                  <a:srgbClr val="FF0000"/>
                </a:solidFill>
                <a:latin typeface="Arial" charset="0"/>
              </a:rPr>
              <a:t>~ few percent of energy of a falling snowflake !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3" name="Text Box 3"/>
          <p:cNvSpPr txBox="1">
            <a:spLocks noChangeArrowheads="1"/>
          </p:cNvSpPr>
          <p:nvPr/>
        </p:nvSpPr>
        <p:spPr bwMode="auto">
          <a:xfrm>
            <a:off x="457200" y="639763"/>
            <a:ext cx="8153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AU" sz="2000">
                <a:solidFill>
                  <a:schemeClr val="tx1"/>
                </a:solidFill>
                <a:latin typeface="Arial" charset="0"/>
              </a:rPr>
              <a:t>The antenna collects the 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E-field over the aperture at the focus</a:t>
            </a:r>
          </a:p>
          <a:p>
            <a:pPr algn="l"/>
            <a:endParaRPr lang="en-AU" sz="2000">
              <a:solidFill>
                <a:schemeClr val="tx1"/>
              </a:solidFill>
              <a:latin typeface="Arial" charset="0"/>
            </a:endParaRPr>
          </a:p>
          <a:p>
            <a:pPr algn="l"/>
            <a:r>
              <a:rPr lang="en-AU" sz="2000">
                <a:solidFill>
                  <a:schemeClr val="tx1"/>
                </a:solidFill>
                <a:latin typeface="Arial" charset="0"/>
              </a:rPr>
              <a:t>The </a:t>
            </a:r>
            <a:r>
              <a:rPr lang="en-AU" sz="2000" u="sng">
                <a:solidFill>
                  <a:schemeClr val="tx1"/>
                </a:solidFill>
                <a:latin typeface="Arial" charset="0"/>
              </a:rPr>
              <a:t>feed horn</a:t>
            </a:r>
            <a:r>
              <a:rPr lang="en-AU" sz="200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at the focus </a:t>
            </a:r>
            <a:r>
              <a:rPr lang="en-AU" sz="2000">
                <a:solidFill>
                  <a:schemeClr val="tx1"/>
                </a:solidFill>
                <a:latin typeface="Arial" charset="0"/>
              </a:rPr>
              <a:t>adds the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fields</a:t>
            </a:r>
            <a:endParaRPr lang="en-AU" sz="200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20164" name="Object 4"/>
          <p:cNvGraphicFramePr>
            <a:graphicFrameLocks noChangeAspect="1"/>
          </p:cNvGraphicFramePr>
          <p:nvPr/>
        </p:nvGraphicFramePr>
        <p:xfrm>
          <a:off x="381000" y="1828800"/>
          <a:ext cx="8126413" cy="336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22" name="Photo Editor Photo" r:id="rId3" imgW="6523810" imgH="2704762" progId="MSPhotoEd.3">
                  <p:embed/>
                </p:oleObj>
              </mc:Choice>
              <mc:Fallback>
                <p:oleObj name="Photo Editor Photo" r:id="rId3" imgW="6523810" imgH="270476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828800"/>
                        <a:ext cx="8126413" cy="336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66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39763"/>
          </a:xfrm>
          <a:noFill/>
          <a:ln/>
        </p:spPr>
        <p:txBody>
          <a:bodyPr/>
          <a:lstStyle/>
          <a:p>
            <a:r>
              <a:rPr lang="en-US"/>
              <a:t>Beam Pattern - origin</a:t>
            </a:r>
          </a:p>
        </p:txBody>
      </p:sp>
      <p:pic>
        <p:nvPicPr>
          <p:cNvPr id="20992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r="14445"/>
          <a:stretch>
            <a:fillRect/>
          </a:stretch>
        </p:blipFill>
        <p:spPr>
          <a:xfrm>
            <a:off x="3124200" y="838200"/>
            <a:ext cx="5770563" cy="4584700"/>
          </a:xfrm>
        </p:spPr>
      </p:pic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228600" y="1066800"/>
            <a:ext cx="2895600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An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antenna</a:t>
            </a:r>
            <a:r>
              <a:rPr lang="en-US" sz="1800" dirty="0" smtClean="0">
                <a:solidFill>
                  <a:schemeClr val="tx1"/>
                </a:solidFill>
                <a:latin typeface="Arial"/>
              </a:rPr>
              <a:t>’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s 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response is a result of incoherent phase summation at the focus.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First null occurs at the angle where the extra distance for a wave at center of antenna is in anti-phase with that from edge. 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     (D/2) sin </a:t>
            </a:r>
            <a:r>
              <a:rPr lang="en-US" sz="1800" dirty="0">
                <a:solidFill>
                  <a:schemeClr val="tx1"/>
                </a:solidFill>
                <a:latin typeface="Symbol" charset="0"/>
              </a:rPr>
              <a:t>q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= </a:t>
            </a:r>
            <a:r>
              <a:rPr lang="en-US" sz="1800" dirty="0">
                <a:solidFill>
                  <a:schemeClr val="tx1"/>
                </a:solidFill>
                <a:latin typeface="Symbol" charset="0"/>
              </a:rPr>
              <a:t>l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/2</a:t>
            </a:r>
          </a:p>
          <a:p>
            <a:pPr algn="l" eaLnBrk="1" hangingPunct="1">
              <a:spcBef>
                <a:spcPct val="50000"/>
              </a:spcBef>
              <a:buFont typeface="Symbol" charset="0"/>
              <a:buChar char="Þ"/>
            </a:pPr>
            <a:r>
              <a:rPr lang="en-US" sz="1800" dirty="0">
                <a:solidFill>
                  <a:schemeClr val="tx1"/>
                </a:solidFill>
                <a:latin typeface="Symbol" charset="0"/>
              </a:rPr>
              <a:t>      q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~ </a:t>
            </a:r>
            <a:r>
              <a:rPr lang="en-US" sz="1800" dirty="0">
                <a:solidFill>
                  <a:schemeClr val="tx1"/>
                </a:solidFill>
                <a:latin typeface="Symbol" charset="0"/>
              </a:rPr>
              <a:t>l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/D</a:t>
            </a:r>
          </a:p>
          <a:p>
            <a:pPr algn="l" eaLnBrk="1" hangingPunct="1">
              <a:spcBef>
                <a:spcPct val="50000"/>
              </a:spcBef>
              <a:buFont typeface="Symbol" charset="0"/>
              <a:buNone/>
            </a:pPr>
            <a:endParaRPr lang="en-US" sz="1800" dirty="0">
              <a:solidFill>
                <a:schemeClr val="tx1"/>
              </a:solidFill>
              <a:latin typeface="Arial" charset="0"/>
            </a:endParaRPr>
          </a:p>
          <a:p>
            <a:pPr algn="l" eaLnBrk="1" hangingPunct="1">
              <a:spcBef>
                <a:spcPct val="50000"/>
              </a:spcBef>
              <a:buFont typeface="Symbol" charset="0"/>
              <a:buNone/>
            </a:pPr>
            <a:endParaRPr lang="en-US" sz="18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7239000" y="1111250"/>
            <a:ext cx="114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dirty="0">
                <a:solidFill>
                  <a:schemeClr val="tx1"/>
                </a:solidFill>
                <a:latin typeface="Arial" charset="0"/>
              </a:rPr>
              <a:t>On-axis</a:t>
            </a:r>
          </a:p>
          <a:p>
            <a:pPr algn="l" eaLnBrk="1" hangingPunct="1"/>
            <a:r>
              <a:rPr lang="en-US" sz="1800" dirty="0">
                <a:solidFill>
                  <a:schemeClr val="tx1"/>
                </a:solidFill>
                <a:latin typeface="Arial" charset="0"/>
              </a:rPr>
              <a:t>incidence</a:t>
            </a:r>
          </a:p>
        </p:txBody>
      </p:sp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7223125" y="3276600"/>
            <a:ext cx="114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dirty="0">
                <a:solidFill>
                  <a:schemeClr val="tx1"/>
                </a:solidFill>
                <a:latin typeface="Arial" charset="0"/>
              </a:rPr>
              <a:t>Off-axis</a:t>
            </a:r>
          </a:p>
          <a:p>
            <a:pPr algn="l" eaLnBrk="1" hangingPunct="1"/>
            <a:r>
              <a:rPr lang="en-US" sz="1800" dirty="0">
                <a:solidFill>
                  <a:schemeClr val="tx1"/>
                </a:solidFill>
                <a:latin typeface="Arial" charset="0"/>
              </a:rPr>
              <a:t>incidence</a:t>
            </a:r>
          </a:p>
        </p:txBody>
      </p:sp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5486400" y="5621337"/>
            <a:ext cx="33528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buFont typeface="Symbol" charset="0"/>
              <a:buNone/>
            </a:pPr>
            <a:r>
              <a:rPr lang="en-US" sz="1800" dirty="0">
                <a:solidFill>
                  <a:srgbClr val="3333FF"/>
                </a:solidFill>
                <a:latin typeface="Arial" charset="0"/>
              </a:rPr>
              <a:t>Larger D =&gt; interferometers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algn="l" eaLnBrk="1" hangingPunct="1">
              <a:spcBef>
                <a:spcPct val="50000"/>
              </a:spcBef>
              <a:buFont typeface="Symbol" charset="0"/>
              <a:buNone/>
            </a:pPr>
            <a:r>
              <a:rPr lang="en-US" sz="1800" dirty="0">
                <a:solidFill>
                  <a:srgbClr val="3333FF"/>
                </a:solidFill>
                <a:latin typeface="Arial" charset="0"/>
              </a:rPr>
              <a:t>(see </a:t>
            </a:r>
            <a:r>
              <a:rPr lang="en-US" sz="1800" dirty="0" smtClean="0">
                <a:solidFill>
                  <a:srgbClr val="3333FF"/>
                </a:solidFill>
                <a:latin typeface="Arial" charset="0"/>
              </a:rPr>
              <a:t>Brenda’s lecture</a:t>
            </a:r>
            <a:r>
              <a:rPr lang="en-US" sz="1800" dirty="0">
                <a:solidFill>
                  <a:srgbClr val="3333FF"/>
                </a:solidFill>
                <a:latin typeface="Arial" charset="0"/>
              </a:rPr>
              <a:t>)</a:t>
            </a:r>
          </a:p>
        </p:txBody>
      </p:sp>
      <p:sp>
        <p:nvSpPr>
          <p:cNvPr id="209928" name="Rectangle 8"/>
          <p:cNvSpPr>
            <a:spLocks noChangeArrowheads="1"/>
          </p:cNvSpPr>
          <p:nvPr/>
        </p:nvSpPr>
        <p:spPr bwMode="auto">
          <a:xfrm>
            <a:off x="685800" y="4495800"/>
            <a:ext cx="1143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304800" y="5105400"/>
            <a:ext cx="27432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  <a:buFont typeface="Symbol" charset="0"/>
              <a:buNone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For a given wavelength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,   the 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larger D, the higher resolution</a:t>
            </a:r>
          </a:p>
          <a:p>
            <a:pPr algn="l" eaLnBrk="1" hangingPunct="1">
              <a:spcBef>
                <a:spcPct val="50000"/>
              </a:spcBef>
              <a:buFont typeface="Symbol" charset="0"/>
              <a:buNone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D ~ 100 m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; e.g., 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GBT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4" grpId="0" autoUpdateAnimBg="0"/>
      <p:bldP spid="209927" grpId="0" autoUpdateAnimBg="0"/>
      <p:bldP spid="209928" grpId="0" animBg="1"/>
      <p:bldP spid="209929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Antenna power pattern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5562600"/>
            <a:ext cx="8534400" cy="11430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/>
              <a:t>	</a:t>
            </a:r>
            <a:r>
              <a:rPr lang="en-CA" sz="2000"/>
              <a:t>“Power pattern" P(</a:t>
            </a:r>
            <a:r>
              <a:rPr lang="en-CA" sz="2000">
                <a:latin typeface="Symbol" charset="0"/>
              </a:rPr>
              <a:t>q,j</a:t>
            </a:r>
            <a:r>
              <a:rPr lang="en-CA" sz="2000"/>
              <a:t>) of a telescope is the square of the complex far-field voltage pattern F(l,m) i.e.	|</a:t>
            </a:r>
            <a:r>
              <a:rPr lang="en-CA" sz="2000" i="1"/>
              <a:t>F</a:t>
            </a:r>
            <a:r>
              <a:rPr lang="en-CA" sz="2000"/>
              <a:t>(</a:t>
            </a:r>
            <a:r>
              <a:rPr lang="en-CA" sz="2000" i="1"/>
              <a:t>l</a:t>
            </a:r>
            <a:r>
              <a:rPr lang="en-CA" sz="2000"/>
              <a:t>,</a:t>
            </a:r>
            <a:r>
              <a:rPr lang="en-CA" sz="2000" i="1"/>
              <a:t>m</a:t>
            </a:r>
            <a:r>
              <a:rPr lang="en-CA" sz="2000"/>
              <a:t>)|</a:t>
            </a:r>
            <a:r>
              <a:rPr lang="en-CA" sz="2000" baseline="30000"/>
              <a:t>2</a:t>
            </a:r>
            <a:r>
              <a:rPr lang="en-CA" sz="2000"/>
              <a:t> = </a:t>
            </a:r>
            <a:r>
              <a:rPr lang="en-CA" sz="2000" i="1"/>
              <a:t>F</a:t>
            </a:r>
            <a:r>
              <a:rPr lang="en-CA" sz="2000"/>
              <a:t>(</a:t>
            </a:r>
            <a:r>
              <a:rPr lang="en-CA" sz="2000" i="1"/>
              <a:t>l</a:t>
            </a:r>
            <a:r>
              <a:rPr lang="en-CA" sz="2000"/>
              <a:t>,</a:t>
            </a:r>
            <a:r>
              <a:rPr lang="en-CA" sz="2000" i="1"/>
              <a:t>m</a:t>
            </a:r>
            <a:r>
              <a:rPr lang="en-CA" sz="2000"/>
              <a:t>)</a:t>
            </a:r>
            <a:r>
              <a:rPr lang="en-CA" sz="2000" i="1"/>
              <a:t>F</a:t>
            </a:r>
            <a:r>
              <a:rPr lang="en-CA" sz="2000" baseline="30000"/>
              <a:t>*</a:t>
            </a:r>
            <a:r>
              <a:rPr lang="en-CA" sz="2000"/>
              <a:t>(</a:t>
            </a:r>
            <a:r>
              <a:rPr lang="en-CA" sz="2000" i="1"/>
              <a:t>l</a:t>
            </a:r>
            <a:r>
              <a:rPr lang="en-CA" sz="2000"/>
              <a:t>,</a:t>
            </a:r>
            <a:r>
              <a:rPr lang="en-CA" sz="2000" i="1"/>
              <a:t>m</a:t>
            </a:r>
            <a:r>
              <a:rPr lang="en-CA" sz="2000"/>
              <a:t>).  </a:t>
            </a:r>
          </a:p>
          <a:p>
            <a:pPr>
              <a:buFontTx/>
              <a:buNone/>
            </a:pPr>
            <a:r>
              <a:rPr lang="en-US" sz="2000"/>
              <a:t>(</a:t>
            </a:r>
            <a:r>
              <a:rPr lang="en-US" sz="1800"/>
              <a:t>diffraction theory</a:t>
            </a:r>
            <a:r>
              <a:rPr lang="en-US" sz="2000"/>
              <a:t> -- v</a:t>
            </a:r>
            <a:r>
              <a:rPr lang="en-US" sz="1800"/>
              <a:t>oltage pattern F(l,m) is the </a:t>
            </a:r>
            <a:r>
              <a:rPr lang="en-US" sz="1800">
                <a:solidFill>
                  <a:srgbClr val="FF0000"/>
                </a:solidFill>
              </a:rPr>
              <a:t>FT of the aperture distribution</a:t>
            </a:r>
            <a:r>
              <a:rPr lang="en-US" sz="2000"/>
              <a:t> )</a:t>
            </a:r>
          </a:p>
        </p:txBody>
      </p:sp>
      <p:sp>
        <p:nvSpPr>
          <p:cNvPr id="206852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068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4601" r="15813" b="4601"/>
          <a:stretch>
            <a:fillRect/>
          </a:stretch>
        </p:blipFill>
        <p:spPr bwMode="auto">
          <a:xfrm>
            <a:off x="381000" y="762000"/>
            <a:ext cx="5867400" cy="471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06860" name="Group 12"/>
          <p:cNvGrpSpPr>
            <a:grpSpLocks/>
          </p:cNvGrpSpPr>
          <p:nvPr/>
        </p:nvGrpSpPr>
        <p:grpSpPr bwMode="auto">
          <a:xfrm>
            <a:off x="3048000" y="2819400"/>
            <a:ext cx="5965825" cy="1066800"/>
            <a:chOff x="1728" y="2688"/>
            <a:chExt cx="3758" cy="672"/>
          </a:xfrm>
        </p:grpSpPr>
        <p:sp>
          <p:nvSpPr>
            <p:cNvPr id="206857" name="Oval 9"/>
            <p:cNvSpPr>
              <a:spLocks noChangeArrowheads="1"/>
            </p:cNvSpPr>
            <p:nvPr/>
          </p:nvSpPr>
          <p:spPr bwMode="auto">
            <a:xfrm>
              <a:off x="1728" y="2688"/>
              <a:ext cx="624" cy="67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858" name="Line 10"/>
            <p:cNvSpPr>
              <a:spLocks noChangeShapeType="1"/>
            </p:cNvSpPr>
            <p:nvPr/>
          </p:nvSpPr>
          <p:spPr bwMode="auto">
            <a:xfrm flipV="1">
              <a:off x="2352" y="2928"/>
              <a:ext cx="1488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859" name="Text Box 11"/>
            <p:cNvSpPr txBox="1">
              <a:spLocks noChangeArrowheads="1"/>
            </p:cNvSpPr>
            <p:nvPr/>
          </p:nvSpPr>
          <p:spPr bwMode="auto">
            <a:xfrm>
              <a:off x="3888" y="2688"/>
              <a:ext cx="159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CA" sz="2000">
                  <a:solidFill>
                    <a:schemeClr val="tx1"/>
                  </a:solidFill>
                  <a:latin typeface="Arial" charset="0"/>
                </a:rPr>
                <a:t>Defines telescope resolution</a:t>
              </a:r>
            </a:p>
          </p:txBody>
        </p:sp>
      </p:grp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Beam sizes</a:t>
            </a:r>
          </a:p>
        </p:txBody>
      </p:sp>
      <p:sp>
        <p:nvSpPr>
          <p:cNvPr id="287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6096000"/>
            <a:ext cx="8305800" cy="381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/>
              <a:t>Small beams – </a:t>
            </a:r>
            <a:r>
              <a:rPr lang="en-US" sz="2000">
                <a:solidFill>
                  <a:srgbClr val="FF0000"/>
                </a:solidFill>
              </a:rPr>
              <a:t>need good and stable pointing – IMPORTANT @ mm </a:t>
            </a:r>
            <a:r>
              <a:rPr lang="en-US" sz="2000">
                <a:solidFill>
                  <a:srgbClr val="FF0000"/>
                </a:solidFill>
                <a:latin typeface="Symbol" charset="0"/>
              </a:rPr>
              <a:t>l</a:t>
            </a:r>
            <a:endParaRPr lang="en-US" sz="2000">
              <a:solidFill>
                <a:srgbClr val="FF0000"/>
              </a:solidFill>
            </a:endParaRPr>
          </a:p>
        </p:txBody>
      </p:sp>
      <p:grpSp>
        <p:nvGrpSpPr>
          <p:cNvPr id="287840" name="Group 96"/>
          <p:cNvGrpSpPr>
            <a:grpSpLocks/>
          </p:cNvGrpSpPr>
          <p:nvPr/>
        </p:nvGrpSpPr>
        <p:grpSpPr bwMode="auto">
          <a:xfrm>
            <a:off x="685800" y="838200"/>
            <a:ext cx="7772400" cy="2371725"/>
            <a:chOff x="432" y="528"/>
            <a:chExt cx="4896" cy="1494"/>
          </a:xfrm>
        </p:grpSpPr>
        <p:grpSp>
          <p:nvGrpSpPr>
            <p:cNvPr id="287839" name="Group 95"/>
            <p:cNvGrpSpPr>
              <a:grpSpLocks/>
            </p:cNvGrpSpPr>
            <p:nvPr/>
          </p:nvGrpSpPr>
          <p:grpSpPr bwMode="auto">
            <a:xfrm>
              <a:off x="3168" y="528"/>
              <a:ext cx="2160" cy="1494"/>
              <a:chOff x="3168" y="528"/>
              <a:chExt cx="2160" cy="1494"/>
            </a:xfrm>
          </p:grpSpPr>
          <p:sp>
            <p:nvSpPr>
              <p:cNvPr id="287826" name="Rectangle 82"/>
              <p:cNvSpPr>
                <a:spLocks noChangeArrowheads="1"/>
              </p:cNvSpPr>
              <p:nvPr/>
            </p:nvSpPr>
            <p:spPr bwMode="auto">
              <a:xfrm>
                <a:off x="4736" y="1026"/>
                <a:ext cx="592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rgbClr val="FF0000"/>
                    </a:solidFill>
                    <a:latin typeface="Arial" charset="0"/>
                  </a:rPr>
                  <a:t>2’</a:t>
                </a:r>
              </a:p>
            </p:txBody>
          </p:sp>
          <p:sp>
            <p:nvSpPr>
              <p:cNvPr id="287824" name="Rectangle 80"/>
              <p:cNvSpPr>
                <a:spLocks noChangeArrowheads="1"/>
              </p:cNvSpPr>
              <p:nvPr/>
            </p:nvSpPr>
            <p:spPr bwMode="auto">
              <a:xfrm>
                <a:off x="3952" y="1026"/>
                <a:ext cx="7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rgbClr val="FF0000"/>
                    </a:solidFill>
                    <a:latin typeface="Arial" charset="0"/>
                  </a:rPr>
                  <a:t>100 m</a:t>
                </a:r>
              </a:p>
            </p:txBody>
          </p:sp>
          <p:sp>
            <p:nvSpPr>
              <p:cNvPr id="287822" name="Rectangle 78"/>
              <p:cNvSpPr>
                <a:spLocks noChangeArrowheads="1"/>
              </p:cNvSpPr>
              <p:nvPr/>
            </p:nvSpPr>
            <p:spPr bwMode="auto">
              <a:xfrm>
                <a:off x="3168" y="1026"/>
                <a:ext cx="7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rgbClr val="FF0000"/>
                    </a:solidFill>
                    <a:latin typeface="Arial" charset="0"/>
                  </a:rPr>
                  <a:t>GBT</a:t>
                </a:r>
              </a:p>
            </p:txBody>
          </p:sp>
          <p:sp>
            <p:nvSpPr>
              <p:cNvPr id="287807" name="Rectangle 63"/>
              <p:cNvSpPr>
                <a:spLocks noChangeArrowheads="1"/>
              </p:cNvSpPr>
              <p:nvPr/>
            </p:nvSpPr>
            <p:spPr bwMode="auto">
              <a:xfrm>
                <a:off x="4736" y="528"/>
                <a:ext cx="592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Symbol" charset="0"/>
                  </a:rPr>
                  <a:t>q</a:t>
                </a:r>
                <a:endParaRPr lang="en-CA" sz="20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287805" name="Rectangle 61"/>
              <p:cNvSpPr>
                <a:spLocks noChangeArrowheads="1"/>
              </p:cNvSpPr>
              <p:nvPr/>
            </p:nvSpPr>
            <p:spPr bwMode="auto">
              <a:xfrm>
                <a:off x="3952" y="528"/>
                <a:ext cx="7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D</a:t>
                </a:r>
              </a:p>
            </p:txBody>
          </p:sp>
          <p:sp>
            <p:nvSpPr>
              <p:cNvPr id="287803" name="Rectangle 59"/>
              <p:cNvSpPr>
                <a:spLocks noChangeArrowheads="1"/>
              </p:cNvSpPr>
              <p:nvPr/>
            </p:nvSpPr>
            <p:spPr bwMode="auto">
              <a:xfrm>
                <a:off x="3168" y="528"/>
                <a:ext cx="7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endParaRPr lang="en-CA" sz="20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287763" name="Rectangle 19"/>
              <p:cNvSpPr>
                <a:spLocks noChangeArrowheads="1"/>
              </p:cNvSpPr>
              <p:nvPr/>
            </p:nvSpPr>
            <p:spPr bwMode="auto">
              <a:xfrm>
                <a:off x="4736" y="1773"/>
                <a:ext cx="592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0.001”</a:t>
                </a:r>
              </a:p>
            </p:txBody>
          </p:sp>
          <p:sp>
            <p:nvSpPr>
              <p:cNvPr id="287762" name="Rectangle 18"/>
              <p:cNvSpPr>
                <a:spLocks noChangeArrowheads="1"/>
              </p:cNvSpPr>
              <p:nvPr/>
            </p:nvSpPr>
            <p:spPr bwMode="auto">
              <a:xfrm>
                <a:off x="3952" y="1773"/>
                <a:ext cx="7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8611 km</a:t>
                </a:r>
              </a:p>
            </p:txBody>
          </p:sp>
          <p:sp>
            <p:nvSpPr>
              <p:cNvPr id="287761" name="Rectangle 17"/>
              <p:cNvSpPr>
                <a:spLocks noChangeArrowheads="1"/>
              </p:cNvSpPr>
              <p:nvPr/>
            </p:nvSpPr>
            <p:spPr bwMode="auto">
              <a:xfrm>
                <a:off x="3168" y="1773"/>
                <a:ext cx="7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VLBA</a:t>
                </a:r>
              </a:p>
            </p:txBody>
          </p:sp>
          <p:sp>
            <p:nvSpPr>
              <p:cNvPr id="287760" name="Rectangle 16"/>
              <p:cNvSpPr>
                <a:spLocks noChangeArrowheads="1"/>
              </p:cNvSpPr>
              <p:nvPr/>
            </p:nvSpPr>
            <p:spPr bwMode="auto">
              <a:xfrm>
                <a:off x="4736" y="1524"/>
                <a:ext cx="592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0.06”</a:t>
                </a:r>
              </a:p>
            </p:txBody>
          </p:sp>
          <p:sp>
            <p:nvSpPr>
              <p:cNvPr id="287759" name="Rectangle 15"/>
              <p:cNvSpPr>
                <a:spLocks noChangeArrowheads="1"/>
              </p:cNvSpPr>
              <p:nvPr/>
            </p:nvSpPr>
            <p:spPr bwMode="auto">
              <a:xfrm>
                <a:off x="3952" y="1524"/>
                <a:ext cx="7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215 km</a:t>
                </a:r>
              </a:p>
            </p:txBody>
          </p:sp>
          <p:sp>
            <p:nvSpPr>
              <p:cNvPr id="287758" name="Rectangle 14"/>
              <p:cNvSpPr>
                <a:spLocks noChangeArrowheads="1"/>
              </p:cNvSpPr>
              <p:nvPr/>
            </p:nvSpPr>
            <p:spPr bwMode="auto">
              <a:xfrm>
                <a:off x="3168" y="1524"/>
                <a:ext cx="7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MERLIN</a:t>
                </a:r>
              </a:p>
            </p:txBody>
          </p:sp>
          <p:sp>
            <p:nvSpPr>
              <p:cNvPr id="287757" name="Rectangle 13"/>
              <p:cNvSpPr>
                <a:spLocks noChangeArrowheads="1"/>
              </p:cNvSpPr>
              <p:nvPr/>
            </p:nvSpPr>
            <p:spPr bwMode="auto">
              <a:xfrm>
                <a:off x="4736" y="1275"/>
                <a:ext cx="592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0.34”</a:t>
                </a:r>
              </a:p>
            </p:txBody>
          </p:sp>
          <p:sp>
            <p:nvSpPr>
              <p:cNvPr id="287756" name="Rectangle 12"/>
              <p:cNvSpPr>
                <a:spLocks noChangeArrowheads="1"/>
              </p:cNvSpPr>
              <p:nvPr/>
            </p:nvSpPr>
            <p:spPr bwMode="auto">
              <a:xfrm>
                <a:off x="3952" y="1275"/>
                <a:ext cx="7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36 km</a:t>
                </a:r>
              </a:p>
            </p:txBody>
          </p:sp>
          <p:sp>
            <p:nvSpPr>
              <p:cNvPr id="287755" name="Rectangle 11"/>
              <p:cNvSpPr>
                <a:spLocks noChangeArrowheads="1"/>
              </p:cNvSpPr>
              <p:nvPr/>
            </p:nvSpPr>
            <p:spPr bwMode="auto">
              <a:xfrm>
                <a:off x="3168" y="1275"/>
                <a:ext cx="7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VLA</a:t>
                </a:r>
              </a:p>
            </p:txBody>
          </p:sp>
          <p:sp>
            <p:nvSpPr>
              <p:cNvPr id="287754" name="Rectangle 10"/>
              <p:cNvSpPr>
                <a:spLocks noChangeArrowheads="1"/>
              </p:cNvSpPr>
              <p:nvPr/>
            </p:nvSpPr>
            <p:spPr bwMode="auto">
              <a:xfrm>
                <a:off x="4736" y="777"/>
                <a:ext cx="592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rgbClr val="FF0000"/>
                    </a:solidFill>
                    <a:latin typeface="Arial" charset="0"/>
                  </a:rPr>
                  <a:t>8’</a:t>
                </a:r>
                <a:endParaRPr lang="en-CA" sz="20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287753" name="Rectangle 9"/>
              <p:cNvSpPr>
                <a:spLocks noChangeArrowheads="1"/>
              </p:cNvSpPr>
              <p:nvPr/>
            </p:nvSpPr>
            <p:spPr bwMode="auto">
              <a:xfrm>
                <a:off x="3952" y="777"/>
                <a:ext cx="7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rgbClr val="FF0000"/>
                    </a:solidFill>
                    <a:latin typeface="Arial" charset="0"/>
                  </a:rPr>
                  <a:t>25 m</a:t>
                </a:r>
              </a:p>
            </p:txBody>
          </p:sp>
          <p:sp>
            <p:nvSpPr>
              <p:cNvPr id="287752" name="Rectangle 8"/>
              <p:cNvSpPr>
                <a:spLocks noChangeArrowheads="1"/>
              </p:cNvSpPr>
              <p:nvPr/>
            </p:nvSpPr>
            <p:spPr bwMode="auto">
              <a:xfrm>
                <a:off x="3168" y="777"/>
                <a:ext cx="7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rgbClr val="FF0000"/>
                    </a:solidFill>
                    <a:latin typeface="Arial" charset="0"/>
                  </a:rPr>
                  <a:t>VLA dish</a:t>
                </a:r>
              </a:p>
            </p:txBody>
          </p:sp>
          <p:sp>
            <p:nvSpPr>
              <p:cNvPr id="287764" name="Line 20"/>
              <p:cNvSpPr>
                <a:spLocks noChangeShapeType="1"/>
              </p:cNvSpPr>
              <p:nvPr/>
            </p:nvSpPr>
            <p:spPr bwMode="auto">
              <a:xfrm>
                <a:off x="3168" y="528"/>
                <a:ext cx="21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65" name="Line 21"/>
              <p:cNvSpPr>
                <a:spLocks noChangeShapeType="1"/>
              </p:cNvSpPr>
              <p:nvPr/>
            </p:nvSpPr>
            <p:spPr bwMode="auto">
              <a:xfrm>
                <a:off x="3168" y="1026"/>
                <a:ext cx="2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66" name="Line 22"/>
              <p:cNvSpPr>
                <a:spLocks noChangeShapeType="1"/>
              </p:cNvSpPr>
              <p:nvPr/>
            </p:nvSpPr>
            <p:spPr bwMode="auto">
              <a:xfrm>
                <a:off x="3168" y="1524"/>
                <a:ext cx="2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67" name="Line 23"/>
              <p:cNvSpPr>
                <a:spLocks noChangeShapeType="1"/>
              </p:cNvSpPr>
              <p:nvPr/>
            </p:nvSpPr>
            <p:spPr bwMode="auto">
              <a:xfrm>
                <a:off x="3168" y="1773"/>
                <a:ext cx="2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68" name="Line 24"/>
              <p:cNvSpPr>
                <a:spLocks noChangeShapeType="1"/>
              </p:cNvSpPr>
              <p:nvPr/>
            </p:nvSpPr>
            <p:spPr bwMode="auto">
              <a:xfrm>
                <a:off x="3168" y="2022"/>
                <a:ext cx="21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69" name="Line 25"/>
              <p:cNvSpPr>
                <a:spLocks noChangeShapeType="1"/>
              </p:cNvSpPr>
              <p:nvPr/>
            </p:nvSpPr>
            <p:spPr bwMode="auto">
              <a:xfrm>
                <a:off x="3168" y="528"/>
                <a:ext cx="0" cy="1494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70" name="Line 26"/>
              <p:cNvSpPr>
                <a:spLocks noChangeShapeType="1"/>
              </p:cNvSpPr>
              <p:nvPr/>
            </p:nvSpPr>
            <p:spPr bwMode="auto">
              <a:xfrm>
                <a:off x="3952" y="528"/>
                <a:ext cx="0" cy="14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71" name="Line 27"/>
              <p:cNvSpPr>
                <a:spLocks noChangeShapeType="1"/>
              </p:cNvSpPr>
              <p:nvPr/>
            </p:nvSpPr>
            <p:spPr bwMode="auto">
              <a:xfrm>
                <a:off x="4736" y="528"/>
                <a:ext cx="0" cy="14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72" name="Line 28"/>
              <p:cNvSpPr>
                <a:spLocks noChangeShapeType="1"/>
              </p:cNvSpPr>
              <p:nvPr/>
            </p:nvSpPr>
            <p:spPr bwMode="auto">
              <a:xfrm>
                <a:off x="5328" y="528"/>
                <a:ext cx="0" cy="1494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04" name="Line 60"/>
              <p:cNvSpPr>
                <a:spLocks noChangeShapeType="1"/>
              </p:cNvSpPr>
              <p:nvPr/>
            </p:nvSpPr>
            <p:spPr bwMode="auto">
              <a:xfrm>
                <a:off x="3168" y="777"/>
                <a:ext cx="2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23" name="Line 79"/>
              <p:cNvSpPr>
                <a:spLocks noChangeShapeType="1"/>
              </p:cNvSpPr>
              <p:nvPr/>
            </p:nvSpPr>
            <p:spPr bwMode="auto">
              <a:xfrm>
                <a:off x="3168" y="1275"/>
                <a:ext cx="2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7774" name="Rectangle 30"/>
            <p:cNvSpPr>
              <a:spLocks noChangeArrowheads="1"/>
            </p:cNvSpPr>
            <p:nvPr/>
          </p:nvSpPr>
          <p:spPr bwMode="auto">
            <a:xfrm>
              <a:off x="432" y="1152"/>
              <a:ext cx="22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l" eaLnBrk="1" hangingPunct="1">
                <a:spcBef>
                  <a:spcPct val="20000"/>
                </a:spcBef>
              </a:pPr>
              <a:r>
                <a:rPr lang="en-US" sz="2200" dirty="0">
                  <a:solidFill>
                    <a:schemeClr val="tx1"/>
                  </a:solidFill>
                  <a:latin typeface="Arial" charset="0"/>
                </a:rPr>
                <a:t>cm telescopes @ </a:t>
              </a:r>
              <a:r>
                <a:rPr lang="en-US" sz="2200" dirty="0" smtClean="0">
                  <a:solidFill>
                    <a:schemeClr val="tx1"/>
                  </a:solidFill>
                  <a:latin typeface="Arial" charset="0"/>
                </a:rPr>
                <a:t>5 GHz</a:t>
              </a:r>
              <a:endParaRPr lang="en-US" sz="220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287851" name="Group 107"/>
          <p:cNvGrpSpPr>
            <a:grpSpLocks/>
          </p:cNvGrpSpPr>
          <p:nvPr/>
        </p:nvGrpSpPr>
        <p:grpSpPr bwMode="auto">
          <a:xfrm>
            <a:off x="685800" y="3505200"/>
            <a:ext cx="7772400" cy="2376488"/>
            <a:chOff x="432" y="2208"/>
            <a:chExt cx="4896" cy="1497"/>
          </a:xfrm>
        </p:grpSpPr>
        <p:sp>
          <p:nvSpPr>
            <p:cNvPr id="287838" name="Rectangle 94"/>
            <p:cNvSpPr>
              <a:spLocks noChangeArrowheads="1"/>
            </p:cNvSpPr>
            <p:nvPr/>
          </p:nvSpPr>
          <p:spPr bwMode="auto">
            <a:xfrm>
              <a:off x="432" y="2544"/>
              <a:ext cx="24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l" eaLnBrk="1" hangingPunct="1">
                <a:spcBef>
                  <a:spcPct val="20000"/>
                </a:spcBef>
              </a:pPr>
              <a:r>
                <a:rPr lang="en-US" sz="2200" dirty="0">
                  <a:solidFill>
                    <a:schemeClr val="tx1"/>
                  </a:solidFill>
                  <a:latin typeface="Arial" charset="0"/>
                </a:rPr>
                <a:t>mm telescopes @ </a:t>
              </a:r>
              <a:r>
                <a:rPr lang="en-US" sz="2200" dirty="0" smtClean="0">
                  <a:solidFill>
                    <a:schemeClr val="tx1"/>
                  </a:solidFill>
                  <a:latin typeface="Arial" charset="0"/>
                </a:rPr>
                <a:t>345 GHz</a:t>
              </a:r>
              <a:endParaRPr lang="en-US" sz="2200" dirty="0">
                <a:solidFill>
                  <a:schemeClr val="tx1"/>
                </a:solidFill>
                <a:latin typeface="Arial" charset="0"/>
              </a:endParaRPr>
            </a:p>
          </p:txBody>
        </p:sp>
        <p:grpSp>
          <p:nvGrpSpPr>
            <p:cNvPr id="287850" name="Group 106"/>
            <p:cNvGrpSpPr>
              <a:grpSpLocks/>
            </p:cNvGrpSpPr>
            <p:nvPr/>
          </p:nvGrpSpPr>
          <p:grpSpPr bwMode="auto">
            <a:xfrm>
              <a:off x="3168" y="2208"/>
              <a:ext cx="2160" cy="1497"/>
              <a:chOff x="3168" y="2208"/>
              <a:chExt cx="2160" cy="1497"/>
            </a:xfrm>
          </p:grpSpPr>
          <p:sp>
            <p:nvSpPr>
              <p:cNvPr id="287816" name="Rectangle 72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76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Symbol" charset="0"/>
                  </a:rPr>
                  <a:t>q</a:t>
                </a: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 (“)</a:t>
                </a:r>
              </a:p>
            </p:txBody>
          </p:sp>
          <p:sp>
            <p:nvSpPr>
              <p:cNvPr id="287814" name="Rectangle 70"/>
              <p:cNvSpPr>
                <a:spLocks noChangeArrowheads="1"/>
              </p:cNvSpPr>
              <p:nvPr/>
            </p:nvSpPr>
            <p:spPr bwMode="auto">
              <a:xfrm>
                <a:off x="3936" y="2208"/>
                <a:ext cx="816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D</a:t>
                </a:r>
              </a:p>
            </p:txBody>
          </p:sp>
          <p:sp>
            <p:nvSpPr>
              <p:cNvPr id="287812" name="Rectangle 68"/>
              <p:cNvSpPr>
                <a:spLocks noChangeArrowheads="1"/>
              </p:cNvSpPr>
              <p:nvPr/>
            </p:nvSpPr>
            <p:spPr bwMode="auto">
              <a:xfrm>
                <a:off x="3168" y="2208"/>
                <a:ext cx="768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endParaRPr lang="en-CA" sz="20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287787" name="Rectangle 43"/>
              <p:cNvSpPr>
                <a:spLocks noChangeArrowheads="1"/>
              </p:cNvSpPr>
              <p:nvPr/>
            </p:nvSpPr>
            <p:spPr bwMode="auto">
              <a:xfrm>
                <a:off x="4752" y="3204"/>
                <a:ext cx="576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0.35</a:t>
                </a:r>
              </a:p>
            </p:txBody>
          </p:sp>
          <p:sp>
            <p:nvSpPr>
              <p:cNvPr id="287786" name="Rectangle 42"/>
              <p:cNvSpPr>
                <a:spLocks noChangeArrowheads="1"/>
              </p:cNvSpPr>
              <p:nvPr/>
            </p:nvSpPr>
            <p:spPr bwMode="auto">
              <a:xfrm>
                <a:off x="3936" y="3204"/>
                <a:ext cx="816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508 m</a:t>
                </a:r>
              </a:p>
            </p:txBody>
          </p:sp>
          <p:sp>
            <p:nvSpPr>
              <p:cNvPr id="287785" name="Rectangle 41"/>
              <p:cNvSpPr>
                <a:spLocks noChangeArrowheads="1"/>
              </p:cNvSpPr>
              <p:nvPr/>
            </p:nvSpPr>
            <p:spPr bwMode="auto">
              <a:xfrm>
                <a:off x="3168" y="3204"/>
                <a:ext cx="768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SMA</a:t>
                </a:r>
              </a:p>
            </p:txBody>
          </p:sp>
          <p:sp>
            <p:nvSpPr>
              <p:cNvPr id="287784" name="Rectangle 40"/>
              <p:cNvSpPr>
                <a:spLocks noChangeArrowheads="1"/>
              </p:cNvSpPr>
              <p:nvPr/>
            </p:nvSpPr>
            <p:spPr bwMode="auto">
              <a:xfrm>
                <a:off x="4752" y="2955"/>
                <a:ext cx="576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rgbClr val="FF0000"/>
                    </a:solidFill>
                    <a:latin typeface="Arial" charset="0"/>
                  </a:rPr>
                  <a:t>4.5</a:t>
                </a:r>
              </a:p>
              <a:p>
                <a:pPr algn="l" eaLnBrk="1" hangingPunct="1">
                  <a:spcBef>
                    <a:spcPct val="20000"/>
                  </a:spcBef>
                </a:pPr>
                <a:endParaRPr lang="en-CA" sz="20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287783" name="Rectangle 39"/>
              <p:cNvSpPr>
                <a:spLocks noChangeArrowheads="1"/>
              </p:cNvSpPr>
              <p:nvPr/>
            </p:nvSpPr>
            <p:spPr bwMode="auto">
              <a:xfrm>
                <a:off x="3936" y="2955"/>
                <a:ext cx="816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 dirty="0" smtClean="0">
                    <a:solidFill>
                      <a:srgbClr val="FF0000"/>
                    </a:solidFill>
                    <a:latin typeface="Arial" charset="0"/>
                  </a:rPr>
                  <a:t>50 m</a:t>
                </a:r>
                <a:endParaRPr lang="en-CA" sz="20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287782" name="Rectangle 38"/>
              <p:cNvSpPr>
                <a:spLocks noChangeArrowheads="1"/>
              </p:cNvSpPr>
              <p:nvPr/>
            </p:nvSpPr>
            <p:spPr bwMode="auto">
              <a:xfrm>
                <a:off x="3168" y="2955"/>
                <a:ext cx="768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rgbClr val="FF0000"/>
                    </a:solidFill>
                    <a:latin typeface="Arial" charset="0"/>
                  </a:rPr>
                  <a:t>LMT</a:t>
                </a:r>
                <a:endParaRPr lang="en-CA" sz="20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287781" name="Rectangle 37"/>
              <p:cNvSpPr>
                <a:spLocks noChangeArrowheads="1"/>
              </p:cNvSpPr>
              <p:nvPr/>
            </p:nvSpPr>
            <p:spPr bwMode="auto">
              <a:xfrm>
                <a:off x="4752" y="2706"/>
                <a:ext cx="576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rgbClr val="FF0000"/>
                    </a:solidFill>
                    <a:latin typeface="Arial" charset="0"/>
                  </a:rPr>
                  <a:t>15</a:t>
                </a:r>
              </a:p>
            </p:txBody>
          </p:sp>
          <p:sp>
            <p:nvSpPr>
              <p:cNvPr id="287780" name="Rectangle 36"/>
              <p:cNvSpPr>
                <a:spLocks noChangeArrowheads="1"/>
              </p:cNvSpPr>
              <p:nvPr/>
            </p:nvSpPr>
            <p:spPr bwMode="auto">
              <a:xfrm>
                <a:off x="3936" y="2706"/>
                <a:ext cx="816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 dirty="0" smtClean="0">
                    <a:solidFill>
                      <a:srgbClr val="FF0000"/>
                    </a:solidFill>
                    <a:latin typeface="Arial" charset="0"/>
                  </a:rPr>
                  <a:t>15 m</a:t>
                </a:r>
                <a:endParaRPr lang="en-CA" sz="2000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287779" name="Rectangle 35"/>
              <p:cNvSpPr>
                <a:spLocks noChangeArrowheads="1"/>
              </p:cNvSpPr>
              <p:nvPr/>
            </p:nvSpPr>
            <p:spPr bwMode="auto">
              <a:xfrm>
                <a:off x="3168" y="2706"/>
                <a:ext cx="768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rgbClr val="FF0000"/>
                    </a:solidFill>
                    <a:latin typeface="Arial" charset="0"/>
                  </a:rPr>
                  <a:t>JCMT</a:t>
                </a:r>
              </a:p>
            </p:txBody>
          </p:sp>
          <p:sp>
            <p:nvSpPr>
              <p:cNvPr id="287778" name="Rectangle 34"/>
              <p:cNvSpPr>
                <a:spLocks noChangeArrowheads="1"/>
              </p:cNvSpPr>
              <p:nvPr/>
            </p:nvSpPr>
            <p:spPr bwMode="auto">
              <a:xfrm>
                <a:off x="4752" y="2457"/>
                <a:ext cx="576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rgbClr val="FF0000"/>
                    </a:solidFill>
                    <a:latin typeface="Arial" charset="0"/>
                  </a:rPr>
                  <a:t>103</a:t>
                </a:r>
              </a:p>
            </p:txBody>
          </p:sp>
          <p:sp>
            <p:nvSpPr>
              <p:cNvPr id="287777" name="Rectangle 33"/>
              <p:cNvSpPr>
                <a:spLocks noChangeArrowheads="1"/>
              </p:cNvSpPr>
              <p:nvPr/>
            </p:nvSpPr>
            <p:spPr bwMode="auto">
              <a:xfrm>
                <a:off x="3936" y="2457"/>
                <a:ext cx="816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 dirty="0" smtClean="0">
                    <a:solidFill>
                      <a:srgbClr val="FF0000"/>
                    </a:solidFill>
                    <a:latin typeface="Arial" charset="0"/>
                  </a:rPr>
                  <a:t>1.7 m</a:t>
                </a:r>
                <a:endParaRPr lang="en-CA" sz="2000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287776" name="Rectangle 32"/>
              <p:cNvSpPr>
                <a:spLocks noChangeArrowheads="1"/>
              </p:cNvSpPr>
              <p:nvPr/>
            </p:nvSpPr>
            <p:spPr bwMode="auto">
              <a:xfrm>
                <a:off x="3168" y="2457"/>
                <a:ext cx="768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rgbClr val="FF0000"/>
                    </a:solidFill>
                    <a:latin typeface="Arial" charset="0"/>
                  </a:rPr>
                  <a:t>AST/RO</a:t>
                </a:r>
              </a:p>
            </p:txBody>
          </p:sp>
          <p:sp>
            <p:nvSpPr>
              <p:cNvPr id="287791" name="Line 47"/>
              <p:cNvSpPr>
                <a:spLocks noChangeShapeType="1"/>
              </p:cNvSpPr>
              <p:nvPr/>
            </p:nvSpPr>
            <p:spPr bwMode="auto">
              <a:xfrm>
                <a:off x="3168" y="2208"/>
                <a:ext cx="21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92" name="Line 48"/>
              <p:cNvSpPr>
                <a:spLocks noChangeShapeType="1"/>
              </p:cNvSpPr>
              <p:nvPr/>
            </p:nvSpPr>
            <p:spPr bwMode="auto">
              <a:xfrm>
                <a:off x="3168" y="2706"/>
                <a:ext cx="2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93" name="Line 49"/>
              <p:cNvSpPr>
                <a:spLocks noChangeShapeType="1"/>
              </p:cNvSpPr>
              <p:nvPr/>
            </p:nvSpPr>
            <p:spPr bwMode="auto">
              <a:xfrm>
                <a:off x="3168" y="2955"/>
                <a:ext cx="2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94" name="Line 50"/>
              <p:cNvSpPr>
                <a:spLocks noChangeShapeType="1"/>
              </p:cNvSpPr>
              <p:nvPr/>
            </p:nvSpPr>
            <p:spPr bwMode="auto">
              <a:xfrm>
                <a:off x="3168" y="3204"/>
                <a:ext cx="2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96" name="Line 52"/>
              <p:cNvSpPr>
                <a:spLocks noChangeShapeType="1"/>
              </p:cNvSpPr>
              <p:nvPr/>
            </p:nvSpPr>
            <p:spPr bwMode="auto">
              <a:xfrm>
                <a:off x="3168" y="3453"/>
                <a:ext cx="2160" cy="0"/>
              </a:xfrm>
              <a:prstGeom prst="line">
                <a:avLst/>
              </a:prstGeom>
              <a:noFill/>
              <a:ln w="9525" cap="sq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97" name="Line 53"/>
              <p:cNvSpPr>
                <a:spLocks noChangeShapeType="1"/>
              </p:cNvSpPr>
              <p:nvPr/>
            </p:nvSpPr>
            <p:spPr bwMode="auto">
              <a:xfrm>
                <a:off x="3168" y="2208"/>
                <a:ext cx="0" cy="1488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98" name="Line 54"/>
              <p:cNvSpPr>
                <a:spLocks noChangeShapeType="1"/>
              </p:cNvSpPr>
              <p:nvPr/>
            </p:nvSpPr>
            <p:spPr bwMode="auto">
              <a:xfrm>
                <a:off x="3936" y="2208"/>
                <a:ext cx="0" cy="14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99" name="Line 55"/>
              <p:cNvSpPr>
                <a:spLocks noChangeShapeType="1"/>
              </p:cNvSpPr>
              <p:nvPr/>
            </p:nvSpPr>
            <p:spPr bwMode="auto">
              <a:xfrm>
                <a:off x="4752" y="2208"/>
                <a:ext cx="0" cy="14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00" name="Line 56"/>
              <p:cNvSpPr>
                <a:spLocks noChangeShapeType="1"/>
              </p:cNvSpPr>
              <p:nvPr/>
            </p:nvSpPr>
            <p:spPr bwMode="auto">
              <a:xfrm>
                <a:off x="5328" y="2208"/>
                <a:ext cx="0" cy="1488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13" name="Line 69"/>
              <p:cNvSpPr>
                <a:spLocks noChangeShapeType="1"/>
              </p:cNvSpPr>
              <p:nvPr/>
            </p:nvSpPr>
            <p:spPr bwMode="auto">
              <a:xfrm>
                <a:off x="3168" y="2457"/>
                <a:ext cx="2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46" name="Rectangle 102"/>
              <p:cNvSpPr>
                <a:spLocks noChangeArrowheads="1"/>
              </p:cNvSpPr>
              <p:nvPr/>
            </p:nvSpPr>
            <p:spPr bwMode="auto">
              <a:xfrm>
                <a:off x="4752" y="3456"/>
                <a:ext cx="576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0.012</a:t>
                </a:r>
                <a:endParaRPr lang="en-CA" sz="200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287847" name="Rectangle 103"/>
              <p:cNvSpPr>
                <a:spLocks noChangeArrowheads="1"/>
              </p:cNvSpPr>
              <p:nvPr/>
            </p:nvSpPr>
            <p:spPr bwMode="auto">
              <a:xfrm>
                <a:off x="3936" y="3456"/>
                <a:ext cx="816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15 km</a:t>
                </a:r>
              </a:p>
            </p:txBody>
          </p:sp>
          <p:sp>
            <p:nvSpPr>
              <p:cNvPr id="287848" name="Rectangle 104"/>
              <p:cNvSpPr>
                <a:spLocks noChangeArrowheads="1"/>
              </p:cNvSpPr>
              <p:nvPr/>
            </p:nvSpPr>
            <p:spPr bwMode="auto">
              <a:xfrm>
                <a:off x="3168" y="3456"/>
                <a:ext cx="768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ALMA</a:t>
                </a:r>
              </a:p>
            </p:txBody>
          </p:sp>
          <p:sp>
            <p:nvSpPr>
              <p:cNvPr id="287849" name="Line 105"/>
              <p:cNvSpPr>
                <a:spLocks noChangeShapeType="1"/>
              </p:cNvSpPr>
              <p:nvPr/>
            </p:nvSpPr>
            <p:spPr bwMode="auto">
              <a:xfrm>
                <a:off x="3168" y="3696"/>
                <a:ext cx="21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71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7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7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8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</a:t>
            </a:r>
            <a:r>
              <a:rPr lang="en-US" sz="2000"/>
              <a:t> </a:t>
            </a:r>
            <a:r>
              <a:rPr lang="en-US"/>
              <a:t>Beam</a:t>
            </a:r>
            <a:endParaRPr lang="en-US" sz="2000"/>
          </a:p>
        </p:txBody>
      </p:sp>
      <p:sp>
        <p:nvSpPr>
          <p:cNvPr id="299011" name="Text Box 3"/>
          <p:cNvSpPr txBox="1">
            <a:spLocks noChangeArrowheads="1"/>
          </p:cNvSpPr>
          <p:nvPr/>
        </p:nvSpPr>
        <p:spPr bwMode="auto">
          <a:xfrm>
            <a:off x="457200" y="1295400"/>
            <a:ext cx="746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2000">
                <a:solidFill>
                  <a:schemeClr val="tx1"/>
                </a:solidFill>
                <a:latin typeface="Arial" charset="0"/>
              </a:rPr>
              <a:t>The antenna </a:t>
            </a:r>
            <a:r>
              <a:rPr lang="ja-JP" altLang="en-US" sz="2000">
                <a:solidFill>
                  <a:schemeClr val="tx1"/>
                </a:solidFill>
                <a:latin typeface="Arial"/>
              </a:rPr>
              <a:t>“</a:t>
            </a:r>
            <a:r>
              <a:rPr lang="en-US" sz="2000">
                <a:solidFill>
                  <a:schemeClr val="accent2"/>
                </a:solidFill>
                <a:latin typeface="Arial" charset="0"/>
              </a:rPr>
              <a:t>beam</a:t>
            </a:r>
            <a:r>
              <a:rPr lang="ja-JP" altLang="en-US" sz="2000">
                <a:solidFill>
                  <a:schemeClr val="tx1"/>
                </a:solidFill>
                <a:latin typeface="Arial"/>
              </a:rPr>
              <a:t>”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solid angle on the sky is:</a:t>
            </a:r>
          </a:p>
        </p:txBody>
      </p:sp>
      <p:graphicFrame>
        <p:nvGraphicFramePr>
          <p:cNvPr id="299012" name="Object 4"/>
          <p:cNvGraphicFramePr>
            <a:graphicFrameLocks noChangeAspect="1"/>
          </p:cNvGraphicFramePr>
          <p:nvPr/>
        </p:nvGraphicFramePr>
        <p:xfrm>
          <a:off x="1371600" y="1905000"/>
          <a:ext cx="3025775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78" name="Equation" r:id="rId3" imgW="1206360" imgH="291960" progId="Equation.3">
                  <p:embed/>
                </p:oleObj>
              </mc:Choice>
              <mc:Fallback>
                <p:oleObj name="Equation" r:id="rId3" imgW="1206360" imgH="2919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905000"/>
                        <a:ext cx="3025775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9021" name="Group 13"/>
          <p:cNvGrpSpPr>
            <a:grpSpLocks/>
          </p:cNvGrpSpPr>
          <p:nvPr/>
        </p:nvGrpSpPr>
        <p:grpSpPr bwMode="auto">
          <a:xfrm>
            <a:off x="2271713" y="228600"/>
            <a:ext cx="6872287" cy="6035675"/>
            <a:chOff x="1431" y="384"/>
            <a:chExt cx="4329" cy="3802"/>
          </a:xfrm>
        </p:grpSpPr>
        <p:pic>
          <p:nvPicPr>
            <p:cNvPr id="299017" name="Picture 9" descr="beam-shape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9" y="384"/>
              <a:ext cx="3041" cy="3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99019" name="Text Box 11"/>
            <p:cNvSpPr txBox="1">
              <a:spLocks noChangeArrowheads="1"/>
            </p:cNvSpPr>
            <p:nvPr/>
          </p:nvSpPr>
          <p:spPr bwMode="auto">
            <a:xfrm>
              <a:off x="1431" y="3500"/>
              <a:ext cx="107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Arial" charset="0"/>
                </a:rPr>
                <a:t>Sidelobes</a:t>
              </a:r>
            </a:p>
            <a:p>
              <a:r>
                <a:rPr lang="en-US" sz="1800">
                  <a:solidFill>
                    <a:schemeClr val="tx1"/>
                  </a:solidFill>
                  <a:latin typeface="Arial" charset="0"/>
                </a:rPr>
                <a:t>NB: rear lobes!</a:t>
              </a:r>
            </a:p>
          </p:txBody>
        </p:sp>
        <p:sp>
          <p:nvSpPr>
            <p:cNvPr id="299020" name="Line 12"/>
            <p:cNvSpPr>
              <a:spLocks noChangeShapeType="1"/>
            </p:cNvSpPr>
            <p:nvPr/>
          </p:nvSpPr>
          <p:spPr bwMode="auto">
            <a:xfrm>
              <a:off x="2664" y="369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2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/>
          <a:lstStyle/>
          <a:p>
            <a:r>
              <a:rPr lang="en-US"/>
              <a:t>The</a:t>
            </a:r>
            <a:r>
              <a:rPr lang="en-US" sz="2000"/>
              <a:t> </a:t>
            </a:r>
            <a:r>
              <a:rPr lang="en-US"/>
              <a:t>Beam</a:t>
            </a:r>
            <a:endParaRPr lang="en-US" sz="2000"/>
          </a:p>
        </p:txBody>
      </p:sp>
      <p:sp>
        <p:nvSpPr>
          <p:cNvPr id="274436" name="Text Box 4"/>
          <p:cNvSpPr txBox="1">
            <a:spLocks noChangeArrowheads="1"/>
          </p:cNvSpPr>
          <p:nvPr/>
        </p:nvSpPr>
        <p:spPr bwMode="auto">
          <a:xfrm>
            <a:off x="457200" y="1295400"/>
            <a:ext cx="746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2000">
                <a:solidFill>
                  <a:schemeClr val="tx1"/>
                </a:solidFill>
                <a:latin typeface="Arial" charset="0"/>
              </a:rPr>
              <a:t>The antenna </a:t>
            </a:r>
            <a:r>
              <a:rPr lang="ja-JP" altLang="en-US" sz="2000">
                <a:solidFill>
                  <a:schemeClr val="tx1"/>
                </a:solidFill>
                <a:latin typeface="Arial"/>
              </a:rPr>
              <a:t>“</a:t>
            </a:r>
            <a:r>
              <a:rPr lang="en-US" sz="2000">
                <a:solidFill>
                  <a:schemeClr val="accent2"/>
                </a:solidFill>
                <a:latin typeface="Arial" charset="0"/>
              </a:rPr>
              <a:t>beam</a:t>
            </a:r>
            <a:r>
              <a:rPr lang="ja-JP" altLang="en-US" sz="2000">
                <a:solidFill>
                  <a:schemeClr val="tx1"/>
                </a:solidFill>
                <a:latin typeface="Arial"/>
              </a:rPr>
              <a:t>”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solid angle on the sky is:</a:t>
            </a:r>
          </a:p>
        </p:txBody>
      </p:sp>
      <p:graphicFrame>
        <p:nvGraphicFramePr>
          <p:cNvPr id="274437" name="Object 5"/>
          <p:cNvGraphicFramePr>
            <a:graphicFrameLocks noChangeAspect="1"/>
          </p:cNvGraphicFramePr>
          <p:nvPr/>
        </p:nvGraphicFramePr>
        <p:xfrm>
          <a:off x="1371600" y="1905000"/>
          <a:ext cx="3025775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52" name="Equation" r:id="rId3" imgW="1206360" imgH="291960" progId="Equation.3">
                  <p:embed/>
                </p:oleObj>
              </mc:Choice>
              <mc:Fallback>
                <p:oleObj name="Equation" r:id="rId3" imgW="1206360" imgH="2919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905000"/>
                        <a:ext cx="3025775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4438" name="Text Box 6"/>
          <p:cNvSpPr txBox="1">
            <a:spLocks noChangeArrowheads="1"/>
          </p:cNvSpPr>
          <p:nvPr/>
        </p:nvSpPr>
        <p:spPr bwMode="auto">
          <a:xfrm>
            <a:off x="533400" y="2971800"/>
            <a:ext cx="800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2000">
                <a:solidFill>
                  <a:schemeClr val="accent2"/>
                </a:solidFill>
                <a:latin typeface="Arial" charset="0"/>
              </a:rPr>
              <a:t>Antenna gain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(aka directivity) - a measure of how big the beam is on the sky:</a:t>
            </a:r>
          </a:p>
        </p:txBody>
      </p:sp>
      <p:graphicFrame>
        <p:nvGraphicFramePr>
          <p:cNvPr id="274439" name="Object 7"/>
          <p:cNvGraphicFramePr>
            <a:graphicFrameLocks noChangeAspect="1"/>
          </p:cNvGraphicFramePr>
          <p:nvPr/>
        </p:nvGraphicFramePr>
        <p:xfrm>
          <a:off x="3590925" y="3581400"/>
          <a:ext cx="981075" cy="107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53" name="Equation" r:id="rId5" imgW="393480" imgH="431640" progId="Equation.3">
                  <p:embed/>
                </p:oleObj>
              </mc:Choice>
              <mc:Fallback>
                <p:oleObj name="Equation" r:id="rId5" imgW="393480" imgH="4316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0925" y="3581400"/>
                        <a:ext cx="981075" cy="1077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4440" name="Rectangle 8"/>
          <p:cNvSpPr>
            <a:spLocks noChangeArrowheads="1"/>
          </p:cNvSpPr>
          <p:nvPr/>
        </p:nvSpPr>
        <p:spPr bwMode="auto">
          <a:xfrm>
            <a:off x="609600" y="4800600"/>
            <a:ext cx="8001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Arial" charset="0"/>
              </a:rPr>
              <a:t>Antenna design aims to minimize </a:t>
            </a:r>
            <a:r>
              <a:rPr lang="en-US" sz="2000" dirty="0">
                <a:solidFill>
                  <a:schemeClr val="tx1"/>
                </a:solidFill>
                <a:latin typeface="Symbol" charset="0"/>
              </a:rPr>
              <a:t>W</a:t>
            </a:r>
            <a:r>
              <a:rPr lang="en-US" sz="2000" baseline="-25000" dirty="0">
                <a:solidFill>
                  <a:schemeClr val="tx1"/>
                </a:solidFill>
                <a:latin typeface="Symbol" charset="0"/>
              </a:rPr>
              <a:t>A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to maximize antenna gain</a:t>
            </a:r>
          </a:p>
          <a:p>
            <a:pPr algn="l"/>
            <a:endParaRPr lang="en-US" sz="2000" dirty="0">
              <a:solidFill>
                <a:schemeClr val="tx1"/>
              </a:solidFill>
              <a:latin typeface="Arial" charset="0"/>
            </a:endParaRPr>
          </a:p>
          <a:p>
            <a:pPr lvl="1" algn="l"/>
            <a:r>
              <a:rPr lang="en-CA" sz="2000" dirty="0" smtClean="0">
                <a:solidFill>
                  <a:schemeClr val="tx1"/>
                </a:solidFill>
                <a:latin typeface="Arial" charset="0"/>
              </a:rPr>
              <a:t>e.g., </a:t>
            </a:r>
            <a:r>
              <a:rPr lang="en-CA" sz="2000" dirty="0">
                <a:solidFill>
                  <a:schemeClr val="tx1"/>
                </a:solidFill>
                <a:latin typeface="Arial" charset="0"/>
              </a:rPr>
              <a:t>d</a:t>
            </a:r>
            <a:r>
              <a:rPr lang="en-CA" sz="2000" dirty="0" smtClean="0">
                <a:solidFill>
                  <a:schemeClr val="tx1"/>
                </a:solidFill>
                <a:latin typeface="Arial" charset="0"/>
              </a:rPr>
              <a:t>ipole </a:t>
            </a:r>
            <a:r>
              <a:rPr lang="en-CA" sz="2000" dirty="0">
                <a:solidFill>
                  <a:schemeClr val="tx1"/>
                </a:solidFill>
                <a:latin typeface="Arial" charset="0"/>
              </a:rPr>
              <a:t>antenna – low </a:t>
            </a:r>
            <a:r>
              <a:rPr lang="en-CA" sz="2000" dirty="0" smtClean="0">
                <a:solidFill>
                  <a:schemeClr val="tx1"/>
                </a:solidFill>
                <a:latin typeface="Arial" charset="0"/>
              </a:rPr>
              <a:t>gain; </a:t>
            </a:r>
            <a:r>
              <a:rPr lang="en-CA" sz="2000" dirty="0">
                <a:solidFill>
                  <a:schemeClr val="tx1"/>
                </a:solidFill>
                <a:latin typeface="Arial" charset="0"/>
              </a:rPr>
              <a:t>p</a:t>
            </a:r>
            <a:r>
              <a:rPr lang="en-CA" sz="2000" dirty="0" smtClean="0">
                <a:solidFill>
                  <a:schemeClr val="tx1"/>
                </a:solidFill>
                <a:latin typeface="Arial" charset="0"/>
              </a:rPr>
              <a:t>arabolic </a:t>
            </a:r>
            <a:r>
              <a:rPr lang="en-CA" sz="2000" dirty="0">
                <a:solidFill>
                  <a:schemeClr val="tx1"/>
                </a:solidFill>
                <a:latin typeface="Arial" charset="0"/>
              </a:rPr>
              <a:t>reflector – high gain</a:t>
            </a:r>
          </a:p>
        </p:txBody>
      </p:sp>
      <p:sp>
        <p:nvSpPr>
          <p:cNvPr id="274441" name="Rectangle 9"/>
          <p:cNvSpPr>
            <a:spLocks noChangeArrowheads="1"/>
          </p:cNvSpPr>
          <p:nvPr/>
        </p:nvSpPr>
        <p:spPr bwMode="auto">
          <a:xfrm>
            <a:off x="533400" y="4724400"/>
            <a:ext cx="7391400" cy="533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2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Antenna efficiency	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458200" cy="10668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Effective aperture A</a:t>
            </a:r>
            <a:r>
              <a:rPr lang="en-US" baseline="-25000"/>
              <a:t>e</a:t>
            </a:r>
            <a:r>
              <a:rPr lang="en-US"/>
              <a:t> of an aperture A :</a:t>
            </a:r>
          </a:p>
          <a:p>
            <a:pPr>
              <a:buFontTx/>
              <a:buNone/>
            </a:pPr>
            <a:r>
              <a:rPr lang="en-US"/>
              <a:t>	 (</a:t>
            </a:r>
            <a:r>
              <a:rPr lang="en-US" sz="2000">
                <a:latin typeface="Symbol" charset="0"/>
                <a:sym typeface="WP Greek Century" charset="0"/>
              </a:rPr>
              <a:t>h = </a:t>
            </a:r>
            <a:r>
              <a:rPr lang="en-US" sz="2000">
                <a:sym typeface="WP Greek Century" charset="0"/>
              </a:rPr>
              <a:t>the aperture efficiency)</a:t>
            </a:r>
            <a:endParaRPr lang="en-US"/>
          </a:p>
          <a:p>
            <a:pPr>
              <a:buFontTx/>
              <a:buNone/>
            </a:pPr>
            <a:endParaRPr lang="en-US"/>
          </a:p>
        </p:txBody>
      </p:sp>
      <p:graphicFrame>
        <p:nvGraphicFramePr>
          <p:cNvPr id="222215" name="Object 7"/>
          <p:cNvGraphicFramePr>
            <a:graphicFrameLocks noChangeAspect="1"/>
          </p:cNvGraphicFramePr>
          <p:nvPr/>
        </p:nvGraphicFramePr>
        <p:xfrm>
          <a:off x="6248400" y="1143000"/>
          <a:ext cx="1254125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332" name="Equation" r:id="rId3" imgW="571320" imgH="228600" progId="Equation.3">
                  <p:embed/>
                </p:oleObj>
              </mc:Choice>
              <mc:Fallback>
                <p:oleObj name="Equation" r:id="rId3" imgW="57132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143000"/>
                        <a:ext cx="1254125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2216" name="Object 8"/>
          <p:cNvGraphicFramePr>
            <a:graphicFrameLocks noChangeAspect="1"/>
          </p:cNvGraphicFramePr>
          <p:nvPr/>
        </p:nvGraphicFramePr>
        <p:xfrm>
          <a:off x="6096000" y="2286000"/>
          <a:ext cx="18288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333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286000"/>
                        <a:ext cx="18288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218" name="Rectangle 10"/>
          <p:cNvSpPr>
            <a:spLocks noChangeArrowheads="1"/>
          </p:cNvSpPr>
          <p:nvPr/>
        </p:nvSpPr>
        <p:spPr bwMode="auto">
          <a:xfrm>
            <a:off x="304800" y="2362200"/>
            <a:ext cx="8458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sz="2200">
                <a:solidFill>
                  <a:schemeClr val="tx1"/>
                </a:solidFill>
                <a:latin typeface="Arial" charset="0"/>
              </a:rPr>
              <a:t>Antenna theorem relates A</a:t>
            </a:r>
            <a:r>
              <a:rPr lang="en-US" sz="2200" baseline="-25000">
                <a:solidFill>
                  <a:schemeClr val="tx1"/>
                </a:solidFill>
                <a:latin typeface="Arial" charset="0"/>
              </a:rPr>
              <a:t>e</a:t>
            </a:r>
            <a:r>
              <a:rPr lang="en-US" sz="2200">
                <a:solidFill>
                  <a:schemeClr val="tx1"/>
                </a:solidFill>
                <a:latin typeface="Arial" charset="0"/>
              </a:rPr>
              <a:t> and </a:t>
            </a:r>
            <a:r>
              <a:rPr lang="en-US" sz="2200">
                <a:solidFill>
                  <a:schemeClr val="tx1"/>
                </a:solidFill>
                <a:latin typeface="Symbol" charset="0"/>
              </a:rPr>
              <a:t>W</a:t>
            </a:r>
            <a:r>
              <a:rPr lang="en-US" sz="2200" baseline="-25000">
                <a:solidFill>
                  <a:schemeClr val="tx1"/>
                </a:solidFill>
                <a:latin typeface="Symbol" charset="0"/>
              </a:rPr>
              <a:t>A</a:t>
            </a:r>
            <a:r>
              <a:rPr lang="en-US" sz="2200">
                <a:solidFill>
                  <a:schemeClr val="tx1"/>
                </a:solidFill>
                <a:latin typeface="Arial" charset="0"/>
              </a:rPr>
              <a:t> :</a:t>
            </a:r>
          </a:p>
        </p:txBody>
      </p:sp>
      <p:sp>
        <p:nvSpPr>
          <p:cNvPr id="222219" name="Rectangle 11"/>
          <p:cNvSpPr>
            <a:spLocks noChangeArrowheads="1"/>
          </p:cNvSpPr>
          <p:nvPr/>
        </p:nvSpPr>
        <p:spPr bwMode="auto">
          <a:xfrm>
            <a:off x="457200" y="3048000"/>
            <a:ext cx="8458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endParaRPr lang="en-US" sz="2200">
              <a:solidFill>
                <a:schemeClr val="tx1"/>
              </a:solidFill>
              <a:latin typeface="Arial" charset="0"/>
            </a:endParaRPr>
          </a:p>
          <a:p>
            <a:pPr marL="342900" indent="-342900" algn="l" eaLnBrk="1" hangingPunct="1">
              <a:spcBef>
                <a:spcPct val="20000"/>
              </a:spcBef>
              <a:buFont typeface="Symbol" charset="0"/>
              <a:buChar char="Þ"/>
            </a:pPr>
            <a:r>
              <a:rPr lang="en-US" sz="2200">
                <a:solidFill>
                  <a:schemeClr val="tx1"/>
                </a:solidFill>
                <a:latin typeface="Arial" charset="0"/>
              </a:rPr>
              <a:t>As effective area increases, solid angle of beam decreases 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Symbol" charset="0"/>
              <a:buChar char="Þ"/>
            </a:pPr>
            <a:r>
              <a:rPr lang="ja-JP" altLang="en-US" sz="2100">
                <a:solidFill>
                  <a:schemeClr val="tx1"/>
                </a:solidFill>
                <a:latin typeface="Arial"/>
              </a:rPr>
              <a:t>“</a:t>
            </a:r>
            <a:r>
              <a:rPr lang="en-US" sz="2100">
                <a:solidFill>
                  <a:schemeClr val="tx1"/>
                </a:solidFill>
                <a:latin typeface="Arial" charset="0"/>
              </a:rPr>
              <a:t>gain</a:t>
            </a:r>
            <a:r>
              <a:rPr lang="ja-JP" altLang="en-US" sz="2100">
                <a:solidFill>
                  <a:schemeClr val="tx1"/>
                </a:solidFill>
                <a:latin typeface="Arial"/>
              </a:rPr>
              <a:t>”</a:t>
            </a:r>
            <a:r>
              <a:rPr lang="en-US" sz="2100">
                <a:solidFill>
                  <a:schemeClr val="tx1"/>
                </a:solidFill>
                <a:latin typeface="Arial" charset="0"/>
              </a:rPr>
              <a:t> increases</a:t>
            </a:r>
          </a:p>
          <a:p>
            <a:pPr marL="342900" indent="-342900" algn="l" eaLnBrk="1" hangingPunct="1">
              <a:spcBef>
                <a:spcPct val="20000"/>
              </a:spcBef>
              <a:buFont typeface="Symbol" charset="0"/>
              <a:buNone/>
            </a:pPr>
            <a:endParaRPr lang="en-US" sz="2200">
              <a:solidFill>
                <a:schemeClr val="tx1"/>
              </a:solidFill>
              <a:latin typeface="Arial" charset="0"/>
            </a:endParaRPr>
          </a:p>
          <a:p>
            <a:pPr marL="342900" indent="-342900" algn="l" eaLnBrk="1" hangingPunct="1">
              <a:spcBef>
                <a:spcPct val="20000"/>
              </a:spcBef>
              <a:buFont typeface="Symbol" charset="0"/>
              <a:buNone/>
            </a:pPr>
            <a:r>
              <a:rPr lang="en-US" sz="2200">
                <a:solidFill>
                  <a:schemeClr val="tx1"/>
                </a:solidFill>
                <a:latin typeface="Arial" charset="0"/>
              </a:rPr>
              <a:t>Increasing A</a:t>
            </a:r>
            <a:r>
              <a:rPr lang="en-US" sz="2200" baseline="-25000">
                <a:solidFill>
                  <a:schemeClr val="tx1"/>
                </a:solidFill>
                <a:latin typeface="Arial" charset="0"/>
              </a:rPr>
              <a:t>e</a:t>
            </a:r>
            <a:r>
              <a:rPr lang="en-US" sz="2200">
                <a:solidFill>
                  <a:schemeClr val="tx1"/>
                </a:solidFill>
                <a:latin typeface="Arial" charset="0"/>
              </a:rPr>
              <a:t> increases sensitivity  - nice to have! </a:t>
            </a:r>
          </a:p>
          <a:p>
            <a:pPr marL="342900" indent="-342900" algn="l" eaLnBrk="1" hangingPunct="1">
              <a:spcBef>
                <a:spcPct val="20000"/>
              </a:spcBef>
              <a:buFont typeface="Symbol" charset="0"/>
              <a:buNone/>
            </a:pPr>
            <a:endParaRPr lang="en-US" sz="2200">
              <a:solidFill>
                <a:schemeClr val="tx1"/>
              </a:solidFill>
              <a:latin typeface="Arial" charset="0"/>
            </a:endParaRPr>
          </a:p>
          <a:p>
            <a:pPr marL="342900" indent="-342900" algn="l" eaLnBrk="1" hangingPunct="1">
              <a:spcBef>
                <a:spcPct val="20000"/>
              </a:spcBef>
              <a:buFont typeface="Symbol" charset="0"/>
              <a:buNone/>
            </a:pPr>
            <a:r>
              <a:rPr lang="en-US" sz="2200">
                <a:solidFill>
                  <a:srgbClr val="FF0000"/>
                </a:solidFill>
                <a:latin typeface="Arial" charset="0"/>
              </a:rPr>
              <a:t>Not</a:t>
            </a:r>
            <a:r>
              <a:rPr lang="en-US" sz="2200">
                <a:solidFill>
                  <a:schemeClr val="tx1"/>
                </a:solidFill>
                <a:latin typeface="Arial" charset="0"/>
              </a:rPr>
              <a:t> possible to have large A</a:t>
            </a:r>
            <a:r>
              <a:rPr lang="en-US" sz="2200" baseline="-25000">
                <a:solidFill>
                  <a:schemeClr val="tx1"/>
                </a:solidFill>
                <a:latin typeface="Arial" charset="0"/>
              </a:rPr>
              <a:t>e</a:t>
            </a:r>
            <a:r>
              <a:rPr lang="en-US" sz="2200">
                <a:solidFill>
                  <a:schemeClr val="tx1"/>
                </a:solidFill>
                <a:latin typeface="Arial" charset="0"/>
              </a:rPr>
              <a:t> for sensitivity (and gain) with a large beam (to see more sky)</a:t>
            </a:r>
          </a:p>
        </p:txBody>
      </p:sp>
      <p:sp>
        <p:nvSpPr>
          <p:cNvPr id="222220" name="Rectangle 12"/>
          <p:cNvSpPr>
            <a:spLocks noChangeArrowheads="1"/>
          </p:cNvSpPr>
          <p:nvPr/>
        </p:nvSpPr>
        <p:spPr bwMode="auto">
          <a:xfrm>
            <a:off x="304800" y="23622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221" name="Rectangle 13"/>
          <p:cNvSpPr>
            <a:spLocks noChangeArrowheads="1"/>
          </p:cNvSpPr>
          <p:nvPr/>
        </p:nvSpPr>
        <p:spPr bwMode="auto">
          <a:xfrm>
            <a:off x="6019800" y="2286000"/>
            <a:ext cx="1905000" cy="60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1" grpId="0" uiExpand="1" build="p" autoUpdateAnimBg="0" advAuto="0"/>
      <p:bldP spid="222218" grpId="0" autoUpdateAnimBg="0"/>
      <p:bldP spid="222219" grpId="0" uiExpand="1" build="p" autoUpdateAnimBg="0"/>
      <p:bldP spid="22222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Arc 2"/>
          <p:cNvSpPr>
            <a:spLocks noGrp="1"/>
          </p:cNvSpPr>
          <p:nvPr>
            <p:ph type="body" idx="1"/>
          </p:nvPr>
        </p:nvSpPr>
        <p:spPr>
          <a:xfrm>
            <a:off x="381000" y="1066800"/>
            <a:ext cx="8378825" cy="2895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398"/>
              <a:gd name="T1" fmla="*/ 0 h 21600"/>
              <a:gd name="T2" fmla="*/ 21398 w 21398"/>
              <a:gd name="T3" fmla="*/ 18651 h 21600"/>
              <a:gd name="T4" fmla="*/ 0 w 2139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398" h="21600" fill="none" extrusionOk="0">
                <a:moveTo>
                  <a:pt x="0" y="-1"/>
                </a:moveTo>
                <a:cubicBezTo>
                  <a:pt x="10789" y="-1"/>
                  <a:pt x="19924" y="7962"/>
                  <a:pt x="21397" y="18651"/>
                </a:cubicBezTo>
              </a:path>
              <a:path w="21398" h="21600" stroke="0" extrusionOk="0">
                <a:moveTo>
                  <a:pt x="0" y="-1"/>
                </a:moveTo>
                <a:cubicBezTo>
                  <a:pt x="10789" y="-1"/>
                  <a:pt x="19924" y="7962"/>
                  <a:pt x="21397" y="18651"/>
                </a:cubicBezTo>
                <a:lnTo>
                  <a:pt x="0" y="21600"/>
                </a:lnTo>
                <a:close/>
              </a:path>
            </a:pathLst>
          </a:custGeo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/>
              <a:t>Aperture Efficiency     </a:t>
            </a:r>
            <a:r>
              <a:rPr lang="en-US" sz="2000">
                <a:latin typeface="Symbol" charset="0"/>
                <a:sym typeface="WP Greek Century" charset="0"/>
              </a:rPr>
              <a:t>h</a:t>
            </a:r>
            <a:r>
              <a:rPr lang="en-US" sz="2000" b="1">
                <a:sym typeface="WP Greek Century" charset="0"/>
              </a:rPr>
              <a:t> </a:t>
            </a:r>
            <a:r>
              <a:rPr lang="en-US" sz="2000">
                <a:sym typeface="WP Greek Century" charset="0"/>
              </a:rPr>
              <a:t>=</a:t>
            </a:r>
            <a:r>
              <a:rPr lang="en-US" sz="2000" b="1">
                <a:sym typeface="WP Greek Century" charset="0"/>
              </a:rPr>
              <a:t> </a:t>
            </a:r>
            <a:r>
              <a:rPr lang="en-US" sz="2000">
                <a:latin typeface="Symbol" charset="0"/>
                <a:sym typeface="WP Greek Century" charset="0"/>
              </a:rPr>
              <a:t>h</a:t>
            </a:r>
            <a:r>
              <a:rPr lang="en-US" sz="2000" baseline="-25000">
                <a:sym typeface="WP Greek Century" charset="0"/>
              </a:rPr>
              <a:t>surface</a:t>
            </a:r>
            <a:r>
              <a:rPr lang="en-US" sz="2000" b="1">
                <a:sym typeface="WP Greek Century" charset="0"/>
              </a:rPr>
              <a:t> </a:t>
            </a:r>
            <a:r>
              <a:rPr lang="en-US" sz="2000" b="1">
                <a:latin typeface="Symbol" charset="0"/>
                <a:sym typeface="WP Greek Century" charset="0"/>
              </a:rPr>
              <a:t>´</a:t>
            </a:r>
            <a:r>
              <a:rPr lang="en-US" sz="2000">
                <a:sym typeface="WP Greek Century" charset="0"/>
              </a:rPr>
              <a:t> </a:t>
            </a:r>
            <a:r>
              <a:rPr lang="en-US" sz="2000">
                <a:latin typeface="Symbol" charset="0"/>
                <a:sym typeface="WP Greek Century" charset="0"/>
              </a:rPr>
              <a:t>h</a:t>
            </a:r>
            <a:r>
              <a:rPr lang="en-US" sz="2000" baseline="-25000">
                <a:sym typeface="WP Greek Century" charset="0"/>
              </a:rPr>
              <a:t>blockage</a:t>
            </a:r>
            <a:r>
              <a:rPr lang="en-US" sz="2000" b="1">
                <a:sym typeface="WP Greek Century" charset="0"/>
              </a:rPr>
              <a:t> </a:t>
            </a:r>
            <a:r>
              <a:rPr lang="en-US" sz="2000" b="1">
                <a:latin typeface="Symbol" charset="0"/>
                <a:sym typeface="WP Greek Century" charset="0"/>
              </a:rPr>
              <a:t>´</a:t>
            </a:r>
            <a:r>
              <a:rPr lang="en-US" sz="2000">
                <a:sym typeface="WP Greek Century" charset="0"/>
              </a:rPr>
              <a:t> </a:t>
            </a:r>
            <a:r>
              <a:rPr lang="en-US" sz="2000">
                <a:latin typeface="Symbol" charset="0"/>
                <a:sym typeface="WP Greek Century" charset="0"/>
              </a:rPr>
              <a:t>h</a:t>
            </a:r>
            <a:r>
              <a:rPr lang="en-US" sz="2000" baseline="-25000">
                <a:sym typeface="WP Greek Century" charset="0"/>
              </a:rPr>
              <a:t>spill</a:t>
            </a:r>
            <a:r>
              <a:rPr lang="en-US" sz="2000" b="1">
                <a:sym typeface="WP Greek Century" charset="0"/>
              </a:rPr>
              <a:t> </a:t>
            </a:r>
            <a:r>
              <a:rPr lang="en-US" sz="2000" b="1">
                <a:latin typeface="Symbol" charset="0"/>
                <a:sym typeface="WP Greek Century" charset="0"/>
              </a:rPr>
              <a:t>´</a:t>
            </a:r>
            <a:r>
              <a:rPr lang="en-US" sz="2000">
                <a:sym typeface="WP Greek Century" charset="0"/>
              </a:rPr>
              <a:t> </a:t>
            </a:r>
            <a:r>
              <a:rPr lang="en-US" sz="2000">
                <a:latin typeface="Symbol" charset="0"/>
                <a:sym typeface="WP Greek Century" charset="0"/>
              </a:rPr>
              <a:t>h</a:t>
            </a:r>
            <a:r>
              <a:rPr lang="en-US" sz="2000" baseline="-25000">
                <a:sym typeface="WP Greek Century" charset="0"/>
              </a:rPr>
              <a:t>taper</a:t>
            </a:r>
            <a:r>
              <a:rPr lang="en-US" sz="2000" b="1">
                <a:sym typeface="WP Greek Century" charset="0"/>
              </a:rPr>
              <a:t> </a:t>
            </a:r>
            <a:r>
              <a:rPr lang="en-US" sz="2000" b="1">
                <a:latin typeface="Symbol" charset="0"/>
                <a:sym typeface="WP Greek Century" charset="0"/>
              </a:rPr>
              <a:t>´</a:t>
            </a:r>
            <a:r>
              <a:rPr lang="en-US" sz="2000">
                <a:sym typeface="WP Greek Century" charset="0"/>
              </a:rPr>
              <a:t> </a:t>
            </a:r>
            <a:r>
              <a:rPr lang="en-US" sz="2000">
                <a:latin typeface="Symbol" charset="0"/>
                <a:sym typeface="WP Greek Century" charset="0"/>
              </a:rPr>
              <a:t>h</a:t>
            </a:r>
            <a:r>
              <a:rPr lang="en-US" sz="2000" baseline="-25000">
                <a:sym typeface="WP Greek Century" charset="0"/>
              </a:rPr>
              <a:t>misc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>
              <a:latin typeface="Symbol" charset="0"/>
              <a:sym typeface="WP Greek Century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>
                <a:latin typeface="Symbol" charset="0"/>
                <a:sym typeface="WP Greek Century" charset="0"/>
              </a:rPr>
              <a:t>h</a:t>
            </a:r>
            <a:r>
              <a:rPr lang="en-US" sz="2000" baseline="-25000">
                <a:sym typeface="WP Greek Century" charset="0"/>
              </a:rPr>
              <a:t>surface   </a:t>
            </a:r>
            <a:r>
              <a:rPr lang="en-US" sz="2000">
                <a:sym typeface="WP Greek Century" charset="0"/>
              </a:rPr>
              <a:t>= reflector surface efficiency        ~ exp(</a:t>
            </a:r>
            <a:r>
              <a:rPr lang="en-US" sz="2000">
                <a:latin typeface="Symbol" charset="0"/>
                <a:sym typeface="WP Greek Century" charset="0"/>
              </a:rPr>
              <a:t>-</a:t>
            </a:r>
            <a:r>
              <a:rPr lang="en-US" sz="2000">
                <a:sym typeface="WP Greek Century" charset="0"/>
              </a:rPr>
              <a:t>(4</a:t>
            </a:r>
            <a:r>
              <a:rPr lang="en-US" sz="2000">
                <a:latin typeface="Symbol" charset="0"/>
                <a:sym typeface="WP Greek Century" charset="0"/>
              </a:rPr>
              <a:t>ps</a:t>
            </a:r>
            <a:r>
              <a:rPr lang="en-US" sz="2000">
                <a:sym typeface="WP Greek Century" charset="0"/>
              </a:rPr>
              <a:t>/</a:t>
            </a:r>
            <a:r>
              <a:rPr lang="en-US" sz="2000">
                <a:latin typeface="Symbol" charset="0"/>
                <a:sym typeface="WP Greek Century" charset="0"/>
              </a:rPr>
              <a:t>l</a:t>
            </a:r>
            <a:r>
              <a:rPr lang="en-US" sz="2000">
                <a:sym typeface="WP Greek Century" charset="0"/>
              </a:rPr>
              <a:t>)</a:t>
            </a:r>
            <a:r>
              <a:rPr lang="en-US" sz="2000" baseline="30000">
                <a:sym typeface="WP Greek Century" charset="0"/>
              </a:rPr>
              <a:t>2</a:t>
            </a:r>
            <a:r>
              <a:rPr lang="en-US" sz="2000">
                <a:sym typeface="WP Greek Century" charset="0"/>
              </a:rPr>
              <a:t>)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>
                <a:sym typeface="WP Greek Century" charset="0"/>
              </a:rPr>
              <a:t>	       =&gt; if </a:t>
            </a:r>
            <a:r>
              <a:rPr lang="en-US" sz="2000">
                <a:latin typeface="Symbol" charset="0"/>
                <a:sym typeface="WP Greek Century" charset="0"/>
              </a:rPr>
              <a:t>s</a:t>
            </a:r>
            <a:r>
              <a:rPr lang="en-US" sz="2000">
                <a:sym typeface="WP Greek Century" charset="0"/>
              </a:rPr>
              <a:t> = </a:t>
            </a:r>
            <a:r>
              <a:rPr lang="en-US" sz="2000">
                <a:latin typeface="Symbol" charset="0"/>
                <a:sym typeface="WP Greek Century" charset="0"/>
              </a:rPr>
              <a:t>l</a:t>
            </a:r>
            <a:r>
              <a:rPr lang="en-US" sz="2000">
                <a:sym typeface="WP Greek Century" charset="0"/>
              </a:rPr>
              <a:t>/20 , </a:t>
            </a:r>
            <a:r>
              <a:rPr lang="en-US" sz="2000">
                <a:latin typeface="Symbol" charset="0"/>
                <a:sym typeface="WP Greek Century" charset="0"/>
              </a:rPr>
              <a:t>h</a:t>
            </a:r>
            <a:r>
              <a:rPr lang="en-US" sz="2000" baseline="-25000">
                <a:sym typeface="WP Greek Century" charset="0"/>
              </a:rPr>
              <a:t>sur </a:t>
            </a:r>
            <a:r>
              <a:rPr lang="en-US" sz="2000">
                <a:sym typeface="WP Greek Century" charset="0"/>
              </a:rPr>
              <a:t>= 0.67</a:t>
            </a:r>
            <a:endParaRPr lang="en-US" sz="2000" baseline="-25000">
              <a:sym typeface="WP Greek Century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>
                <a:latin typeface="Symbol" charset="0"/>
                <a:sym typeface="WP Greek Century" charset="0"/>
              </a:rPr>
              <a:t>h</a:t>
            </a:r>
            <a:r>
              <a:rPr lang="en-US" sz="2000" baseline="-25000">
                <a:sym typeface="WP Greek Century" charset="0"/>
              </a:rPr>
              <a:t>blockage </a:t>
            </a:r>
            <a:r>
              <a:rPr lang="en-US" sz="2000">
                <a:sym typeface="WP Greek Century" charset="0"/>
              </a:rPr>
              <a:t>= blockage efficiency </a:t>
            </a:r>
            <a:endParaRPr lang="en-US" sz="2000" baseline="-25000">
              <a:sym typeface="WP Greek Century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>
                <a:latin typeface="Symbol" charset="0"/>
                <a:sym typeface="WP Greek Century" charset="0"/>
              </a:rPr>
              <a:t>h</a:t>
            </a:r>
            <a:r>
              <a:rPr lang="en-US" sz="2000" baseline="-25000">
                <a:sym typeface="WP Greek Century" charset="0"/>
              </a:rPr>
              <a:t>spill         </a:t>
            </a:r>
            <a:r>
              <a:rPr lang="en-US" sz="2000">
                <a:sym typeface="WP Greek Century" charset="0"/>
              </a:rPr>
              <a:t>= feed spillover efficiency  </a:t>
            </a:r>
            <a:endParaRPr lang="en-US" sz="2000" baseline="-25000">
              <a:sym typeface="WP Greek Century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>
                <a:latin typeface="Symbol" charset="0"/>
                <a:sym typeface="WP Greek Century" charset="0"/>
              </a:rPr>
              <a:t>h</a:t>
            </a:r>
            <a:r>
              <a:rPr lang="en-US" sz="2000" baseline="-25000">
                <a:sym typeface="WP Greek Century" charset="0"/>
              </a:rPr>
              <a:t>taper       </a:t>
            </a:r>
            <a:r>
              <a:rPr lang="en-US" sz="2000">
                <a:sym typeface="WP Greek Century" charset="0"/>
              </a:rPr>
              <a:t>= feed illumination efficiency</a:t>
            </a:r>
            <a:endParaRPr lang="en-US" sz="2000" baseline="-25000">
              <a:sym typeface="WP Greek Century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>
                <a:latin typeface="Symbol" charset="0"/>
                <a:sym typeface="WP Greek Century" charset="0"/>
              </a:rPr>
              <a:t>h</a:t>
            </a:r>
            <a:r>
              <a:rPr lang="en-US" sz="2000" baseline="-25000">
                <a:sym typeface="WP Greek Century" charset="0"/>
              </a:rPr>
              <a:t>misc       </a:t>
            </a:r>
            <a:r>
              <a:rPr lang="en-US" sz="2000">
                <a:sym typeface="WP Greek Century" charset="0"/>
              </a:rPr>
              <a:t>= diffraction, phase errors due to feed position etc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baseline="-25000">
              <a:sym typeface="WP Greek Century" charset="0"/>
            </a:endParaRPr>
          </a:p>
        </p:txBody>
      </p:sp>
      <p:sp>
        <p:nvSpPr>
          <p:cNvPr id="223238" name="Rectangle 6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153400" cy="609600"/>
          </a:xfrm>
          <a:noFill/>
          <a:ln/>
        </p:spPr>
        <p:txBody>
          <a:bodyPr lIns="92075" tIns="46038" rIns="92075" bIns="46038" anchor="b"/>
          <a:lstStyle/>
          <a:p>
            <a:r>
              <a:rPr lang="en-US"/>
              <a:t>Antenna Efficiency II</a:t>
            </a:r>
          </a:p>
        </p:txBody>
      </p:sp>
      <p:graphicFrame>
        <p:nvGraphicFramePr>
          <p:cNvPr id="223381" name="Group 149"/>
          <p:cNvGraphicFramePr>
            <a:graphicFrameLocks noGrp="1"/>
          </p:cNvGraphicFramePr>
          <p:nvPr/>
        </p:nvGraphicFramePr>
        <p:xfrm>
          <a:off x="304800" y="4572000"/>
          <a:ext cx="5334000" cy="1828800"/>
        </p:xfrm>
        <a:graphic>
          <a:graphicData uri="http://schemas.openxmlformats.org/drawingml/2006/table">
            <a:tbl>
              <a:tblPr/>
              <a:tblGrid>
                <a:gridCol w="685800"/>
                <a:gridCol w="647700"/>
                <a:gridCol w="666750"/>
                <a:gridCol w="666750"/>
                <a:gridCol w="666750"/>
                <a:gridCol w="666750"/>
                <a:gridCol w="666750"/>
                <a:gridCol w="666750"/>
              </a:tblGrid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l</a:t>
                      </a: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h</a:t>
                      </a:r>
                      <a:r>
                        <a:rPr kumimoji="0" lang="en-CA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sur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h</a:t>
                      </a:r>
                      <a:r>
                        <a:rPr kumimoji="0" lang="en-CA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h</a:t>
                      </a:r>
                      <a:r>
                        <a:rPr kumimoji="0" lang="en-CA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spill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h</a:t>
                      </a:r>
                      <a:r>
                        <a:rPr kumimoji="0" lang="en-CA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tap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h</a:t>
                      </a:r>
                      <a:r>
                        <a:rPr kumimoji="0" lang="en-CA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diff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h</a:t>
                      </a:r>
                      <a:r>
                        <a:rPr kumimoji="0" lang="en-CA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h</a:t>
                      </a:r>
                      <a:r>
                        <a:rPr kumimoji="0" lang="en-CA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1.3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0.68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3345" name="Group 113"/>
          <p:cNvGraphicFramePr>
            <a:graphicFrameLocks noGrp="1"/>
          </p:cNvGraphicFramePr>
          <p:nvPr/>
        </p:nvGraphicFramePr>
        <p:xfrm>
          <a:off x="6553200" y="4267200"/>
          <a:ext cx="1676400" cy="2194560"/>
        </p:xfrm>
        <a:graphic>
          <a:graphicData uri="http://schemas.openxmlformats.org/drawingml/2006/table">
            <a:tbl>
              <a:tblPr/>
              <a:tblGrid>
                <a:gridCol w="838200"/>
                <a:gridCol w="838200"/>
              </a:tblGrid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l</a:t>
                      </a: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h</a:t>
                      </a:r>
                      <a:r>
                        <a:rPr kumimoji="0" lang="en-CA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sur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2.6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1.3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0.87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0.65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0.44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3351" name="Text Box 119"/>
          <p:cNvSpPr txBox="1">
            <a:spLocks noChangeArrowheads="1"/>
          </p:cNvSpPr>
          <p:nvPr/>
        </p:nvSpPr>
        <p:spPr bwMode="auto">
          <a:xfrm>
            <a:off x="1333015" y="4038600"/>
            <a:ext cx="21425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 dirty="0">
                <a:solidFill>
                  <a:schemeClr val="tx1"/>
                </a:solidFill>
                <a:latin typeface="Arial" charset="0"/>
              </a:rPr>
              <a:t>VLA </a:t>
            </a:r>
            <a:r>
              <a:rPr lang="en-US" sz="2000" dirty="0">
                <a:solidFill>
                  <a:schemeClr val="tx1"/>
                </a:solidFill>
                <a:latin typeface="Symbol" charset="0"/>
                <a:sym typeface="WP Greek Century" charset="0"/>
              </a:rPr>
              <a:t>s</a:t>
            </a:r>
            <a:r>
              <a:rPr lang="en-US" sz="2000" dirty="0">
                <a:solidFill>
                  <a:schemeClr val="tx1"/>
                </a:solidFill>
                <a:latin typeface="Arial" charset="0"/>
                <a:sym typeface="WP Greek Century" charset="0"/>
              </a:rPr>
              <a:t> =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sym typeface="WP Greek Century" charset="0"/>
              </a:rPr>
              <a:t>650 </a:t>
            </a:r>
            <a:r>
              <a:rPr lang="en-US" sz="2000" dirty="0" smtClean="0">
                <a:solidFill>
                  <a:schemeClr val="tx1"/>
                </a:solidFill>
                <a:latin typeface="Symbol" charset="0"/>
                <a:sym typeface="WP Greek Century" charset="0"/>
              </a:rPr>
              <a:t>m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sym typeface="WP Greek Century" charset="0"/>
              </a:rPr>
              <a:t>m</a:t>
            </a:r>
            <a:endParaRPr lang="en-CA" sz="2000" dirty="0">
              <a:solidFill>
                <a:schemeClr val="tx1"/>
              </a:solidFill>
              <a:latin typeface="Arial" charset="0"/>
              <a:sym typeface="WP Greek Century" charset="0"/>
            </a:endParaRPr>
          </a:p>
        </p:txBody>
      </p:sp>
      <p:sp>
        <p:nvSpPr>
          <p:cNvPr id="223352" name="Text Box 120"/>
          <p:cNvSpPr txBox="1">
            <a:spLocks noChangeArrowheads="1"/>
          </p:cNvSpPr>
          <p:nvPr/>
        </p:nvSpPr>
        <p:spPr bwMode="auto">
          <a:xfrm>
            <a:off x="6096000" y="37338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CA" dirty="0">
                <a:solidFill>
                  <a:schemeClr val="tx1"/>
                </a:solidFill>
                <a:latin typeface="Arial" charset="0"/>
              </a:rPr>
              <a:t>ALMA </a:t>
            </a:r>
            <a:r>
              <a:rPr lang="en-US" sz="2000" dirty="0">
                <a:solidFill>
                  <a:schemeClr val="tx1"/>
                </a:solidFill>
                <a:latin typeface="Symbol" charset="0"/>
                <a:sym typeface="WP Greek Century" charset="0"/>
              </a:rPr>
              <a:t>s</a:t>
            </a:r>
            <a:r>
              <a:rPr lang="en-US" sz="2000" dirty="0">
                <a:solidFill>
                  <a:schemeClr val="tx1"/>
                </a:solidFill>
                <a:latin typeface="Arial" charset="0"/>
                <a:sym typeface="WP Greek Century" charset="0"/>
              </a:rPr>
              <a:t> =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sym typeface="WP Greek Century" charset="0"/>
              </a:rPr>
              <a:t>25 </a:t>
            </a:r>
            <a:r>
              <a:rPr lang="en-US" sz="2000" dirty="0" smtClean="0">
                <a:solidFill>
                  <a:schemeClr val="tx1"/>
                </a:solidFill>
                <a:latin typeface="Symbol" charset="0"/>
                <a:sym typeface="WP Greek Century" charset="0"/>
              </a:rPr>
              <a:t>m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sym typeface="WP Greek Century" charset="0"/>
              </a:rPr>
              <a:t>m</a:t>
            </a:r>
            <a:endParaRPr lang="en-CA" sz="2000" dirty="0">
              <a:solidFill>
                <a:schemeClr val="tx1"/>
              </a:solidFill>
              <a:latin typeface="Arial" charset="0"/>
              <a:sym typeface="WP Greek Century" charset="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2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2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2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4" grpId="0" build="p" autoUpdateAnimBg="0"/>
      <p:bldP spid="223351" grpId="0" autoUpdateAnimBg="0"/>
      <p:bldP spid="223352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3086100" cy="1066800"/>
          </a:xfrm>
          <a:noFill/>
          <a:ln/>
          <a:extLst>
            <a:ext uri="{91240B29-F687-4f45-9708-019B960494DF}">
              <a14:hiddenLine xmlns:a14="http://schemas.microsoft.com/office/drawing/2010/main" w="38100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1800"/>
              <a:t>Accurate surface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Stiff reflector</a:t>
            </a:r>
          </a:p>
        </p:txBody>
      </p:sp>
      <p:sp>
        <p:nvSpPr>
          <p:cNvPr id="28365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 anchor="b"/>
          <a:lstStyle/>
          <a:p>
            <a:r>
              <a:rPr lang="en-US"/>
              <a:t>MM telescope – where surface rms rules!</a:t>
            </a:r>
          </a:p>
        </p:txBody>
      </p:sp>
      <p:pic>
        <p:nvPicPr>
          <p:cNvPr id="283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90600"/>
            <a:ext cx="5138738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54" name="Line 6"/>
          <p:cNvSpPr>
            <a:spLocks noChangeShapeType="1"/>
          </p:cNvSpPr>
          <p:nvPr/>
        </p:nvSpPr>
        <p:spPr bwMode="auto">
          <a:xfrm flipV="1">
            <a:off x="2895600" y="2209800"/>
            <a:ext cx="34290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655" name="Line 7"/>
          <p:cNvSpPr>
            <a:spLocks noChangeShapeType="1"/>
          </p:cNvSpPr>
          <p:nvPr/>
        </p:nvSpPr>
        <p:spPr bwMode="auto">
          <a:xfrm flipV="1">
            <a:off x="3048000" y="2895600"/>
            <a:ext cx="25146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656" name="Line 8"/>
          <p:cNvSpPr>
            <a:spLocks noChangeShapeType="1"/>
          </p:cNvSpPr>
          <p:nvPr/>
        </p:nvSpPr>
        <p:spPr bwMode="auto">
          <a:xfrm flipV="1">
            <a:off x="3124200" y="4038600"/>
            <a:ext cx="220980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657" name="Rectangle 9"/>
          <p:cNvSpPr>
            <a:spLocks noChangeArrowheads="1"/>
          </p:cNvSpPr>
          <p:nvPr/>
        </p:nvSpPr>
        <p:spPr bwMode="auto">
          <a:xfrm>
            <a:off x="304800" y="2590800"/>
            <a:ext cx="3086100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chemeClr val="tx1"/>
                </a:solidFill>
                <a:latin typeface="Arial" charset="0"/>
              </a:rPr>
              <a:t>Enclosed backing structure for thermal stability</a:t>
            </a:r>
          </a:p>
          <a:p>
            <a:pPr marL="742950" lvl="1" indent="-285750" algn="l" eaLnBrk="1" hangingPunct="1">
              <a:spcBef>
                <a:spcPct val="20000"/>
              </a:spcBef>
              <a:buFontTx/>
              <a:buChar char="–"/>
            </a:pPr>
            <a:r>
              <a:rPr lang="en-US" sz="1700">
                <a:solidFill>
                  <a:schemeClr val="tx1"/>
                </a:solidFill>
                <a:latin typeface="Arial" charset="0"/>
              </a:rPr>
              <a:t>Low surface deformation</a:t>
            </a:r>
          </a:p>
          <a:p>
            <a:pPr marL="342900" indent="-342900" algn="l" eaLnBrk="1" hangingPunct="1">
              <a:spcBef>
                <a:spcPct val="20000"/>
              </a:spcBef>
            </a:pPr>
            <a:endParaRPr lang="en-US" sz="17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83658" name="Rectangle 10"/>
          <p:cNvSpPr>
            <a:spLocks noChangeArrowheads="1"/>
          </p:cNvSpPr>
          <p:nvPr/>
        </p:nvSpPr>
        <p:spPr bwMode="auto">
          <a:xfrm>
            <a:off x="228600" y="4343400"/>
            <a:ext cx="3733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Pointing accuracy</a:t>
            </a: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 	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very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</a:rPr>
              <a:t>important </a:t>
            </a:r>
            <a:r>
              <a:rPr lang="en-US" sz="1600" dirty="0">
                <a:solidFill>
                  <a:schemeClr val="tx1"/>
                </a:solidFill>
                <a:latin typeface="Arial" charset="0"/>
              </a:rPr>
              <a:t>with small beam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 </a:t>
            </a: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		(</a:t>
            </a:r>
            <a:r>
              <a:rPr lang="en-US" sz="1800" dirty="0">
                <a:solidFill>
                  <a:schemeClr val="tx1"/>
                </a:solidFill>
                <a:latin typeface="Symbol" charset="0"/>
              </a:rPr>
              <a:t>q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~ </a:t>
            </a:r>
            <a:r>
              <a:rPr lang="en-US" sz="1800" dirty="0">
                <a:solidFill>
                  <a:schemeClr val="tx1"/>
                </a:solidFill>
                <a:latin typeface="Symbol" charset="0"/>
              </a:rPr>
              <a:t>l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/D)</a:t>
            </a:r>
          </a:p>
          <a:p>
            <a:pPr marL="742950" lvl="1" indent="-285750" algn="l" eaLnBrk="1" hangingPunct="1">
              <a:spcBef>
                <a:spcPct val="20000"/>
              </a:spcBef>
              <a:buFontTx/>
              <a:buChar char="–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15 m 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=&gt; 15</a:t>
            </a:r>
            <a:r>
              <a:rPr lang="ja-JP" altLang="en-US" sz="1800" dirty="0">
                <a:solidFill>
                  <a:schemeClr val="tx1"/>
                </a:solidFill>
                <a:latin typeface="Arial"/>
              </a:rPr>
              <a:t>”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@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345 GHz </a:t>
            </a:r>
            <a:endParaRPr lang="en-US" sz="1800" dirty="0">
              <a:solidFill>
                <a:schemeClr val="tx1"/>
              </a:solidFill>
              <a:latin typeface="Arial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Enclosed yoke</a:t>
            </a:r>
            <a:r>
              <a:rPr lang="en-US" sz="1900" dirty="0">
                <a:solidFill>
                  <a:schemeClr val="tx1"/>
                </a:solidFill>
                <a:latin typeface="Arial" charset="0"/>
              </a:rPr>
              <a:t>		</a:t>
            </a:r>
          </a:p>
        </p:txBody>
      </p:sp>
      <p:grpSp>
        <p:nvGrpSpPr>
          <p:cNvPr id="283664" name="Group 16"/>
          <p:cNvGrpSpPr>
            <a:grpSpLocks/>
          </p:cNvGrpSpPr>
          <p:nvPr/>
        </p:nvGrpSpPr>
        <p:grpSpPr bwMode="auto">
          <a:xfrm>
            <a:off x="228600" y="914400"/>
            <a:ext cx="8121650" cy="5715000"/>
            <a:chOff x="144" y="576"/>
            <a:chExt cx="5116" cy="3600"/>
          </a:xfrm>
        </p:grpSpPr>
        <p:pic>
          <p:nvPicPr>
            <p:cNvPr id="283659" name="Picture 11" descr="jcmt_4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576"/>
              <a:ext cx="2764" cy="3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3660" name="Rectangle 12"/>
            <p:cNvSpPr>
              <a:spLocks noChangeArrowheads="1"/>
            </p:cNvSpPr>
            <p:nvPr/>
          </p:nvSpPr>
          <p:spPr bwMode="auto">
            <a:xfrm>
              <a:off x="144" y="3888"/>
              <a:ext cx="23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742950" lvl="1" indent="-285750" algn="l" eaLnBrk="1" hangingPunct="1">
                <a:spcBef>
                  <a:spcPct val="20000"/>
                </a:spcBef>
                <a:buFontTx/>
                <a:buChar char="–"/>
              </a:pPr>
              <a:r>
                <a:rPr lang="en-US" sz="1800">
                  <a:solidFill>
                    <a:schemeClr val="tx1"/>
                  </a:solidFill>
                  <a:latin typeface="Arial" charset="0"/>
                </a:rPr>
                <a:t>Enclose the telescope!</a:t>
              </a:r>
            </a:p>
          </p:txBody>
        </p:sp>
        <p:sp>
          <p:nvSpPr>
            <p:cNvPr id="283662" name="Line 14"/>
            <p:cNvSpPr>
              <a:spLocks noChangeShapeType="1"/>
            </p:cNvSpPr>
            <p:nvPr/>
          </p:nvSpPr>
          <p:spPr bwMode="auto">
            <a:xfrm flipV="1">
              <a:off x="2256" y="3360"/>
              <a:ext cx="672" cy="6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7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0" grpId="0" build="p"/>
      <p:bldP spid="283654" grpId="0" animBg="1"/>
      <p:bldP spid="283655" grpId="0" animBg="1"/>
      <p:bldP spid="283656" grpId="0" animBg="1"/>
      <p:bldP spid="283657" grpId="0" autoUpdateAnimBg="0"/>
      <p:bldP spid="283658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667000"/>
            <a:ext cx="8153400" cy="609600"/>
          </a:xfrm>
        </p:spPr>
        <p:txBody>
          <a:bodyPr/>
          <a:lstStyle/>
          <a:p>
            <a:pPr algn="ctr"/>
            <a:r>
              <a:rPr lang="en-US"/>
              <a:t>What are we detecting and how?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9" name="Rectangle 11"/>
          <p:cNvSpPr>
            <a:spLocks noChangeArrowheads="1"/>
          </p:cNvSpPr>
          <p:nvPr/>
        </p:nvSpPr>
        <p:spPr bwMode="auto">
          <a:xfrm>
            <a:off x="152400" y="3810000"/>
            <a:ext cx="883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-"/>
            </a:pPr>
            <a:r>
              <a:rPr lang="en-US" sz="2200">
                <a:solidFill>
                  <a:schemeClr val="tx1"/>
                </a:solidFill>
                <a:latin typeface="Arial" charset="0"/>
              </a:rPr>
              <a:t>oxygen ~ 60 GHz ( 5mm) and 119 GHz (2.52 mm)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28956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Radio window  --- 5-10 MHz (~30 m)  </a:t>
            </a:r>
            <a:r>
              <a:rPr lang="en-US">
                <a:sym typeface="Wingdings" charset="0"/>
              </a:rPr>
              <a:t> 1000 GHz (300 microns)</a:t>
            </a:r>
          </a:p>
          <a:p>
            <a:pPr>
              <a:buFontTx/>
              <a:buNone/>
            </a:pPr>
            <a:r>
              <a:rPr lang="en-US"/>
              <a:t>	- 5 decades of frequency!</a:t>
            </a:r>
          </a:p>
          <a:p>
            <a:pPr>
              <a:buFontTx/>
              <a:buNone/>
            </a:pPr>
            <a:r>
              <a:rPr lang="en-US"/>
              <a:t>Windows defined by absorption by atmospheric molecules</a:t>
            </a:r>
          </a:p>
          <a:p>
            <a:pPr>
              <a:buFontTx/>
              <a:buChar char="-"/>
            </a:pPr>
            <a:r>
              <a:rPr lang="en-US"/>
              <a:t>water</a:t>
            </a:r>
          </a:p>
          <a:p>
            <a:pPr lvl="1">
              <a:buFontTx/>
              <a:buChar char="-"/>
            </a:pPr>
            <a:r>
              <a:rPr lang="en-US"/>
              <a:t>best to pick telescope sites where water content is lower!</a:t>
            </a:r>
          </a:p>
          <a:p>
            <a:pPr lvl="1">
              <a:buFontTx/>
              <a:buChar char="-"/>
            </a:pPr>
            <a:r>
              <a:rPr lang="en-US"/>
              <a:t>e.g. Mauna Kea, Chajnantor, South Pole.</a:t>
            </a:r>
          </a:p>
          <a:p>
            <a:endParaRPr lang="en-US" sz="2000"/>
          </a:p>
        </p:txBody>
      </p:sp>
      <p:pic>
        <p:nvPicPr>
          <p:cNvPr id="99338" name="Picture 10" descr="atwind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372600" cy="425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152400" y="4267200"/>
            <a:ext cx="8839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-"/>
            </a:pPr>
            <a:r>
              <a:rPr lang="en-US" sz="2200">
                <a:solidFill>
                  <a:schemeClr val="tx1"/>
                </a:solidFill>
                <a:latin typeface="Arial" charset="0"/>
              </a:rPr>
              <a:t>nitrogen and carbon dioxide absorption --- infrared region.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-"/>
            </a:pPr>
            <a:endParaRPr lang="en-US" sz="2200">
              <a:solidFill>
                <a:schemeClr val="tx1"/>
              </a:solidFill>
              <a:latin typeface="Arial" charset="0"/>
            </a:endParaRPr>
          </a:p>
          <a:p>
            <a:pPr marL="342900" indent="-342900" algn="l" eaLnBrk="1" hangingPunct="1">
              <a:spcBef>
                <a:spcPct val="20000"/>
              </a:spcBef>
              <a:buFontTx/>
              <a:buChar char="-"/>
            </a:pPr>
            <a:r>
              <a:rPr lang="en-US" sz="2200">
                <a:solidFill>
                  <a:schemeClr val="tx1"/>
                </a:solidFill>
                <a:latin typeface="Arial" charset="0"/>
              </a:rPr>
              <a:t>at low frequencies – cut-off defined by the plasma frequency of the electrons in the ionosphere.</a:t>
            </a:r>
            <a:endParaRPr lang="en-US" sz="1800">
              <a:solidFill>
                <a:schemeClr val="tx1"/>
              </a:solidFill>
              <a:latin typeface="Arial" charset="0"/>
            </a:endParaRP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99337" name="Picture 9" descr="transgraph_coloriz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686800" cy="552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Atmospheric Windows</a:t>
            </a:r>
          </a:p>
        </p:txBody>
      </p:sp>
      <p:pic>
        <p:nvPicPr>
          <p:cNvPr id="99342" name="Picture 14" descr="skyopac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71628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2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9" grpId="0" build="p" autoUpdateAnimBg="0"/>
      <p:bldP spid="99330" grpId="0" uiExpand="1" build="p" autoUpdateAnimBg="0"/>
      <p:bldP spid="99341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686800" cy="609600"/>
          </a:xfrm>
        </p:spPr>
        <p:txBody>
          <a:bodyPr/>
          <a:lstStyle/>
          <a:p>
            <a:r>
              <a:rPr lang="en-US"/>
              <a:t>What does a radio telescope detect?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1219200" cy="381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/>
              <a:t>Recall : </a:t>
            </a: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07878" name="Object 6"/>
          <p:cNvGraphicFramePr>
            <a:graphicFrameLocks noChangeAspect="1"/>
          </p:cNvGraphicFramePr>
          <p:nvPr/>
        </p:nvGraphicFramePr>
        <p:xfrm>
          <a:off x="3048000" y="1066800"/>
          <a:ext cx="2514600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50" name="Equation" r:id="rId3" imgW="1066680" imgH="228600" progId="Equation.3">
                  <p:embed/>
                </p:oleObj>
              </mc:Choice>
              <mc:Fallback>
                <p:oleObj name="Equation" r:id="rId3" imgW="106668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066800"/>
                        <a:ext cx="2514600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880" name="Object 8"/>
          <p:cNvGraphicFramePr>
            <a:graphicFrameLocks noChangeAspect="1"/>
          </p:cNvGraphicFramePr>
          <p:nvPr/>
        </p:nvGraphicFramePr>
        <p:xfrm>
          <a:off x="3048000" y="2971800"/>
          <a:ext cx="206375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51" name="Equation" r:id="rId5" imgW="977760" imgH="393480" progId="Equation.3">
                  <p:embed/>
                </p:oleObj>
              </mc:Choice>
              <mc:Fallback>
                <p:oleObj name="Equation" r:id="rId5" imgW="977760" imgH="3934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971800"/>
                        <a:ext cx="2063750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882" name="Rectangle 10"/>
          <p:cNvSpPr>
            <a:spLocks noChangeArrowheads="1"/>
          </p:cNvSpPr>
          <p:nvPr/>
        </p:nvSpPr>
        <p:spPr bwMode="auto">
          <a:xfrm>
            <a:off x="609600" y="2209800"/>
            <a:ext cx="8534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Telescope of effective area A</a:t>
            </a:r>
            <a:r>
              <a:rPr lang="en-US" sz="2000" baseline="-25000">
                <a:solidFill>
                  <a:schemeClr val="tx1"/>
                </a:solidFill>
                <a:latin typeface="Arial" charset="0"/>
              </a:rPr>
              <a:t>e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receives power P</a:t>
            </a:r>
            <a:r>
              <a:rPr lang="en-US" sz="2000" baseline="-25000">
                <a:solidFill>
                  <a:schemeClr val="tx1"/>
                </a:solidFill>
                <a:latin typeface="Arial" charset="0"/>
              </a:rPr>
              <a:t>rec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per unit frequency from an unpolarized source (only sensitive to one mode of polarization)</a:t>
            </a:r>
          </a:p>
        </p:txBody>
      </p:sp>
      <p:sp>
        <p:nvSpPr>
          <p:cNvPr id="207883" name="Rectangle 11"/>
          <p:cNvSpPr>
            <a:spLocks noChangeArrowheads="1"/>
          </p:cNvSpPr>
          <p:nvPr/>
        </p:nvSpPr>
        <p:spPr bwMode="auto">
          <a:xfrm>
            <a:off x="609600" y="4038600"/>
            <a:ext cx="8534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Telescope is sensitive to radiation from more than one direction with </a:t>
            </a:r>
            <a:r>
              <a:rPr lang="en-US" sz="2000">
                <a:solidFill>
                  <a:srgbClr val="FF0000"/>
                </a:solidFill>
                <a:latin typeface="Arial" charset="0"/>
              </a:rPr>
              <a:t>relative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sensitivity given by the normalized antenna pattern </a:t>
            </a:r>
            <a:r>
              <a:rPr lang="en-CA" sz="2200">
                <a:solidFill>
                  <a:schemeClr val="tx1"/>
                </a:solidFill>
                <a:latin typeface="Arial" charset="0"/>
              </a:rPr>
              <a:t>P</a:t>
            </a:r>
            <a:r>
              <a:rPr lang="en-CA" sz="2200" baseline="-25000">
                <a:solidFill>
                  <a:schemeClr val="tx1"/>
                </a:solidFill>
                <a:latin typeface="Arial" charset="0"/>
              </a:rPr>
              <a:t>N</a:t>
            </a:r>
            <a:r>
              <a:rPr lang="en-CA" sz="2200">
                <a:solidFill>
                  <a:schemeClr val="tx1"/>
                </a:solidFill>
                <a:latin typeface="Arial" charset="0"/>
              </a:rPr>
              <a:t>(</a:t>
            </a:r>
            <a:r>
              <a:rPr lang="en-CA" sz="2200">
                <a:solidFill>
                  <a:schemeClr val="tx1"/>
                </a:solidFill>
                <a:latin typeface="Symbol" charset="0"/>
              </a:rPr>
              <a:t>q,j</a:t>
            </a:r>
            <a:r>
              <a:rPr lang="en-CA" sz="2200">
                <a:solidFill>
                  <a:schemeClr val="tx1"/>
                </a:solidFill>
                <a:latin typeface="Arial" charset="0"/>
              </a:rPr>
              <a:t>)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grpSp>
        <p:nvGrpSpPr>
          <p:cNvPr id="207885" name="Group 13"/>
          <p:cNvGrpSpPr>
            <a:grpSpLocks/>
          </p:cNvGrpSpPr>
          <p:nvPr/>
        </p:nvGrpSpPr>
        <p:grpSpPr bwMode="auto">
          <a:xfrm>
            <a:off x="2209800" y="4876800"/>
            <a:ext cx="4572000" cy="1219200"/>
            <a:chOff x="1392" y="3072"/>
            <a:chExt cx="2880" cy="768"/>
          </a:xfrm>
        </p:grpSpPr>
        <p:graphicFrame>
          <p:nvGraphicFramePr>
            <p:cNvPr id="207881" name="Object 9"/>
            <p:cNvGraphicFramePr>
              <a:graphicFrameLocks noChangeAspect="1"/>
            </p:cNvGraphicFramePr>
            <p:nvPr/>
          </p:nvGraphicFramePr>
          <p:xfrm>
            <a:off x="1536" y="3168"/>
            <a:ext cx="2599" cy="5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052" name="Equation" r:id="rId7" imgW="1955520" imgH="444240" progId="Equation.3">
                    <p:embed/>
                  </p:oleObj>
                </mc:Choice>
                <mc:Fallback>
                  <p:oleObj name="Equation" r:id="rId7" imgW="1955520" imgH="44424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3168"/>
                          <a:ext cx="2599" cy="5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7884" name="Rectangle 12"/>
            <p:cNvSpPr>
              <a:spLocks noChangeArrowheads="1"/>
            </p:cNvSpPr>
            <p:nvPr/>
          </p:nvSpPr>
          <p:spPr bwMode="auto">
            <a:xfrm>
              <a:off x="1392" y="3072"/>
              <a:ext cx="2880" cy="76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5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7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7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5" grpId="0" build="p" autoUpdateAnimBg="0"/>
      <p:bldP spid="207882" grpId="0" autoUpdateAnimBg="0"/>
      <p:bldP spid="207883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Antenna temperature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2971800" cy="381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/>
              <a:t>Nyquist theorem (1929):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/>
          </a:p>
        </p:txBody>
      </p:sp>
      <p:sp>
        <p:nvSpPr>
          <p:cNvPr id="205828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058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714759"/>
              </p:ext>
            </p:extLst>
          </p:nvPr>
        </p:nvGraphicFramePr>
        <p:xfrm>
          <a:off x="3916363" y="1035050"/>
          <a:ext cx="1157287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06" name="Equation" r:id="rId3" imgW="482600" imgH="203200" progId="Equation.3">
                  <p:embed/>
                </p:oleObj>
              </mc:Choice>
              <mc:Fallback>
                <p:oleObj name="Equation" r:id="rId3" imgW="482600" imgH="203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6363" y="1035050"/>
                        <a:ext cx="1157287" cy="48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30" name="Object 6"/>
          <p:cNvGraphicFramePr>
            <a:graphicFrameLocks noChangeAspect="1"/>
          </p:cNvGraphicFramePr>
          <p:nvPr/>
        </p:nvGraphicFramePr>
        <p:xfrm>
          <a:off x="5029200" y="1676400"/>
          <a:ext cx="12954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07" name="Equation" r:id="rId5" imgW="609480" imgH="228600" progId="Equation.3">
                  <p:embed/>
                </p:oleObj>
              </mc:Choice>
              <mc:Fallback>
                <p:oleObj name="Equation" r:id="rId5" imgW="60948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676400"/>
                        <a:ext cx="12954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37" name="Object 13"/>
          <p:cNvGraphicFramePr>
            <a:graphicFrameLocks noChangeAspect="1"/>
          </p:cNvGraphicFramePr>
          <p:nvPr/>
        </p:nvGraphicFramePr>
        <p:xfrm>
          <a:off x="1524000" y="2438400"/>
          <a:ext cx="4206875" cy="187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08" name="Equation" r:id="rId7" imgW="1993680" imgH="888840" progId="Equation.3">
                  <p:embed/>
                </p:oleObj>
              </mc:Choice>
              <mc:Fallback>
                <p:oleObj name="Equation" r:id="rId7" imgW="1993680" imgH="88884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438400"/>
                        <a:ext cx="4206875" cy="187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839" name="Rectangle 15"/>
          <p:cNvSpPr>
            <a:spLocks noChangeArrowheads="1"/>
          </p:cNvSpPr>
          <p:nvPr/>
        </p:nvSpPr>
        <p:spPr bwMode="auto">
          <a:xfrm>
            <a:off x="381000" y="4724400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Antenna temperature is what is observed by the radio telescope</a:t>
            </a:r>
          </a:p>
        </p:txBody>
      </p:sp>
      <p:sp>
        <p:nvSpPr>
          <p:cNvPr id="205840" name="Rectangle 16"/>
          <p:cNvSpPr>
            <a:spLocks noChangeArrowheads="1"/>
          </p:cNvSpPr>
          <p:nvPr/>
        </p:nvSpPr>
        <p:spPr bwMode="auto">
          <a:xfrm>
            <a:off x="304800" y="1752600"/>
            <a:ext cx="3810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Power received by the antenna: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5841" name="Rectangle 17"/>
          <p:cNvSpPr>
            <a:spLocks noChangeArrowheads="1"/>
          </p:cNvSpPr>
          <p:nvPr/>
        </p:nvSpPr>
        <p:spPr bwMode="auto">
          <a:xfrm>
            <a:off x="685800" y="5181600"/>
            <a:ext cx="8458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sz="1700">
                <a:solidFill>
                  <a:schemeClr val="tx1"/>
                </a:solidFill>
                <a:latin typeface="Arial" charset="0"/>
              </a:rPr>
              <a:t>A </a:t>
            </a:r>
            <a:r>
              <a:rPr lang="ja-JP" altLang="en-US" sz="1700">
                <a:solidFill>
                  <a:schemeClr val="tx1"/>
                </a:solidFill>
                <a:latin typeface="Arial"/>
              </a:rPr>
              <a:t>“</a:t>
            </a:r>
            <a:r>
              <a:rPr lang="en-US" sz="1700">
                <a:solidFill>
                  <a:schemeClr val="tx1"/>
                </a:solidFill>
                <a:latin typeface="Arial" charset="0"/>
              </a:rPr>
              <a:t>convolution</a:t>
            </a:r>
            <a:r>
              <a:rPr lang="ja-JP" altLang="en-US" sz="1700">
                <a:solidFill>
                  <a:schemeClr val="tx1"/>
                </a:solidFill>
                <a:latin typeface="Arial"/>
              </a:rPr>
              <a:t>”</a:t>
            </a:r>
            <a:r>
              <a:rPr lang="en-US" sz="1700">
                <a:solidFill>
                  <a:schemeClr val="tx1"/>
                </a:solidFill>
                <a:latin typeface="Arial" charset="0"/>
              </a:rPr>
              <a:t> of sky brightness with the beam pattern </a:t>
            </a: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en-US" sz="1700">
                <a:solidFill>
                  <a:schemeClr val="tx1"/>
                </a:solidFill>
                <a:latin typeface="Arial" charset="0"/>
              </a:rPr>
              <a:t>It is an inversion problem to determine the source temperature distribution.</a:t>
            </a:r>
          </a:p>
          <a:p>
            <a:pPr marL="342900" indent="-342900" algn="l" eaLnBrk="1" hangingPunct="1">
              <a:spcBef>
                <a:spcPct val="20000"/>
              </a:spcBef>
            </a:pPr>
            <a:endParaRPr lang="en-US" sz="17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4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7" grpId="0" build="p" autoUpdateAnimBg="0"/>
      <p:bldP spid="205839" grpId="0" build="p" autoUpdateAnimBg="0"/>
      <p:bldP spid="205840" grpId="0" autoUpdateAnimBg="0"/>
      <p:bldP spid="205841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Antenna temperature: some special case I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495800"/>
            <a:ext cx="8458200" cy="381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/>
              <a:t>Gives a measure of reflector performance</a:t>
            </a:r>
          </a:p>
        </p:txBody>
      </p:sp>
      <p:sp>
        <p:nvSpPr>
          <p:cNvPr id="275460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75476" name="Group 20"/>
          <p:cNvGrpSpPr>
            <a:grpSpLocks/>
          </p:cNvGrpSpPr>
          <p:nvPr/>
        </p:nvGrpSpPr>
        <p:grpSpPr bwMode="auto">
          <a:xfrm>
            <a:off x="533400" y="5181600"/>
            <a:ext cx="2895600" cy="1295400"/>
            <a:chOff x="336" y="2736"/>
            <a:chExt cx="1824" cy="816"/>
          </a:xfrm>
        </p:grpSpPr>
        <p:graphicFrame>
          <p:nvGraphicFramePr>
            <p:cNvPr id="275465" name="Object 9"/>
            <p:cNvGraphicFramePr>
              <a:graphicFrameLocks noChangeAspect="1"/>
            </p:cNvGraphicFramePr>
            <p:nvPr/>
          </p:nvGraphicFramePr>
          <p:xfrm>
            <a:off x="432" y="2880"/>
            <a:ext cx="1584" cy="5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5641" name="Equation" r:id="rId3" imgW="1295280" imgH="457200" progId="Equation.3">
                    <p:embed/>
                  </p:oleObj>
                </mc:Choice>
                <mc:Fallback>
                  <p:oleObj name="Equation" r:id="rId3" imgW="1295280" imgH="45720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880"/>
                          <a:ext cx="1584" cy="5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5466" name="Rectangle 10"/>
            <p:cNvSpPr>
              <a:spLocks noChangeArrowheads="1"/>
            </p:cNvSpPr>
            <p:nvPr/>
          </p:nvSpPr>
          <p:spPr bwMode="auto">
            <a:xfrm>
              <a:off x="336" y="2736"/>
              <a:ext cx="1824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75467" name="Object 11"/>
          <p:cNvGraphicFramePr>
            <a:graphicFrameLocks noChangeAspect="1"/>
          </p:cNvGraphicFramePr>
          <p:nvPr/>
        </p:nvGraphicFramePr>
        <p:xfrm>
          <a:off x="609600" y="914400"/>
          <a:ext cx="358140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642" name="Equation" r:id="rId5" imgW="1866600" imgH="444240" progId="Equation.3">
                  <p:embed/>
                </p:oleObj>
              </mc:Choice>
              <mc:Fallback>
                <p:oleObj name="Equation" r:id="rId5" imgW="1866600" imgH="4442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3581400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5464" name="Object 8"/>
          <p:cNvGraphicFramePr>
            <a:graphicFrameLocks noChangeAspect="1"/>
          </p:cNvGraphicFramePr>
          <p:nvPr/>
        </p:nvGraphicFramePr>
        <p:xfrm>
          <a:off x="1219200" y="2286000"/>
          <a:ext cx="3541713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643" name="Equation" r:id="rId7" imgW="1600200" imgH="838080" progId="Equation.3">
                  <p:embed/>
                </p:oleObj>
              </mc:Choice>
              <mc:Fallback>
                <p:oleObj name="Equation" r:id="rId7" imgW="1600200" imgH="8380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286000"/>
                        <a:ext cx="3541713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5468" name="Rectangle 12"/>
          <p:cNvSpPr>
            <a:spLocks noChangeArrowheads="1"/>
          </p:cNvSpPr>
          <p:nvPr/>
        </p:nvSpPr>
        <p:spPr bwMode="auto">
          <a:xfrm>
            <a:off x="457200" y="1752600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For a point source ie </a:t>
            </a:r>
            <a:r>
              <a:rPr lang="en-US" sz="2000">
                <a:solidFill>
                  <a:schemeClr val="tx1"/>
                </a:solidFill>
                <a:latin typeface="Symbol" charset="0"/>
              </a:rPr>
              <a:t>W</a:t>
            </a:r>
            <a:r>
              <a:rPr lang="en-US" sz="2000" baseline="-25000">
                <a:solidFill>
                  <a:schemeClr val="tx1"/>
                </a:solidFill>
                <a:latin typeface="Arial" charset="0"/>
              </a:rPr>
              <a:t>beam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&gt;&gt; </a:t>
            </a:r>
            <a:r>
              <a:rPr lang="en-US" sz="2000">
                <a:solidFill>
                  <a:schemeClr val="tx1"/>
                </a:solidFill>
                <a:latin typeface="Symbol" charset="0"/>
              </a:rPr>
              <a:t>W</a:t>
            </a:r>
            <a:r>
              <a:rPr lang="en-US" sz="2000" baseline="-25000">
                <a:solidFill>
                  <a:schemeClr val="tx1"/>
                </a:solidFill>
                <a:latin typeface="Arial" charset="0"/>
              </a:rPr>
              <a:t>source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:  P</a:t>
            </a:r>
            <a:r>
              <a:rPr lang="en-US" sz="2000" baseline="-25000">
                <a:solidFill>
                  <a:schemeClr val="tx1"/>
                </a:solidFill>
                <a:latin typeface="Arial" charset="0"/>
              </a:rPr>
              <a:t>N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(</a:t>
            </a:r>
            <a:r>
              <a:rPr lang="en-US" sz="2000">
                <a:solidFill>
                  <a:schemeClr val="tx1"/>
                </a:solidFill>
                <a:latin typeface="Symbol" charset="0"/>
              </a:rPr>
              <a:t>q, j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)=1</a:t>
            </a:r>
          </a:p>
        </p:txBody>
      </p:sp>
      <p:sp>
        <p:nvSpPr>
          <p:cNvPr id="275469" name="Rectangle 13"/>
          <p:cNvSpPr>
            <a:spLocks noChangeArrowheads="1"/>
          </p:cNvSpPr>
          <p:nvPr/>
        </p:nvSpPr>
        <p:spPr bwMode="auto">
          <a:xfrm>
            <a:off x="457200" y="4038600"/>
            <a:ext cx="8458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800">
                <a:solidFill>
                  <a:schemeClr val="tx1"/>
                </a:solidFill>
                <a:latin typeface="Arial" charset="0"/>
              </a:rPr>
              <a:t>=&gt; known point source flux density S</a:t>
            </a:r>
            <a:r>
              <a:rPr lang="en-US" sz="1800" baseline="-25000">
                <a:solidFill>
                  <a:schemeClr val="tx1"/>
                </a:solidFill>
                <a:latin typeface="Symbol" charset="0"/>
              </a:rPr>
              <a:t>n</a:t>
            </a:r>
            <a:r>
              <a:rPr lang="en-US" sz="1800">
                <a:solidFill>
                  <a:schemeClr val="tx1"/>
                </a:solidFill>
                <a:latin typeface="Arial" charset="0"/>
              </a:rPr>
              <a:t>, measure T</a:t>
            </a:r>
            <a:r>
              <a:rPr lang="en-US" sz="1800" baseline="-25000">
                <a:solidFill>
                  <a:schemeClr val="tx1"/>
                </a:solidFill>
                <a:latin typeface="Arial" charset="0"/>
              </a:rPr>
              <a:t>A</a:t>
            </a:r>
            <a:r>
              <a:rPr lang="en-US" sz="1800">
                <a:solidFill>
                  <a:schemeClr val="tx1"/>
                </a:solidFill>
                <a:latin typeface="Arial" charset="0"/>
              </a:rPr>
              <a:t> to get A</a:t>
            </a:r>
            <a:r>
              <a:rPr lang="en-US" sz="1800" baseline="-25000">
                <a:solidFill>
                  <a:schemeClr val="tx1"/>
                </a:solidFill>
                <a:latin typeface="Arial" charset="0"/>
              </a:rPr>
              <a:t>e</a:t>
            </a:r>
            <a:endParaRPr 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75475" name="Rectangle 19"/>
          <p:cNvSpPr>
            <a:spLocks noChangeArrowheads="1"/>
          </p:cNvSpPr>
          <p:nvPr/>
        </p:nvSpPr>
        <p:spPr bwMode="auto">
          <a:xfrm>
            <a:off x="3962400" y="5410200"/>
            <a:ext cx="388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e.g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., 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Arecibo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300 m : 0.07Jy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/K</a:t>
            </a: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     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JCMT  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15 m : 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~25 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</a:rPr>
              <a:t>Jy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/K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6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59" grpId="0" build="p" autoUpdateAnimBg="0"/>
      <p:bldP spid="275468" grpId="0" autoUpdateAnimBg="0"/>
      <p:bldP spid="275469" grpId="0" autoUpdateAnimBg="0"/>
      <p:bldP spid="275475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Antenna temperature: some special case II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91200" y="5943600"/>
            <a:ext cx="2971800" cy="533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800"/>
              <a:t>Need to know the power pattern				</a:t>
            </a:r>
          </a:p>
        </p:txBody>
      </p:sp>
      <p:sp>
        <p:nvSpPr>
          <p:cNvPr id="27648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76487" name="Object 7"/>
          <p:cNvGraphicFramePr>
            <a:graphicFrameLocks noChangeAspect="1"/>
          </p:cNvGraphicFramePr>
          <p:nvPr/>
        </p:nvGraphicFramePr>
        <p:xfrm>
          <a:off x="609600" y="914400"/>
          <a:ext cx="358140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12" name="Equation" r:id="rId3" imgW="1866600" imgH="444240" progId="Equation.3">
                  <p:embed/>
                </p:oleObj>
              </mc:Choice>
              <mc:Fallback>
                <p:oleObj name="Equation" r:id="rId3" imgW="1866600" imgH="4442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3581400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492" name="Object 12"/>
          <p:cNvGraphicFramePr>
            <a:graphicFrameLocks noChangeAspect="1"/>
          </p:cNvGraphicFramePr>
          <p:nvPr/>
        </p:nvGraphicFramePr>
        <p:xfrm>
          <a:off x="457200" y="2667000"/>
          <a:ext cx="6435725" cy="389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13" name="Equation" r:id="rId5" imgW="2908080" imgH="1942920" progId="Equation.3">
                  <p:embed/>
                </p:oleObj>
              </mc:Choice>
              <mc:Fallback>
                <p:oleObj name="Equation" r:id="rId5" imgW="2908080" imgH="194292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667000"/>
                        <a:ext cx="6435725" cy="389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493" name="Rectangle 13"/>
          <p:cNvSpPr>
            <a:spLocks noChangeArrowheads="1"/>
          </p:cNvSpPr>
          <p:nvPr/>
        </p:nvSpPr>
        <p:spPr bwMode="auto">
          <a:xfrm>
            <a:off x="381000" y="1752600"/>
            <a:ext cx="7086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For an extended source ie </a:t>
            </a:r>
            <a:r>
              <a:rPr lang="en-US" sz="2000">
                <a:solidFill>
                  <a:schemeClr val="tx1"/>
                </a:solidFill>
                <a:latin typeface="Symbol" charset="0"/>
              </a:rPr>
              <a:t>W</a:t>
            </a:r>
            <a:r>
              <a:rPr lang="en-US" sz="2000" baseline="-25000">
                <a:solidFill>
                  <a:schemeClr val="tx1"/>
                </a:solidFill>
                <a:latin typeface="Arial" charset="0"/>
              </a:rPr>
              <a:t>beam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~ </a:t>
            </a:r>
            <a:r>
              <a:rPr lang="en-US" sz="2000">
                <a:solidFill>
                  <a:schemeClr val="tx1"/>
                </a:solidFill>
                <a:latin typeface="Symbol" charset="0"/>
              </a:rPr>
              <a:t>W</a:t>
            </a:r>
            <a:r>
              <a:rPr lang="en-US" sz="2000" baseline="-25000">
                <a:solidFill>
                  <a:schemeClr val="tx1"/>
                </a:solidFill>
                <a:latin typeface="Arial" charset="0"/>
              </a:rPr>
              <a:t>source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. </a:t>
            </a:r>
          </a:p>
          <a:p>
            <a:pPr marL="342900" indent="-342900" algn="l" eaLnBrk="1" hangingPunct="1">
              <a:spcBef>
                <a:spcPct val="20000"/>
              </a:spcBef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Assume  T (</a:t>
            </a:r>
            <a:r>
              <a:rPr lang="en-US" sz="2000">
                <a:solidFill>
                  <a:schemeClr val="tx1"/>
                </a:solidFill>
                <a:latin typeface="Symbol" charset="0"/>
              </a:rPr>
              <a:t>q, j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)=constant over the beam  e.g. the Moon</a:t>
            </a:r>
          </a:p>
        </p:txBody>
      </p:sp>
      <p:grpSp>
        <p:nvGrpSpPr>
          <p:cNvPr id="276501" name="Group 21"/>
          <p:cNvGrpSpPr>
            <a:grpSpLocks/>
          </p:cNvGrpSpPr>
          <p:nvPr/>
        </p:nvGrpSpPr>
        <p:grpSpPr bwMode="auto">
          <a:xfrm>
            <a:off x="1828800" y="5029200"/>
            <a:ext cx="7010400" cy="1524000"/>
            <a:chOff x="1152" y="3168"/>
            <a:chExt cx="4080" cy="960"/>
          </a:xfrm>
        </p:grpSpPr>
        <p:grpSp>
          <p:nvGrpSpPr>
            <p:cNvPr id="276500" name="Group 20"/>
            <p:cNvGrpSpPr>
              <a:grpSpLocks/>
            </p:cNvGrpSpPr>
            <p:nvPr/>
          </p:nvGrpSpPr>
          <p:grpSpPr bwMode="auto">
            <a:xfrm>
              <a:off x="2527" y="3360"/>
              <a:ext cx="2705" cy="192"/>
              <a:chOff x="2527" y="3360"/>
              <a:chExt cx="2705" cy="192"/>
            </a:xfrm>
          </p:grpSpPr>
          <p:sp>
            <p:nvSpPr>
              <p:cNvPr id="276494" name="Rectangle 14"/>
              <p:cNvSpPr>
                <a:spLocks noChangeArrowheads="1"/>
              </p:cNvSpPr>
              <p:nvPr/>
            </p:nvSpPr>
            <p:spPr bwMode="auto">
              <a:xfrm>
                <a:off x="3648" y="3360"/>
                <a:ext cx="1584" cy="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342900" indent="-342900" algn="l" eaLnBrk="1" hangingPunct="1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sz="1800" dirty="0" smtClean="0">
                    <a:solidFill>
                      <a:schemeClr val="tx1"/>
                    </a:solidFill>
                    <a:latin typeface="Arial" charset="0"/>
                  </a:rPr>
                  <a:t>Main beam 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</a:rPr>
                  <a:t>filling factor</a:t>
                </a:r>
              </a:p>
            </p:txBody>
          </p:sp>
          <p:sp>
            <p:nvSpPr>
              <p:cNvPr id="276496" name="Line 16"/>
              <p:cNvSpPr>
                <a:spLocks noChangeShapeType="1"/>
              </p:cNvSpPr>
              <p:nvPr/>
            </p:nvSpPr>
            <p:spPr bwMode="auto">
              <a:xfrm flipV="1">
                <a:off x="2527" y="3504"/>
                <a:ext cx="977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499" name="Rectangle 19"/>
            <p:cNvSpPr>
              <a:spLocks noChangeArrowheads="1"/>
            </p:cNvSpPr>
            <p:nvPr/>
          </p:nvSpPr>
          <p:spPr bwMode="auto">
            <a:xfrm>
              <a:off x="1152" y="3168"/>
              <a:ext cx="1375" cy="96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6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3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63" name="Rectangle 7"/>
          <p:cNvSpPr>
            <a:spLocks noChangeArrowheads="1"/>
          </p:cNvSpPr>
          <p:nvPr/>
        </p:nvSpPr>
        <p:spPr bwMode="auto">
          <a:xfrm>
            <a:off x="304800" y="4648200"/>
            <a:ext cx="8686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800">
                <a:solidFill>
                  <a:schemeClr val="tx1"/>
                </a:solidFill>
                <a:latin typeface="Arial" charset="0"/>
              </a:rPr>
              <a:t>cm – use heterodyne receivers</a:t>
            </a:r>
            <a:r>
              <a:rPr lang="en-US" sz="1900">
                <a:solidFill>
                  <a:schemeClr val="folHlink"/>
                </a:solidFill>
                <a:latin typeface="Arial" charset="0"/>
              </a:rPr>
              <a:t> 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>
                <a:solidFill>
                  <a:schemeClr val="folHlink"/>
                </a:solidFill>
                <a:latin typeface="Arial" charset="0"/>
              </a:rPr>
              <a:t>Spectral line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– need narrow frequency bands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800">
                <a:solidFill>
                  <a:schemeClr val="tx1"/>
                </a:solidFill>
                <a:latin typeface="Arial" charset="0"/>
              </a:rPr>
              <a:t>use heterodyne receivers</a:t>
            </a:r>
          </a:p>
          <a:p>
            <a:pPr marL="1143000" lvl="2" indent="-2286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1800">
                <a:solidFill>
                  <a:schemeClr val="tx1"/>
                </a:solidFill>
                <a:latin typeface="Arial" charset="0"/>
              </a:rPr>
              <a:t>preserve phase information </a:t>
            </a:r>
          </a:p>
          <a:p>
            <a:pPr marL="1600200" lvl="3" indent="-2286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1600">
                <a:solidFill>
                  <a:schemeClr val="tx1"/>
                </a:solidFill>
                <a:latin typeface="Arial" charset="0"/>
              </a:rPr>
              <a:t>essential for interferometry</a:t>
            </a:r>
          </a:p>
          <a:p>
            <a:pPr marL="1143000" lvl="2" indent="-2286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1800">
                <a:solidFill>
                  <a:schemeClr val="tx1"/>
                </a:solidFill>
                <a:latin typeface="Arial" charset="0"/>
              </a:rPr>
              <a:t>Typically a correlator (power detector)</a:t>
            </a:r>
            <a:r>
              <a:rPr lang="en-US" sz="1900">
                <a:solidFill>
                  <a:schemeClr val="tx1"/>
                </a:solidFill>
                <a:latin typeface="Arial" charset="0"/>
              </a:rPr>
              <a:t>		</a:t>
            </a:r>
          </a:p>
        </p:txBody>
      </p:sp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Receiver systems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86800" cy="38100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/>
              <a:t>A radio source produces an antenna temperature T</a:t>
            </a:r>
            <a:r>
              <a:rPr lang="en-US" sz="2000" baseline="-25000"/>
              <a:t>A</a:t>
            </a:r>
            <a:endParaRPr lang="en-US" sz="2000"/>
          </a:p>
          <a:p>
            <a:pPr>
              <a:buFontTx/>
              <a:buNone/>
            </a:pPr>
            <a:r>
              <a:rPr lang="en-US" sz="2000"/>
              <a:t>How do we detect this (perhaps very small e.g. ~ 10</a:t>
            </a:r>
            <a:r>
              <a:rPr lang="en-US" sz="2000" baseline="30000"/>
              <a:t>-4 </a:t>
            </a:r>
            <a:r>
              <a:rPr lang="en-US" sz="2000"/>
              <a:t>-10</a:t>
            </a:r>
            <a:r>
              <a:rPr lang="en-US" sz="2000" baseline="30000"/>
              <a:t>-7</a:t>
            </a:r>
            <a:r>
              <a:rPr lang="en-US" sz="2000"/>
              <a:t>) change in power that appears at the output of the telescope?</a:t>
            </a:r>
          </a:p>
          <a:p>
            <a:pPr lvl="1">
              <a:buFontTx/>
              <a:buNone/>
            </a:pPr>
            <a:r>
              <a:rPr lang="en-US"/>
              <a:t>		</a:t>
            </a:r>
          </a:p>
          <a:p>
            <a:pPr algn="ctr">
              <a:buFontTx/>
              <a:buNone/>
            </a:pPr>
            <a:r>
              <a:rPr lang="en-US" sz="2600">
                <a:solidFill>
                  <a:srgbClr val="FF0000"/>
                </a:solidFill>
              </a:rPr>
              <a:t>The challenge of the receiver (detector) system</a:t>
            </a:r>
            <a:r>
              <a:rPr lang="en-US"/>
              <a:t> </a:t>
            </a:r>
          </a:p>
          <a:p>
            <a:pPr lvl="1"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 sz="2000"/>
              <a:t>Two main types of observation – continuum and spectral line</a:t>
            </a:r>
          </a:p>
          <a:p>
            <a:pPr lvl="1">
              <a:buFontTx/>
              <a:buNone/>
            </a:pPr>
            <a:endParaRPr lang="en-US" sz="2000"/>
          </a:p>
          <a:p>
            <a:pPr>
              <a:buFontTx/>
              <a:buNone/>
            </a:pPr>
            <a:r>
              <a:rPr lang="en-US" sz="2000">
                <a:solidFill>
                  <a:srgbClr val="3333FF"/>
                </a:solidFill>
              </a:rPr>
              <a:t>Continuum</a:t>
            </a:r>
            <a:r>
              <a:rPr lang="en-US" sz="2000"/>
              <a:t> – total power is required</a:t>
            </a:r>
          </a:p>
          <a:p>
            <a:pPr lvl="1">
              <a:buFontTx/>
              <a:buNone/>
            </a:pPr>
            <a:r>
              <a:rPr lang="en-US" sz="1800"/>
              <a:t>mm/sub-mm -&gt;  bolometers – sensitive, wide bandwidths</a:t>
            </a:r>
          </a:p>
        </p:txBody>
      </p:sp>
      <p:sp>
        <p:nvSpPr>
          <p:cNvPr id="224260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24273" name="Group 17"/>
          <p:cNvGrpSpPr>
            <a:grpSpLocks/>
          </p:cNvGrpSpPr>
          <p:nvPr/>
        </p:nvGrpSpPr>
        <p:grpSpPr bwMode="auto">
          <a:xfrm>
            <a:off x="6629400" y="3733800"/>
            <a:ext cx="2743200" cy="2549525"/>
            <a:chOff x="4032" y="2352"/>
            <a:chExt cx="1728" cy="1606"/>
          </a:xfrm>
        </p:grpSpPr>
        <p:pic>
          <p:nvPicPr>
            <p:cNvPr id="224262" name="Picture 6" descr="lw_arr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592"/>
              <a:ext cx="1728" cy="1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4265" name="Rectangle 9"/>
            <p:cNvSpPr>
              <a:spLocks noChangeArrowheads="1"/>
            </p:cNvSpPr>
            <p:nvPr/>
          </p:nvSpPr>
          <p:spPr bwMode="auto">
            <a:xfrm>
              <a:off x="4272" y="2352"/>
              <a:ext cx="864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742950" lvl="1" indent="-285750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sz="1600" b="1">
                  <a:solidFill>
                    <a:schemeClr val="tx1"/>
                  </a:solidFill>
                  <a:latin typeface="Arial" charset="0"/>
                </a:rPr>
                <a:t>SCUBA</a:t>
              </a:r>
              <a:endParaRPr lang="en-US" sz="2100" b="1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224270" name="Oval 14"/>
          <p:cNvSpPr>
            <a:spLocks noChangeArrowheads="1"/>
          </p:cNvSpPr>
          <p:nvPr/>
        </p:nvSpPr>
        <p:spPr bwMode="auto">
          <a:xfrm>
            <a:off x="2514600" y="6172200"/>
            <a:ext cx="609600" cy="3810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3" grpId="0" build="p" autoUpdateAnimBg="0"/>
      <p:bldP spid="224259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Components of a heterodyne receiver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895600"/>
            <a:ext cx="9144000" cy="3810000"/>
          </a:xfrm>
        </p:spPr>
        <p:txBody>
          <a:bodyPr/>
          <a:lstStyle/>
          <a:p>
            <a:r>
              <a:rPr lang="en-US" sz="1800" dirty="0"/>
              <a:t>Amplifier</a:t>
            </a:r>
          </a:p>
          <a:p>
            <a:pPr lvl="1"/>
            <a:r>
              <a:rPr lang="en-US" sz="1800" dirty="0"/>
              <a:t>Amplify very weak signal </a:t>
            </a:r>
          </a:p>
          <a:p>
            <a:pPr lvl="1"/>
            <a:r>
              <a:rPr lang="en-US" sz="1800" dirty="0"/>
              <a:t>Needs to be stable and have very low noise</a:t>
            </a:r>
          </a:p>
          <a:p>
            <a:r>
              <a:rPr lang="en-US" sz="1800" dirty="0"/>
              <a:t>Mixer</a:t>
            </a:r>
          </a:p>
          <a:p>
            <a:pPr lvl="1"/>
            <a:r>
              <a:rPr lang="en-US" sz="1800" dirty="0"/>
              <a:t>Produces a stable low frequency signal which mixes the higher frequency (RF) signal to a lower, intermediate (IF) frequency. </a:t>
            </a:r>
          </a:p>
          <a:p>
            <a:pPr lvl="2"/>
            <a:r>
              <a:rPr lang="en-US" sz="1800" dirty="0"/>
              <a:t>Mixer can be tuned to detect a large range of RF </a:t>
            </a:r>
          </a:p>
          <a:p>
            <a:pPr lvl="2"/>
            <a:r>
              <a:rPr lang="en-US" sz="1800" dirty="0"/>
              <a:t>Cost (samplers, amplifiers, transmission line) and performance (filtering)</a:t>
            </a:r>
          </a:p>
          <a:p>
            <a:pPr lvl="2"/>
            <a:r>
              <a:rPr lang="en-US" sz="1800" dirty="0"/>
              <a:t>Transmission lines less </a:t>
            </a:r>
            <a:r>
              <a:rPr lang="en-US" sz="1800" dirty="0" err="1"/>
              <a:t>lossy</a:t>
            </a:r>
            <a:r>
              <a:rPr lang="en-US" sz="1800" dirty="0"/>
              <a:t> at lower frequency (optic </a:t>
            </a:r>
            <a:r>
              <a:rPr lang="en-US" sz="1800" dirty="0" err="1"/>
              <a:t>fibre</a:t>
            </a:r>
            <a:r>
              <a:rPr lang="en-US" sz="1800" dirty="0"/>
              <a:t> relief)</a:t>
            </a:r>
          </a:p>
          <a:p>
            <a:r>
              <a:rPr lang="en-US" sz="1800" dirty="0"/>
              <a:t>Filter – selects a narrow signal band </a:t>
            </a:r>
          </a:p>
          <a:p>
            <a:r>
              <a:rPr lang="en-US" sz="1800" dirty="0"/>
              <a:t>Backend – either total power detector or more typically today, a </a:t>
            </a:r>
            <a:r>
              <a:rPr lang="en-US" sz="1800" dirty="0" err="1"/>
              <a:t>correlator</a:t>
            </a:r>
            <a:endParaRPr lang="en-US" sz="1800" dirty="0"/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28362" name="Group 10"/>
          <p:cNvGrpSpPr>
            <a:grpSpLocks/>
          </p:cNvGrpSpPr>
          <p:nvPr/>
        </p:nvGrpSpPr>
        <p:grpSpPr bwMode="auto">
          <a:xfrm>
            <a:off x="1676400" y="914400"/>
            <a:ext cx="5867400" cy="2182813"/>
            <a:chOff x="1056" y="576"/>
            <a:chExt cx="3696" cy="1375"/>
          </a:xfrm>
        </p:grpSpPr>
        <p:pic>
          <p:nvPicPr>
            <p:cNvPr id="228358" name="Picture 6" descr="Superhet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576"/>
              <a:ext cx="3680" cy="1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8359" name="Rectangle 7"/>
            <p:cNvSpPr>
              <a:spLocks noChangeArrowheads="1"/>
            </p:cNvSpPr>
            <p:nvPr/>
          </p:nvSpPr>
          <p:spPr bwMode="auto">
            <a:xfrm>
              <a:off x="2976" y="624"/>
              <a:ext cx="1776" cy="91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CA" sz="1600">
                  <a:solidFill>
                    <a:schemeClr val="tx1"/>
                  </a:solidFill>
                  <a:latin typeface="Arial" charset="0"/>
                </a:rPr>
                <a:t>Back end</a:t>
              </a:r>
            </a:p>
            <a:p>
              <a:endParaRPr lang="en-CA" sz="1600">
                <a:solidFill>
                  <a:schemeClr val="tx1"/>
                </a:solidFill>
                <a:latin typeface="Arial" charset="0"/>
              </a:endParaRPr>
            </a:p>
            <a:p>
              <a:r>
                <a:rPr lang="en-CA" sz="1600">
                  <a:solidFill>
                    <a:schemeClr val="tx1"/>
                  </a:solidFill>
                  <a:latin typeface="Arial" charset="0"/>
                </a:rPr>
                <a:t>Power detector/integrator</a:t>
              </a:r>
            </a:p>
            <a:p>
              <a:r>
                <a:rPr lang="en-CA" sz="1600">
                  <a:solidFill>
                    <a:schemeClr val="tx1"/>
                  </a:solidFill>
                  <a:latin typeface="Arial" charset="0"/>
                </a:rPr>
                <a:t>Correlator</a:t>
              </a:r>
            </a:p>
            <a:p>
              <a:endParaRPr lang="en-CA" sz="16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Backend Example: ACSIS on JCMT</a:t>
            </a:r>
            <a:endParaRPr lang="en-US" dirty="0"/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066800"/>
            <a:ext cx="2743200" cy="3243691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098800" y="990600"/>
            <a:ext cx="57404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ACSIS = </a:t>
            </a:r>
            <a:r>
              <a:rPr lang="en-US" sz="1800" dirty="0" err="1" smtClean="0"/>
              <a:t>AutoCorrelation</a:t>
            </a:r>
            <a:r>
              <a:rPr lang="en-US" sz="1800" dirty="0" smtClean="0"/>
              <a:t> Spectral Imaging System</a:t>
            </a:r>
          </a:p>
          <a:p>
            <a:r>
              <a:rPr lang="en-US" sz="1800" dirty="0" smtClean="0"/>
              <a:t>Built by NRC Penticton</a:t>
            </a:r>
          </a:p>
          <a:p>
            <a:r>
              <a:rPr lang="en-US" sz="1800" dirty="0"/>
              <a:t>U</a:t>
            </a:r>
            <a:r>
              <a:rPr lang="en-US" sz="1800" dirty="0" smtClean="0"/>
              <a:t>sed by JCMT heterodyne receivers </a:t>
            </a:r>
          </a:p>
          <a:p>
            <a:r>
              <a:rPr lang="en-US" sz="1800" dirty="0" smtClean="0"/>
              <a:t>Very configurable with up to 2 or 4 spectral windows depending on receiver used</a:t>
            </a:r>
          </a:p>
          <a:p>
            <a:r>
              <a:rPr lang="en-US" sz="1800" dirty="0" smtClean="0"/>
              <a:t>Spectral resolution varies from 30 kHz to 1 MHz, as needed</a:t>
            </a:r>
          </a:p>
          <a:p>
            <a:r>
              <a:rPr lang="en-US" sz="1800" dirty="0" smtClean="0"/>
              <a:t>Data read out at 0.1 s intervals for fast mapping</a:t>
            </a:r>
          </a:p>
          <a:p>
            <a:r>
              <a:rPr lang="en-US" sz="1800" dirty="0" smtClean="0"/>
              <a:t>HARP configurations:</a:t>
            </a:r>
            <a:endParaRPr lang="en-US" sz="1800" dirty="0"/>
          </a:p>
        </p:txBody>
      </p:sp>
      <p:pic>
        <p:nvPicPr>
          <p:cNvPr id="4" name="Picture 3" descr="acsis.tab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962400"/>
            <a:ext cx="5324565" cy="2209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04800" y="5029200"/>
            <a:ext cx="2443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R = </a:t>
            </a:r>
            <a:r>
              <a:rPr lang="en-US" dirty="0" err="1" smtClean="0">
                <a:solidFill>
                  <a:srgbClr val="000000"/>
                </a:solidFill>
                <a:latin typeface="+mn-lt"/>
              </a:rPr>
              <a:t>Δλ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/</a:t>
            </a:r>
            <a:r>
              <a:rPr lang="en-US" dirty="0" err="1" smtClean="0">
                <a:solidFill>
                  <a:srgbClr val="000000"/>
                </a:solidFill>
                <a:latin typeface="+mn-lt"/>
              </a:rPr>
              <a:t>λ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~ 10</a:t>
            </a:r>
            <a:r>
              <a:rPr lang="en-US" baseline="30000" dirty="0" smtClean="0">
                <a:solidFill>
                  <a:srgbClr val="000000"/>
                </a:solidFill>
                <a:latin typeface="+mn-lt"/>
              </a:rPr>
              <a:t>-7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!!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586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Noise in the machine!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686800" cy="5791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800" dirty="0"/>
              <a:t>Unfortunately, the telescope system contributes noise to </a:t>
            </a:r>
            <a:r>
              <a:rPr lang="en-US" sz="1800" dirty="0" smtClean="0"/>
              <a:t>the </a:t>
            </a:r>
            <a:r>
              <a:rPr lang="en-US" sz="1800" dirty="0"/>
              <a:t>source signal detected by the telescope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/>
              <a:t>                 i.e. P</a:t>
            </a:r>
            <a:r>
              <a:rPr lang="en-US" sz="1800" baseline="-25000" dirty="0"/>
              <a:t>out</a:t>
            </a:r>
            <a:r>
              <a:rPr lang="en-US" sz="1800" dirty="0"/>
              <a:t> = P</a:t>
            </a:r>
            <a:r>
              <a:rPr lang="en-US" sz="1800" baseline="-25000" dirty="0"/>
              <a:t>A</a:t>
            </a:r>
            <a:r>
              <a:rPr lang="en-US" sz="1800" dirty="0"/>
              <a:t> + </a:t>
            </a:r>
            <a:r>
              <a:rPr lang="en-US" sz="1800" dirty="0" err="1">
                <a:solidFill>
                  <a:srgbClr val="FF0000"/>
                </a:solidFill>
              </a:rPr>
              <a:t>P</a:t>
            </a:r>
            <a:r>
              <a:rPr lang="en-US" sz="1800" baseline="-25000" dirty="0" err="1">
                <a:solidFill>
                  <a:srgbClr val="FF0000"/>
                </a:solidFill>
              </a:rPr>
              <a:t>sys</a:t>
            </a:r>
            <a:r>
              <a:rPr lang="en-US" sz="1800" dirty="0"/>
              <a:t> =&gt; T</a:t>
            </a:r>
            <a:r>
              <a:rPr lang="en-US" sz="1800" baseline="-25000" dirty="0"/>
              <a:t>out</a:t>
            </a:r>
            <a:r>
              <a:rPr lang="en-US" sz="1800" dirty="0"/>
              <a:t> = T</a:t>
            </a:r>
            <a:r>
              <a:rPr lang="en-US" sz="1800" baseline="-25000" dirty="0"/>
              <a:t>A</a:t>
            </a:r>
            <a:r>
              <a:rPr lang="en-US" sz="1800" dirty="0"/>
              <a:t> + </a:t>
            </a:r>
            <a:r>
              <a:rPr lang="en-US" sz="1800" dirty="0" err="1"/>
              <a:t>T</a:t>
            </a:r>
            <a:r>
              <a:rPr lang="en-US" sz="1800" baseline="-25000" dirty="0" err="1"/>
              <a:t>sys</a:t>
            </a:r>
            <a:endParaRPr lang="en-US" sz="1800" baseline="-25000" dirty="0"/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 err="1"/>
              <a:t>T</a:t>
            </a:r>
            <a:r>
              <a:rPr lang="en-US" sz="1800" baseline="-25000" dirty="0" err="1"/>
              <a:t>sys</a:t>
            </a:r>
            <a:r>
              <a:rPr lang="en-US" sz="1800" dirty="0"/>
              <a:t> represents the noise added by the system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/>
              <a:t>	</a:t>
            </a:r>
            <a:r>
              <a:rPr lang="en-US" sz="1800" dirty="0" smtClean="0"/>
              <a:t> = </a:t>
            </a:r>
            <a:r>
              <a:rPr lang="en-US" sz="1800" dirty="0" err="1" smtClean="0"/>
              <a:t>T</a:t>
            </a:r>
            <a:r>
              <a:rPr lang="en-US" sz="1800" baseline="-25000" dirty="0" err="1" smtClean="0"/>
              <a:t>bg</a:t>
            </a:r>
            <a:r>
              <a:rPr lang="en-US" sz="1800" dirty="0" smtClean="0"/>
              <a:t> </a:t>
            </a:r>
            <a:r>
              <a:rPr lang="en-US" sz="1800" dirty="0"/>
              <a:t>[</a:t>
            </a:r>
            <a:r>
              <a:rPr lang="en-US" sz="1800" dirty="0" err="1"/>
              <a:t>exp</a:t>
            </a:r>
            <a:r>
              <a:rPr lang="en-US" sz="1800" dirty="0"/>
              <a:t>(-tau*A)] + </a:t>
            </a:r>
            <a:r>
              <a:rPr lang="en-US" sz="1800" dirty="0" err="1"/>
              <a:t>T</a:t>
            </a:r>
            <a:r>
              <a:rPr lang="en-US" sz="1800" baseline="-25000" dirty="0" err="1"/>
              <a:t>sky</a:t>
            </a:r>
            <a:r>
              <a:rPr lang="en-US" sz="1800" dirty="0"/>
              <a:t> [</a:t>
            </a:r>
            <a:r>
              <a:rPr lang="en-US" sz="1800" dirty="0" err="1"/>
              <a:t>exp</a:t>
            </a:r>
            <a:r>
              <a:rPr lang="en-US" sz="1800" dirty="0"/>
              <a:t>(-tau*A) -1] + </a:t>
            </a:r>
            <a:r>
              <a:rPr lang="en-US" sz="1800" dirty="0" err="1"/>
              <a:t>T</a:t>
            </a:r>
            <a:r>
              <a:rPr lang="en-US" sz="1800" baseline="-25000" dirty="0" err="1"/>
              <a:t>spill</a:t>
            </a:r>
            <a:r>
              <a:rPr lang="en-US" sz="1800" dirty="0"/>
              <a:t> + </a:t>
            </a:r>
            <a:r>
              <a:rPr lang="en-US" sz="1800" dirty="0" err="1"/>
              <a:t>T</a:t>
            </a:r>
            <a:r>
              <a:rPr lang="en-US" sz="1800" baseline="-25000" dirty="0" err="1"/>
              <a:t>loss</a:t>
            </a:r>
            <a:r>
              <a:rPr lang="en-US" sz="1800" dirty="0"/>
              <a:t> + </a:t>
            </a:r>
            <a:r>
              <a:rPr lang="en-US" sz="1800" dirty="0" err="1"/>
              <a:t>T</a:t>
            </a:r>
            <a:r>
              <a:rPr lang="en-US" sz="1800" baseline="-25000" dirty="0" err="1"/>
              <a:t>rx</a:t>
            </a:r>
            <a:r>
              <a:rPr lang="en-US" sz="1800" baseline="-25000" dirty="0"/>
              <a:t> </a:t>
            </a:r>
            <a:r>
              <a:rPr lang="en-US" sz="1800" baseline="-25000" dirty="0" smtClean="0"/>
              <a:t> </a:t>
            </a:r>
            <a:r>
              <a:rPr lang="en-US" sz="1800" dirty="0" smtClean="0"/>
              <a:t>+ </a:t>
            </a:r>
            <a:r>
              <a:rPr lang="en-US" sz="1800" dirty="0" err="1" smtClean="0"/>
              <a:t>T</a:t>
            </a:r>
            <a:r>
              <a:rPr lang="en-US" sz="1800" baseline="-25000" dirty="0" err="1" smtClean="0"/>
              <a:t>cal</a:t>
            </a:r>
            <a:r>
              <a:rPr lang="en-US" sz="1800" baseline="-25000" dirty="0" smtClean="0"/>
              <a:t> </a:t>
            </a:r>
            <a:r>
              <a:rPr lang="en-US" sz="1800" dirty="0"/>
              <a:t>;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/>
              <a:t>          where A = </a:t>
            </a:r>
            <a:r>
              <a:rPr lang="en-US" sz="1800" dirty="0" err="1"/>
              <a:t>airmass</a:t>
            </a:r>
            <a:r>
              <a:rPr lang="en-US" sz="1800" dirty="0"/>
              <a:t> ~ 1/sin(elevation) for elevation &gt; 15 degrees,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/>
              <a:t>	     and tau = opacity at the frequency of interest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 err="1"/>
              <a:t>T</a:t>
            </a:r>
            <a:r>
              <a:rPr lang="en-US" sz="1800" baseline="-25000" dirty="0" err="1"/>
              <a:t>bg</a:t>
            </a:r>
            <a:r>
              <a:rPr lang="en-US" sz="1800" dirty="0"/>
              <a:t>  = microwave and galactic background </a:t>
            </a:r>
            <a:r>
              <a:rPr lang="en-US" sz="1800" dirty="0">
                <a:solidFill>
                  <a:srgbClr val="3333FF"/>
                </a:solidFill>
              </a:rPr>
              <a:t>(</a:t>
            </a:r>
            <a:r>
              <a:rPr lang="en-US" sz="1800" dirty="0" smtClean="0">
                <a:solidFill>
                  <a:srgbClr val="3333FF"/>
                </a:solidFill>
              </a:rPr>
              <a:t>3 K</a:t>
            </a:r>
            <a:r>
              <a:rPr lang="en-US" sz="1800" dirty="0">
                <a:solidFill>
                  <a:srgbClr val="3333FF"/>
                </a:solidFill>
              </a:rPr>
              <a:t>, except below </a:t>
            </a:r>
            <a:r>
              <a:rPr lang="en-US" sz="1800" dirty="0" smtClean="0">
                <a:solidFill>
                  <a:srgbClr val="3333FF"/>
                </a:solidFill>
              </a:rPr>
              <a:t>1 GHz</a:t>
            </a:r>
            <a:r>
              <a:rPr lang="en-US" sz="1800" dirty="0">
                <a:solidFill>
                  <a:srgbClr val="3333FF"/>
                </a:solidFill>
              </a:rPr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 err="1"/>
              <a:t>T</a:t>
            </a:r>
            <a:r>
              <a:rPr lang="en-US" sz="1800" baseline="-25000" dirty="0" err="1"/>
              <a:t>sky</a:t>
            </a:r>
            <a:r>
              <a:rPr lang="en-US" sz="1800" dirty="0"/>
              <a:t> = atmospheric emission (</a:t>
            </a:r>
            <a:r>
              <a:rPr lang="en-US" sz="1800" dirty="0">
                <a:solidFill>
                  <a:srgbClr val="FF0000"/>
                </a:solidFill>
              </a:rPr>
              <a:t>increases with frequency--dominant in mm</a:t>
            </a:r>
            <a:r>
              <a:rPr lang="en-US" sz="1800" dirty="0"/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 err="1"/>
              <a:t>T</a:t>
            </a:r>
            <a:r>
              <a:rPr lang="en-US" sz="1800" baseline="-25000" dirty="0" err="1"/>
              <a:t>spill</a:t>
            </a:r>
            <a:r>
              <a:rPr lang="en-US" sz="1800" dirty="0"/>
              <a:t> = ground radiation (via </a:t>
            </a:r>
            <a:r>
              <a:rPr lang="en-US" sz="1800" dirty="0" err="1"/>
              <a:t>sidelobes</a:t>
            </a:r>
            <a:r>
              <a:rPr lang="en-US" sz="1800" dirty="0"/>
              <a:t>) (</a:t>
            </a:r>
            <a:r>
              <a:rPr lang="en-US" sz="1800" dirty="0">
                <a:solidFill>
                  <a:srgbClr val="3333FF"/>
                </a:solidFill>
              </a:rPr>
              <a:t>telescope design</a:t>
            </a:r>
            <a:r>
              <a:rPr lang="en-US" sz="1800" dirty="0"/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 err="1"/>
              <a:t>T</a:t>
            </a:r>
            <a:r>
              <a:rPr lang="en-US" sz="1800" baseline="-25000" dirty="0" err="1"/>
              <a:t>loss</a:t>
            </a:r>
            <a:r>
              <a:rPr lang="en-US" sz="1800" dirty="0"/>
              <a:t> = losses in the feed and signal transmission system (</a:t>
            </a:r>
            <a:r>
              <a:rPr lang="en-US" sz="1800" dirty="0">
                <a:solidFill>
                  <a:srgbClr val="3333FF"/>
                </a:solidFill>
              </a:rPr>
              <a:t>design</a:t>
            </a:r>
            <a:r>
              <a:rPr lang="en-US" sz="1800" dirty="0"/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 err="1" smtClean="0"/>
              <a:t>T</a:t>
            </a:r>
            <a:r>
              <a:rPr lang="en-US" sz="1800" baseline="-25000" dirty="0" err="1" smtClean="0"/>
              <a:t>rx</a:t>
            </a:r>
            <a:r>
              <a:rPr lang="en-US" sz="1800" dirty="0" smtClean="0"/>
              <a:t>  </a:t>
            </a:r>
            <a:r>
              <a:rPr lang="en-US" sz="1800" dirty="0"/>
              <a:t>= receiver system (often </a:t>
            </a:r>
            <a:r>
              <a:rPr lang="en-US" sz="1800" dirty="0">
                <a:solidFill>
                  <a:srgbClr val="FF0000"/>
                </a:solidFill>
              </a:rPr>
              <a:t>dominates at cm — a design challenge</a:t>
            </a:r>
            <a:r>
              <a:rPr lang="en-US" sz="1800" dirty="0"/>
              <a:t>) </a:t>
            </a:r>
            <a:endParaRPr lang="en-US" sz="18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 err="1" smtClean="0"/>
              <a:t>T</a:t>
            </a:r>
            <a:r>
              <a:rPr lang="en-US" sz="1800" baseline="-25000" dirty="0" err="1" smtClean="0"/>
              <a:t>cal</a:t>
            </a:r>
            <a:r>
              <a:rPr lang="en-US" sz="1800" dirty="0" smtClean="0"/>
              <a:t> = injected calibrator signal (</a:t>
            </a:r>
            <a:r>
              <a:rPr lang="en-US" sz="1800" dirty="0" smtClean="0">
                <a:solidFill>
                  <a:srgbClr val="0000FF"/>
                </a:solidFill>
              </a:rPr>
              <a:t>usually small</a:t>
            </a:r>
            <a:r>
              <a:rPr lang="en-US" sz="1800" dirty="0" smtClean="0"/>
              <a:t>)</a:t>
            </a: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/>
              <a:t>Note that </a:t>
            </a:r>
            <a:r>
              <a:rPr lang="en-US" sz="1800" dirty="0" err="1"/>
              <a:t>T</a:t>
            </a:r>
            <a:r>
              <a:rPr lang="en-US" sz="1800" baseline="-25000" dirty="0" err="1"/>
              <a:t>bg</a:t>
            </a:r>
            <a:r>
              <a:rPr lang="en-US" sz="1800" dirty="0" err="1"/>
              <a:t>,T</a:t>
            </a:r>
            <a:r>
              <a:rPr lang="en-US" sz="1800" baseline="-25000" dirty="0" err="1"/>
              <a:t>sky</a:t>
            </a:r>
            <a:r>
              <a:rPr lang="en-US" sz="1800" dirty="0" err="1"/>
              <a:t>,T</a:t>
            </a:r>
            <a:r>
              <a:rPr lang="en-US" sz="1800" baseline="-25000" dirty="0" err="1"/>
              <a:t>spill</a:t>
            </a:r>
            <a:r>
              <a:rPr lang="en-US" sz="1800" baseline="-25000" dirty="0"/>
              <a:t> </a:t>
            </a:r>
            <a:r>
              <a:rPr lang="en-US" sz="1800" dirty="0"/>
              <a:t> vary with position on the sky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/>
              <a:t>		  </a:t>
            </a:r>
            <a:r>
              <a:rPr lang="en-US" sz="1800" dirty="0" err="1"/>
              <a:t>T</a:t>
            </a:r>
            <a:r>
              <a:rPr lang="en-US" sz="1800" baseline="-25000" dirty="0" err="1"/>
              <a:t>sky</a:t>
            </a:r>
            <a:r>
              <a:rPr lang="en-US" sz="1800" dirty="0"/>
              <a:t> also is time variable</a:t>
            </a:r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3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 Noise – cm regime</a:t>
            </a:r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2743200" cy="4572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/>
              <a:t>T</a:t>
            </a:r>
            <a:r>
              <a:rPr lang="en-US" sz="2000" baseline="-25000"/>
              <a:t>rx</a:t>
            </a:r>
            <a:r>
              <a:rPr lang="en-US" sz="2000"/>
              <a:t> is the challenge!</a:t>
            </a:r>
          </a:p>
        </p:txBody>
      </p:sp>
      <p:sp>
        <p:nvSpPr>
          <p:cNvPr id="278532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78628" name="Group 100"/>
          <p:cNvGrpSpPr>
            <a:grpSpLocks/>
          </p:cNvGrpSpPr>
          <p:nvPr/>
        </p:nvGrpSpPr>
        <p:grpSpPr bwMode="auto">
          <a:xfrm>
            <a:off x="5791200" y="3657600"/>
            <a:ext cx="838200" cy="2767013"/>
            <a:chOff x="3648" y="2400"/>
            <a:chExt cx="528" cy="1743"/>
          </a:xfrm>
        </p:grpSpPr>
        <p:sp>
          <p:nvSpPr>
            <p:cNvPr id="278534" name="Rectangle 6"/>
            <p:cNvSpPr>
              <a:spLocks noChangeArrowheads="1"/>
            </p:cNvSpPr>
            <p:nvPr/>
          </p:nvSpPr>
          <p:spPr bwMode="auto">
            <a:xfrm>
              <a:off x="3648" y="3894"/>
              <a:ext cx="528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20000"/>
                </a:spcBef>
              </a:pPr>
              <a:r>
                <a:rPr lang="en-CA" sz="2000">
                  <a:solidFill>
                    <a:srgbClr val="3333FF"/>
                  </a:solidFill>
                  <a:latin typeface="Arial" charset="0"/>
                </a:rPr>
                <a:t>54</a:t>
              </a:r>
            </a:p>
          </p:txBody>
        </p:sp>
        <p:sp>
          <p:nvSpPr>
            <p:cNvPr id="278535" name="Rectangle 7"/>
            <p:cNvSpPr>
              <a:spLocks noChangeArrowheads="1"/>
            </p:cNvSpPr>
            <p:nvPr/>
          </p:nvSpPr>
          <p:spPr bwMode="auto">
            <a:xfrm>
              <a:off x="3648" y="3645"/>
              <a:ext cx="528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20000"/>
                </a:spcBef>
              </a:pPr>
              <a:r>
                <a:rPr lang="en-CA" sz="2000">
                  <a:solidFill>
                    <a:srgbClr val="3333FF"/>
                  </a:solidFill>
                  <a:latin typeface="Arial" charset="0"/>
                </a:rPr>
                <a:t>39</a:t>
              </a:r>
            </a:p>
          </p:txBody>
        </p:sp>
        <p:sp>
          <p:nvSpPr>
            <p:cNvPr id="278536" name="Rectangle 8"/>
            <p:cNvSpPr>
              <a:spLocks noChangeArrowheads="1"/>
            </p:cNvSpPr>
            <p:nvPr/>
          </p:nvSpPr>
          <p:spPr bwMode="auto">
            <a:xfrm>
              <a:off x="3648" y="3396"/>
              <a:ext cx="528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20000"/>
                </a:spcBef>
              </a:pPr>
              <a:r>
                <a:rPr lang="en-CA" sz="2000">
                  <a:solidFill>
                    <a:srgbClr val="3333FF"/>
                  </a:solidFill>
                  <a:latin typeface="Arial" charset="0"/>
                </a:rPr>
                <a:t>34</a:t>
              </a:r>
            </a:p>
          </p:txBody>
        </p:sp>
        <p:sp>
          <p:nvSpPr>
            <p:cNvPr id="278537" name="Rectangle 9"/>
            <p:cNvSpPr>
              <a:spLocks noChangeArrowheads="1"/>
            </p:cNvSpPr>
            <p:nvPr/>
          </p:nvSpPr>
          <p:spPr bwMode="auto">
            <a:xfrm>
              <a:off x="3648" y="3147"/>
              <a:ext cx="528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20000"/>
                </a:spcBef>
              </a:pPr>
              <a:r>
                <a:rPr lang="en-CA" sz="2000">
                  <a:solidFill>
                    <a:srgbClr val="3333FF"/>
                  </a:solidFill>
                  <a:latin typeface="Arial" charset="0"/>
                </a:rPr>
                <a:t>31</a:t>
              </a:r>
            </a:p>
          </p:txBody>
        </p:sp>
        <p:sp>
          <p:nvSpPr>
            <p:cNvPr id="278538" name="Rectangle 10"/>
            <p:cNvSpPr>
              <a:spLocks noChangeArrowheads="1"/>
            </p:cNvSpPr>
            <p:nvPr/>
          </p:nvSpPr>
          <p:spPr bwMode="auto">
            <a:xfrm>
              <a:off x="3648" y="2898"/>
              <a:ext cx="528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20000"/>
                </a:spcBef>
              </a:pPr>
              <a:r>
                <a:rPr lang="en-CA" sz="2000">
                  <a:solidFill>
                    <a:srgbClr val="3333FF"/>
                  </a:solidFill>
                  <a:latin typeface="Arial" charset="0"/>
                </a:rPr>
                <a:t>26</a:t>
              </a:r>
            </a:p>
          </p:txBody>
        </p:sp>
        <p:sp>
          <p:nvSpPr>
            <p:cNvPr id="278539" name="Rectangle 11"/>
            <p:cNvSpPr>
              <a:spLocks noChangeArrowheads="1"/>
            </p:cNvSpPr>
            <p:nvPr/>
          </p:nvSpPr>
          <p:spPr bwMode="auto">
            <a:xfrm>
              <a:off x="3648" y="2649"/>
              <a:ext cx="528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CA" sz="2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8540" name="Rectangle 12"/>
            <p:cNvSpPr>
              <a:spLocks noChangeArrowheads="1"/>
            </p:cNvSpPr>
            <p:nvPr/>
          </p:nvSpPr>
          <p:spPr bwMode="auto">
            <a:xfrm>
              <a:off x="3648" y="2400"/>
              <a:ext cx="528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2000" dirty="0">
                  <a:solidFill>
                    <a:schemeClr val="tx1"/>
                  </a:solidFill>
                  <a:latin typeface="Arial" charset="0"/>
                </a:rPr>
                <a:t>J</a:t>
              </a:r>
              <a:r>
                <a:rPr lang="en-CA" sz="2000" dirty="0" smtClean="0">
                  <a:solidFill>
                    <a:schemeClr val="tx1"/>
                  </a:solidFill>
                  <a:latin typeface="Arial" charset="0"/>
                </a:rPr>
                <a:t>VLA</a:t>
              </a:r>
              <a:endParaRPr lang="en-CA" sz="200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8541" name="Line 13"/>
            <p:cNvSpPr>
              <a:spLocks noChangeShapeType="1"/>
            </p:cNvSpPr>
            <p:nvPr/>
          </p:nvSpPr>
          <p:spPr bwMode="auto">
            <a:xfrm>
              <a:off x="3648" y="2400"/>
              <a:ext cx="52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542" name="Line 14"/>
            <p:cNvSpPr>
              <a:spLocks noChangeShapeType="1"/>
            </p:cNvSpPr>
            <p:nvPr/>
          </p:nvSpPr>
          <p:spPr bwMode="auto">
            <a:xfrm>
              <a:off x="3648" y="2649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543" name="Line 15"/>
            <p:cNvSpPr>
              <a:spLocks noChangeShapeType="1"/>
            </p:cNvSpPr>
            <p:nvPr/>
          </p:nvSpPr>
          <p:spPr bwMode="auto">
            <a:xfrm>
              <a:off x="3648" y="289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544" name="Line 16"/>
            <p:cNvSpPr>
              <a:spLocks noChangeShapeType="1"/>
            </p:cNvSpPr>
            <p:nvPr/>
          </p:nvSpPr>
          <p:spPr bwMode="auto">
            <a:xfrm>
              <a:off x="3648" y="3147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545" name="Line 17"/>
            <p:cNvSpPr>
              <a:spLocks noChangeShapeType="1"/>
            </p:cNvSpPr>
            <p:nvPr/>
          </p:nvSpPr>
          <p:spPr bwMode="auto">
            <a:xfrm>
              <a:off x="3648" y="3396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546" name="Line 18"/>
            <p:cNvSpPr>
              <a:spLocks noChangeShapeType="1"/>
            </p:cNvSpPr>
            <p:nvPr/>
          </p:nvSpPr>
          <p:spPr bwMode="auto">
            <a:xfrm>
              <a:off x="3648" y="3645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547" name="Line 19"/>
            <p:cNvSpPr>
              <a:spLocks noChangeShapeType="1"/>
            </p:cNvSpPr>
            <p:nvPr/>
          </p:nvSpPr>
          <p:spPr bwMode="auto">
            <a:xfrm>
              <a:off x="3648" y="3894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548" name="Line 20"/>
            <p:cNvSpPr>
              <a:spLocks noChangeShapeType="1"/>
            </p:cNvSpPr>
            <p:nvPr/>
          </p:nvSpPr>
          <p:spPr bwMode="auto">
            <a:xfrm>
              <a:off x="3648" y="4143"/>
              <a:ext cx="52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549" name="Line 21"/>
            <p:cNvSpPr>
              <a:spLocks noChangeShapeType="1"/>
            </p:cNvSpPr>
            <p:nvPr/>
          </p:nvSpPr>
          <p:spPr bwMode="auto">
            <a:xfrm>
              <a:off x="3648" y="2400"/>
              <a:ext cx="0" cy="1743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550" name="Line 22"/>
            <p:cNvSpPr>
              <a:spLocks noChangeShapeType="1"/>
            </p:cNvSpPr>
            <p:nvPr/>
          </p:nvSpPr>
          <p:spPr bwMode="auto">
            <a:xfrm>
              <a:off x="4176" y="2400"/>
              <a:ext cx="0" cy="1743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8629" name="Group 101"/>
          <p:cNvGrpSpPr>
            <a:grpSpLocks/>
          </p:cNvGrpSpPr>
          <p:nvPr/>
        </p:nvGrpSpPr>
        <p:grpSpPr bwMode="auto">
          <a:xfrm>
            <a:off x="609600" y="3124200"/>
            <a:ext cx="4953000" cy="3352800"/>
            <a:chOff x="384" y="2064"/>
            <a:chExt cx="3120" cy="2112"/>
          </a:xfrm>
        </p:grpSpPr>
        <p:grpSp>
          <p:nvGrpSpPr>
            <p:cNvPr id="278551" name="Group 23"/>
            <p:cNvGrpSpPr>
              <a:grpSpLocks/>
            </p:cNvGrpSpPr>
            <p:nvPr/>
          </p:nvGrpSpPr>
          <p:grpSpPr bwMode="auto">
            <a:xfrm>
              <a:off x="384" y="2064"/>
              <a:ext cx="3120" cy="2079"/>
              <a:chOff x="384" y="2064"/>
              <a:chExt cx="3120" cy="2079"/>
            </a:xfrm>
          </p:grpSpPr>
          <p:sp>
            <p:nvSpPr>
              <p:cNvPr id="278552" name="Rectangle 24"/>
              <p:cNvSpPr>
                <a:spLocks noChangeArrowheads="1"/>
              </p:cNvSpPr>
              <p:nvPr/>
            </p:nvSpPr>
            <p:spPr bwMode="auto">
              <a:xfrm>
                <a:off x="3120" y="3894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rgbClr val="3333FF"/>
                    </a:solidFill>
                    <a:latin typeface="Arial" charset="0"/>
                  </a:rPr>
                  <a:t>154</a:t>
                </a:r>
              </a:p>
            </p:txBody>
          </p:sp>
          <p:sp>
            <p:nvSpPr>
              <p:cNvPr id="278553" name="Rectangle 25"/>
              <p:cNvSpPr>
                <a:spLocks noChangeArrowheads="1"/>
              </p:cNvSpPr>
              <p:nvPr/>
            </p:nvSpPr>
            <p:spPr bwMode="auto">
              <a:xfrm>
                <a:off x="2736" y="3894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100</a:t>
                </a:r>
              </a:p>
            </p:txBody>
          </p:sp>
          <p:sp>
            <p:nvSpPr>
              <p:cNvPr id="278554" name="Rectangle 26"/>
              <p:cNvSpPr>
                <a:spLocks noChangeArrowheads="1"/>
              </p:cNvSpPr>
              <p:nvPr/>
            </p:nvSpPr>
            <p:spPr bwMode="auto">
              <a:xfrm>
                <a:off x="2352" y="3894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7</a:t>
                </a:r>
              </a:p>
            </p:txBody>
          </p:sp>
          <p:sp>
            <p:nvSpPr>
              <p:cNvPr id="278555" name="Rectangle 27"/>
              <p:cNvSpPr>
                <a:spLocks noChangeArrowheads="1"/>
              </p:cNvSpPr>
              <p:nvPr/>
            </p:nvSpPr>
            <p:spPr bwMode="auto">
              <a:xfrm>
                <a:off x="1920" y="3894"/>
                <a:ext cx="432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rgbClr val="FF0000"/>
                    </a:solidFill>
                    <a:latin typeface="Arial" charset="0"/>
                  </a:rPr>
                  <a:t>21</a:t>
                </a:r>
              </a:p>
            </p:txBody>
          </p:sp>
          <p:sp>
            <p:nvSpPr>
              <p:cNvPr id="278556" name="Rectangle 28"/>
              <p:cNvSpPr>
                <a:spLocks noChangeArrowheads="1"/>
              </p:cNvSpPr>
              <p:nvPr/>
            </p:nvSpPr>
            <p:spPr bwMode="auto">
              <a:xfrm>
                <a:off x="1488" y="3894"/>
                <a:ext cx="432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6</a:t>
                </a:r>
              </a:p>
            </p:txBody>
          </p:sp>
          <p:sp>
            <p:nvSpPr>
              <p:cNvPr id="278557" name="Rectangle 29"/>
              <p:cNvSpPr>
                <a:spLocks noChangeArrowheads="1"/>
              </p:cNvSpPr>
              <p:nvPr/>
            </p:nvSpPr>
            <p:spPr bwMode="auto">
              <a:xfrm>
                <a:off x="1104" y="3894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rgbClr val="FF0000"/>
                    </a:solidFill>
                    <a:latin typeface="Arial" charset="0"/>
                  </a:rPr>
                  <a:t>17</a:t>
                </a:r>
              </a:p>
            </p:txBody>
          </p:sp>
          <p:sp>
            <p:nvSpPr>
              <p:cNvPr id="278558" name="Rectangle 30"/>
              <p:cNvSpPr>
                <a:spLocks noChangeArrowheads="1"/>
              </p:cNvSpPr>
              <p:nvPr/>
            </p:nvSpPr>
            <p:spPr bwMode="auto">
              <a:xfrm>
                <a:off x="768" y="3894"/>
                <a:ext cx="336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278559" name="Rectangle 31"/>
              <p:cNvSpPr>
                <a:spLocks noChangeArrowheads="1"/>
              </p:cNvSpPr>
              <p:nvPr/>
            </p:nvSpPr>
            <p:spPr bwMode="auto">
              <a:xfrm>
                <a:off x="384" y="3894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1.3</a:t>
                </a:r>
              </a:p>
            </p:txBody>
          </p:sp>
          <p:sp>
            <p:nvSpPr>
              <p:cNvPr id="278560" name="Rectangle 32"/>
              <p:cNvSpPr>
                <a:spLocks noChangeArrowheads="1"/>
              </p:cNvSpPr>
              <p:nvPr/>
            </p:nvSpPr>
            <p:spPr bwMode="auto">
              <a:xfrm>
                <a:off x="3120" y="3645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rgbClr val="3333FF"/>
                    </a:solidFill>
                    <a:latin typeface="Arial" charset="0"/>
                  </a:rPr>
                  <a:t>116</a:t>
                </a:r>
              </a:p>
            </p:txBody>
          </p:sp>
          <p:sp>
            <p:nvSpPr>
              <p:cNvPr id="278561" name="Rectangle 33"/>
              <p:cNvSpPr>
                <a:spLocks noChangeArrowheads="1"/>
              </p:cNvSpPr>
              <p:nvPr/>
            </p:nvSpPr>
            <p:spPr bwMode="auto">
              <a:xfrm>
                <a:off x="2736" y="3645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80</a:t>
                </a:r>
              </a:p>
            </p:txBody>
          </p:sp>
          <p:sp>
            <p:nvSpPr>
              <p:cNvPr id="278562" name="Rectangle 34"/>
              <p:cNvSpPr>
                <a:spLocks noChangeArrowheads="1"/>
              </p:cNvSpPr>
              <p:nvPr/>
            </p:nvSpPr>
            <p:spPr bwMode="auto">
              <a:xfrm>
                <a:off x="2352" y="3645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6</a:t>
                </a:r>
              </a:p>
            </p:txBody>
          </p:sp>
          <p:sp>
            <p:nvSpPr>
              <p:cNvPr id="278563" name="Rectangle 35"/>
              <p:cNvSpPr>
                <a:spLocks noChangeArrowheads="1"/>
              </p:cNvSpPr>
              <p:nvPr/>
            </p:nvSpPr>
            <p:spPr bwMode="auto">
              <a:xfrm>
                <a:off x="1920" y="3645"/>
                <a:ext cx="432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13</a:t>
                </a:r>
              </a:p>
            </p:txBody>
          </p:sp>
          <p:sp>
            <p:nvSpPr>
              <p:cNvPr id="278564" name="Rectangle 36"/>
              <p:cNvSpPr>
                <a:spLocks noChangeArrowheads="1"/>
              </p:cNvSpPr>
              <p:nvPr/>
            </p:nvSpPr>
            <p:spPr bwMode="auto">
              <a:xfrm>
                <a:off x="1488" y="3645"/>
                <a:ext cx="432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6</a:t>
                </a:r>
              </a:p>
            </p:txBody>
          </p:sp>
          <p:sp>
            <p:nvSpPr>
              <p:cNvPr id="278565" name="Rectangle 37"/>
              <p:cNvSpPr>
                <a:spLocks noChangeArrowheads="1"/>
              </p:cNvSpPr>
              <p:nvPr/>
            </p:nvSpPr>
            <p:spPr bwMode="auto">
              <a:xfrm>
                <a:off x="1104" y="3645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8</a:t>
                </a:r>
              </a:p>
            </p:txBody>
          </p:sp>
          <p:sp>
            <p:nvSpPr>
              <p:cNvPr id="278566" name="Rectangle 38"/>
              <p:cNvSpPr>
                <a:spLocks noChangeArrowheads="1"/>
              </p:cNvSpPr>
              <p:nvPr/>
            </p:nvSpPr>
            <p:spPr bwMode="auto">
              <a:xfrm>
                <a:off x="768" y="3645"/>
                <a:ext cx="336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278567" name="Rectangle 39"/>
              <p:cNvSpPr>
                <a:spLocks noChangeArrowheads="1"/>
              </p:cNvSpPr>
              <p:nvPr/>
            </p:nvSpPr>
            <p:spPr bwMode="auto">
              <a:xfrm>
                <a:off x="384" y="3645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278568" name="Rectangle 40"/>
              <p:cNvSpPr>
                <a:spLocks noChangeArrowheads="1"/>
              </p:cNvSpPr>
              <p:nvPr/>
            </p:nvSpPr>
            <p:spPr bwMode="auto">
              <a:xfrm>
                <a:off x="3120" y="3396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rgbClr val="3333FF"/>
                    </a:solidFill>
                    <a:latin typeface="Arial" charset="0"/>
                  </a:rPr>
                  <a:t>30</a:t>
                </a:r>
              </a:p>
            </p:txBody>
          </p:sp>
          <p:sp>
            <p:nvSpPr>
              <p:cNvPr id="278569" name="Rectangle 41"/>
              <p:cNvSpPr>
                <a:spLocks noChangeArrowheads="1"/>
              </p:cNvSpPr>
              <p:nvPr/>
            </p:nvSpPr>
            <p:spPr bwMode="auto">
              <a:xfrm>
                <a:off x="2736" y="3396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16</a:t>
                </a:r>
              </a:p>
            </p:txBody>
          </p:sp>
          <p:sp>
            <p:nvSpPr>
              <p:cNvPr id="278570" name="Rectangle 42"/>
              <p:cNvSpPr>
                <a:spLocks noChangeArrowheads="1"/>
              </p:cNvSpPr>
              <p:nvPr/>
            </p:nvSpPr>
            <p:spPr bwMode="auto">
              <a:xfrm>
                <a:off x="2352" y="3396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278571" name="Rectangle 43"/>
              <p:cNvSpPr>
                <a:spLocks noChangeArrowheads="1"/>
              </p:cNvSpPr>
              <p:nvPr/>
            </p:nvSpPr>
            <p:spPr bwMode="auto">
              <a:xfrm>
                <a:off x="1920" y="3396"/>
                <a:ext cx="432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278572" name="Rectangle 44"/>
              <p:cNvSpPr>
                <a:spLocks noChangeArrowheads="1"/>
              </p:cNvSpPr>
              <p:nvPr/>
            </p:nvSpPr>
            <p:spPr bwMode="auto">
              <a:xfrm>
                <a:off x="1488" y="3396"/>
                <a:ext cx="432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5</a:t>
                </a:r>
              </a:p>
            </p:txBody>
          </p:sp>
          <p:sp>
            <p:nvSpPr>
              <p:cNvPr id="278573" name="Rectangle 45"/>
              <p:cNvSpPr>
                <a:spLocks noChangeArrowheads="1"/>
              </p:cNvSpPr>
              <p:nvPr/>
            </p:nvSpPr>
            <p:spPr bwMode="auto">
              <a:xfrm>
                <a:off x="1104" y="3396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278574" name="Rectangle 46"/>
              <p:cNvSpPr>
                <a:spLocks noChangeArrowheads="1"/>
              </p:cNvSpPr>
              <p:nvPr/>
            </p:nvSpPr>
            <p:spPr bwMode="auto">
              <a:xfrm>
                <a:off x="768" y="3396"/>
                <a:ext cx="336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278575" name="Rectangle 47"/>
              <p:cNvSpPr>
                <a:spLocks noChangeArrowheads="1"/>
              </p:cNvSpPr>
              <p:nvPr/>
            </p:nvSpPr>
            <p:spPr bwMode="auto">
              <a:xfrm>
                <a:off x="384" y="3396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3.6</a:t>
                </a:r>
              </a:p>
            </p:txBody>
          </p:sp>
          <p:sp>
            <p:nvSpPr>
              <p:cNvPr id="278576" name="Rectangle 48"/>
              <p:cNvSpPr>
                <a:spLocks noChangeArrowheads="1"/>
              </p:cNvSpPr>
              <p:nvPr/>
            </p:nvSpPr>
            <p:spPr bwMode="auto">
              <a:xfrm>
                <a:off x="3120" y="3147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rgbClr val="3333FF"/>
                    </a:solidFill>
                    <a:latin typeface="Arial" charset="0"/>
                  </a:rPr>
                  <a:t>50</a:t>
                </a:r>
              </a:p>
            </p:txBody>
          </p:sp>
          <p:sp>
            <p:nvSpPr>
              <p:cNvPr id="278577" name="Rectangle 49"/>
              <p:cNvSpPr>
                <a:spLocks noChangeArrowheads="1"/>
              </p:cNvSpPr>
              <p:nvPr/>
            </p:nvSpPr>
            <p:spPr bwMode="auto">
              <a:xfrm>
                <a:off x="2736" y="3147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30</a:t>
                </a:r>
              </a:p>
            </p:txBody>
          </p:sp>
          <p:sp>
            <p:nvSpPr>
              <p:cNvPr id="278578" name="Rectangle 50"/>
              <p:cNvSpPr>
                <a:spLocks noChangeArrowheads="1"/>
              </p:cNvSpPr>
              <p:nvPr/>
            </p:nvSpPr>
            <p:spPr bwMode="auto">
              <a:xfrm>
                <a:off x="2352" y="3147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278579" name="Rectangle 51"/>
              <p:cNvSpPr>
                <a:spLocks noChangeArrowheads="1"/>
              </p:cNvSpPr>
              <p:nvPr/>
            </p:nvSpPr>
            <p:spPr bwMode="auto">
              <a:xfrm>
                <a:off x="1920" y="3147"/>
                <a:ext cx="432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5</a:t>
                </a:r>
              </a:p>
            </p:txBody>
          </p:sp>
          <p:sp>
            <p:nvSpPr>
              <p:cNvPr id="278580" name="Rectangle 52"/>
              <p:cNvSpPr>
                <a:spLocks noChangeArrowheads="1"/>
              </p:cNvSpPr>
              <p:nvPr/>
            </p:nvSpPr>
            <p:spPr bwMode="auto">
              <a:xfrm>
                <a:off x="1488" y="3147"/>
                <a:ext cx="432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7</a:t>
                </a:r>
              </a:p>
            </p:txBody>
          </p:sp>
          <p:sp>
            <p:nvSpPr>
              <p:cNvPr id="278581" name="Rectangle 53"/>
              <p:cNvSpPr>
                <a:spLocks noChangeArrowheads="1"/>
              </p:cNvSpPr>
              <p:nvPr/>
            </p:nvSpPr>
            <p:spPr bwMode="auto">
              <a:xfrm>
                <a:off x="1104" y="3147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278582" name="Rectangle 54"/>
              <p:cNvSpPr>
                <a:spLocks noChangeArrowheads="1"/>
              </p:cNvSpPr>
              <p:nvPr/>
            </p:nvSpPr>
            <p:spPr bwMode="auto">
              <a:xfrm>
                <a:off x="768" y="3147"/>
                <a:ext cx="336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278583" name="Rectangle 55"/>
              <p:cNvSpPr>
                <a:spLocks noChangeArrowheads="1"/>
              </p:cNvSpPr>
              <p:nvPr/>
            </p:nvSpPr>
            <p:spPr bwMode="auto">
              <a:xfrm>
                <a:off x="384" y="3147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6</a:t>
                </a:r>
              </a:p>
            </p:txBody>
          </p:sp>
          <p:sp>
            <p:nvSpPr>
              <p:cNvPr id="278584" name="Rectangle 56"/>
              <p:cNvSpPr>
                <a:spLocks noChangeArrowheads="1"/>
              </p:cNvSpPr>
              <p:nvPr/>
            </p:nvSpPr>
            <p:spPr bwMode="auto">
              <a:xfrm>
                <a:off x="3120" y="2898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rgbClr val="3333FF"/>
                    </a:solidFill>
                    <a:latin typeface="Arial" charset="0"/>
                  </a:rPr>
                  <a:t>60</a:t>
                </a:r>
              </a:p>
            </p:txBody>
          </p:sp>
          <p:sp>
            <p:nvSpPr>
              <p:cNvPr id="278585" name="Rectangle 57"/>
              <p:cNvSpPr>
                <a:spLocks noChangeArrowheads="1"/>
              </p:cNvSpPr>
              <p:nvPr/>
            </p:nvSpPr>
            <p:spPr bwMode="auto">
              <a:xfrm>
                <a:off x="2736" y="2898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30</a:t>
                </a:r>
              </a:p>
            </p:txBody>
          </p:sp>
          <p:sp>
            <p:nvSpPr>
              <p:cNvPr id="278586" name="Rectangle 58"/>
              <p:cNvSpPr>
                <a:spLocks noChangeArrowheads="1"/>
              </p:cNvSpPr>
              <p:nvPr/>
            </p:nvSpPr>
            <p:spPr bwMode="auto">
              <a:xfrm>
                <a:off x="2352" y="2898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278587" name="Rectangle 59"/>
              <p:cNvSpPr>
                <a:spLocks noChangeArrowheads="1"/>
              </p:cNvSpPr>
              <p:nvPr/>
            </p:nvSpPr>
            <p:spPr bwMode="auto">
              <a:xfrm>
                <a:off x="1920" y="2898"/>
                <a:ext cx="432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8</a:t>
                </a:r>
              </a:p>
            </p:txBody>
          </p:sp>
          <p:sp>
            <p:nvSpPr>
              <p:cNvPr id="278588" name="Rectangle 60"/>
              <p:cNvSpPr>
                <a:spLocks noChangeArrowheads="1"/>
              </p:cNvSpPr>
              <p:nvPr/>
            </p:nvSpPr>
            <p:spPr bwMode="auto">
              <a:xfrm>
                <a:off x="1488" y="2898"/>
                <a:ext cx="432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14</a:t>
                </a:r>
              </a:p>
            </p:txBody>
          </p:sp>
          <p:sp>
            <p:nvSpPr>
              <p:cNvPr id="278589" name="Rectangle 61"/>
              <p:cNvSpPr>
                <a:spLocks noChangeArrowheads="1"/>
              </p:cNvSpPr>
              <p:nvPr/>
            </p:nvSpPr>
            <p:spPr bwMode="auto">
              <a:xfrm>
                <a:off x="1104" y="2898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278590" name="Rectangle 62"/>
              <p:cNvSpPr>
                <a:spLocks noChangeArrowheads="1"/>
              </p:cNvSpPr>
              <p:nvPr/>
            </p:nvSpPr>
            <p:spPr bwMode="auto">
              <a:xfrm>
                <a:off x="768" y="2898"/>
                <a:ext cx="336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278591" name="Rectangle 63"/>
              <p:cNvSpPr>
                <a:spLocks noChangeArrowheads="1"/>
              </p:cNvSpPr>
              <p:nvPr/>
            </p:nvSpPr>
            <p:spPr bwMode="auto">
              <a:xfrm>
                <a:off x="384" y="2898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20</a:t>
                </a:r>
              </a:p>
            </p:txBody>
          </p:sp>
          <p:sp>
            <p:nvSpPr>
              <p:cNvPr id="278592" name="Rectangle 64"/>
              <p:cNvSpPr>
                <a:spLocks noChangeArrowheads="1"/>
              </p:cNvSpPr>
              <p:nvPr/>
            </p:nvSpPr>
            <p:spPr bwMode="auto">
              <a:xfrm>
                <a:off x="3120" y="2649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rgbClr val="3333FF"/>
                    </a:solidFill>
                    <a:latin typeface="Arial" charset="0"/>
                  </a:rPr>
                  <a:t>125</a:t>
                </a:r>
              </a:p>
            </p:txBody>
          </p:sp>
          <p:sp>
            <p:nvSpPr>
              <p:cNvPr id="278593" name="Rectangle 65"/>
              <p:cNvSpPr>
                <a:spLocks noChangeArrowheads="1"/>
              </p:cNvSpPr>
              <p:nvPr/>
            </p:nvSpPr>
            <p:spPr bwMode="auto">
              <a:xfrm>
                <a:off x="2736" y="2649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70</a:t>
                </a:r>
              </a:p>
            </p:txBody>
          </p:sp>
          <p:sp>
            <p:nvSpPr>
              <p:cNvPr id="278594" name="Rectangle 66"/>
              <p:cNvSpPr>
                <a:spLocks noChangeArrowheads="1"/>
              </p:cNvSpPr>
              <p:nvPr/>
            </p:nvSpPr>
            <p:spPr bwMode="auto">
              <a:xfrm>
                <a:off x="2352" y="2649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5</a:t>
                </a:r>
              </a:p>
            </p:txBody>
          </p:sp>
          <p:sp>
            <p:nvSpPr>
              <p:cNvPr id="278595" name="Rectangle 67"/>
              <p:cNvSpPr>
                <a:spLocks noChangeArrowheads="1"/>
              </p:cNvSpPr>
              <p:nvPr/>
            </p:nvSpPr>
            <p:spPr bwMode="auto">
              <a:xfrm>
                <a:off x="1920" y="2649"/>
                <a:ext cx="432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7</a:t>
                </a:r>
              </a:p>
            </p:txBody>
          </p:sp>
          <p:sp>
            <p:nvSpPr>
              <p:cNvPr id="278596" name="Rectangle 68"/>
              <p:cNvSpPr>
                <a:spLocks noChangeArrowheads="1"/>
              </p:cNvSpPr>
              <p:nvPr/>
            </p:nvSpPr>
            <p:spPr bwMode="auto">
              <a:xfrm>
                <a:off x="1488" y="2649"/>
                <a:ext cx="432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15</a:t>
                </a:r>
              </a:p>
            </p:txBody>
          </p:sp>
          <p:sp>
            <p:nvSpPr>
              <p:cNvPr id="278597" name="Rectangle 69"/>
              <p:cNvSpPr>
                <a:spLocks noChangeArrowheads="1"/>
              </p:cNvSpPr>
              <p:nvPr/>
            </p:nvSpPr>
            <p:spPr bwMode="auto">
              <a:xfrm>
                <a:off x="1104" y="2649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278598" name="Rectangle 70"/>
              <p:cNvSpPr>
                <a:spLocks noChangeArrowheads="1"/>
              </p:cNvSpPr>
              <p:nvPr/>
            </p:nvSpPr>
            <p:spPr bwMode="auto">
              <a:xfrm>
                <a:off x="768" y="2649"/>
                <a:ext cx="336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rgbClr val="FF0000"/>
                    </a:solidFill>
                    <a:latin typeface="Arial" charset="0"/>
                  </a:rPr>
                  <a:t>25</a:t>
                </a:r>
              </a:p>
            </p:txBody>
          </p:sp>
          <p:sp>
            <p:nvSpPr>
              <p:cNvPr id="278599" name="Rectangle 71"/>
              <p:cNvSpPr>
                <a:spLocks noChangeArrowheads="1"/>
              </p:cNvSpPr>
              <p:nvPr/>
            </p:nvSpPr>
            <p:spPr bwMode="auto">
              <a:xfrm>
                <a:off x="384" y="2649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92</a:t>
                </a:r>
              </a:p>
            </p:txBody>
          </p:sp>
          <p:sp>
            <p:nvSpPr>
              <p:cNvPr id="278600" name="Rectangle 72"/>
              <p:cNvSpPr>
                <a:spLocks noChangeArrowheads="1"/>
              </p:cNvSpPr>
              <p:nvPr/>
            </p:nvSpPr>
            <p:spPr bwMode="auto">
              <a:xfrm>
                <a:off x="3120" y="2400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T</a:t>
                </a:r>
                <a:r>
                  <a:rPr lang="en-CA" sz="2000" baseline="-25000">
                    <a:solidFill>
                      <a:schemeClr val="tx1"/>
                    </a:solidFill>
                    <a:latin typeface="Arial" charset="0"/>
                  </a:rPr>
                  <a:t>sys</a:t>
                </a:r>
                <a:endParaRPr lang="en-CA" sz="20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278601" name="Rectangle 73"/>
              <p:cNvSpPr>
                <a:spLocks noChangeArrowheads="1"/>
              </p:cNvSpPr>
              <p:nvPr/>
            </p:nvSpPr>
            <p:spPr bwMode="auto">
              <a:xfrm>
                <a:off x="2736" y="2400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T</a:t>
                </a:r>
                <a:r>
                  <a:rPr lang="en-CA" sz="2000" baseline="-25000">
                    <a:solidFill>
                      <a:schemeClr val="tx1"/>
                    </a:solidFill>
                    <a:latin typeface="Arial" charset="0"/>
                  </a:rPr>
                  <a:t>rx</a:t>
                </a:r>
                <a:endParaRPr lang="en-CA" sz="20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278602" name="Rectangle 74"/>
              <p:cNvSpPr>
                <a:spLocks noChangeArrowheads="1"/>
              </p:cNvSpPr>
              <p:nvPr/>
            </p:nvSpPr>
            <p:spPr bwMode="auto">
              <a:xfrm>
                <a:off x="2352" y="2400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T</a:t>
                </a:r>
                <a:r>
                  <a:rPr lang="en-CA" sz="2000" baseline="-25000">
                    <a:solidFill>
                      <a:schemeClr val="tx1"/>
                    </a:solidFill>
                    <a:latin typeface="Arial" charset="0"/>
                  </a:rPr>
                  <a:t>cal</a:t>
                </a:r>
                <a:endParaRPr lang="en-CA" sz="20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278603" name="Rectangle 75"/>
              <p:cNvSpPr>
                <a:spLocks noChangeArrowheads="1"/>
              </p:cNvSpPr>
              <p:nvPr/>
            </p:nvSpPr>
            <p:spPr bwMode="auto">
              <a:xfrm>
                <a:off x="1920" y="2400"/>
                <a:ext cx="432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T</a:t>
                </a:r>
                <a:r>
                  <a:rPr lang="en-CA" sz="2000" baseline="-25000">
                    <a:solidFill>
                      <a:schemeClr val="tx1"/>
                    </a:solidFill>
                    <a:latin typeface="Arial" charset="0"/>
                  </a:rPr>
                  <a:t>loss</a:t>
                </a:r>
                <a:endParaRPr lang="en-CA" sz="20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278604" name="Rectangle 76"/>
              <p:cNvSpPr>
                <a:spLocks noChangeArrowheads="1"/>
              </p:cNvSpPr>
              <p:nvPr/>
            </p:nvSpPr>
            <p:spPr bwMode="auto">
              <a:xfrm>
                <a:off x="1488" y="2400"/>
                <a:ext cx="432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T</a:t>
                </a:r>
                <a:r>
                  <a:rPr lang="en-CA" sz="2000" baseline="-25000">
                    <a:solidFill>
                      <a:schemeClr val="tx1"/>
                    </a:solidFill>
                    <a:latin typeface="Arial" charset="0"/>
                  </a:rPr>
                  <a:t>spill</a:t>
                </a:r>
                <a:endParaRPr lang="en-CA" sz="20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278605" name="Rectangle 77"/>
              <p:cNvSpPr>
                <a:spLocks noChangeArrowheads="1"/>
              </p:cNvSpPr>
              <p:nvPr/>
            </p:nvSpPr>
            <p:spPr bwMode="auto">
              <a:xfrm>
                <a:off x="1104" y="2400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T</a:t>
                </a:r>
                <a:r>
                  <a:rPr lang="en-CA" sz="2000" baseline="-25000">
                    <a:solidFill>
                      <a:schemeClr val="tx1"/>
                    </a:solidFill>
                    <a:latin typeface="Arial" charset="0"/>
                  </a:rPr>
                  <a:t>sky</a:t>
                </a:r>
                <a:endParaRPr lang="en-CA" sz="20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278606" name="Rectangle 78"/>
              <p:cNvSpPr>
                <a:spLocks noChangeArrowheads="1"/>
              </p:cNvSpPr>
              <p:nvPr/>
            </p:nvSpPr>
            <p:spPr bwMode="auto">
              <a:xfrm>
                <a:off x="768" y="2400"/>
                <a:ext cx="336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T</a:t>
                </a:r>
                <a:r>
                  <a:rPr lang="en-CA" sz="2000" baseline="-25000">
                    <a:solidFill>
                      <a:schemeClr val="tx1"/>
                    </a:solidFill>
                    <a:latin typeface="Arial" charset="0"/>
                  </a:rPr>
                  <a:t>bg</a:t>
                </a:r>
                <a:endParaRPr lang="en-CA" sz="20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278607" name="Rectangle 79"/>
              <p:cNvSpPr>
                <a:spLocks noChangeArrowheads="1"/>
              </p:cNvSpPr>
              <p:nvPr/>
            </p:nvSpPr>
            <p:spPr bwMode="auto">
              <a:xfrm>
                <a:off x="384" y="2400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eaLnBrk="1" hangingPunct="1">
                  <a:spcBef>
                    <a:spcPct val="20000"/>
                  </a:spcBef>
                </a:pPr>
                <a:r>
                  <a:rPr lang="en-CA" sz="2000">
                    <a:solidFill>
                      <a:schemeClr val="tx1"/>
                    </a:solidFill>
                    <a:latin typeface="Symbol" charset="0"/>
                  </a:rPr>
                  <a:t>l</a:t>
                </a:r>
                <a:r>
                  <a:rPr lang="en-CA" sz="1600">
                    <a:solidFill>
                      <a:schemeClr val="tx1"/>
                    </a:solidFill>
                    <a:latin typeface="Arial" charset="0"/>
                  </a:rPr>
                  <a:t>cm</a:t>
                </a:r>
              </a:p>
            </p:txBody>
          </p:sp>
          <p:sp>
            <p:nvSpPr>
              <p:cNvPr id="278608" name="Line 80"/>
              <p:cNvSpPr>
                <a:spLocks noChangeShapeType="1"/>
              </p:cNvSpPr>
              <p:nvPr/>
            </p:nvSpPr>
            <p:spPr bwMode="auto">
              <a:xfrm>
                <a:off x="384" y="2400"/>
                <a:ext cx="312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609" name="Line 81"/>
              <p:cNvSpPr>
                <a:spLocks noChangeShapeType="1"/>
              </p:cNvSpPr>
              <p:nvPr/>
            </p:nvSpPr>
            <p:spPr bwMode="auto">
              <a:xfrm>
                <a:off x="384" y="2649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610" name="Line 82"/>
              <p:cNvSpPr>
                <a:spLocks noChangeShapeType="1"/>
              </p:cNvSpPr>
              <p:nvPr/>
            </p:nvSpPr>
            <p:spPr bwMode="auto">
              <a:xfrm>
                <a:off x="384" y="2898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611" name="Line 83"/>
              <p:cNvSpPr>
                <a:spLocks noChangeShapeType="1"/>
              </p:cNvSpPr>
              <p:nvPr/>
            </p:nvSpPr>
            <p:spPr bwMode="auto">
              <a:xfrm>
                <a:off x="384" y="3147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612" name="Line 84"/>
              <p:cNvSpPr>
                <a:spLocks noChangeShapeType="1"/>
              </p:cNvSpPr>
              <p:nvPr/>
            </p:nvSpPr>
            <p:spPr bwMode="auto">
              <a:xfrm>
                <a:off x="384" y="3396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613" name="Line 85"/>
              <p:cNvSpPr>
                <a:spLocks noChangeShapeType="1"/>
              </p:cNvSpPr>
              <p:nvPr/>
            </p:nvSpPr>
            <p:spPr bwMode="auto">
              <a:xfrm>
                <a:off x="384" y="3645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614" name="Line 86"/>
              <p:cNvSpPr>
                <a:spLocks noChangeShapeType="1"/>
              </p:cNvSpPr>
              <p:nvPr/>
            </p:nvSpPr>
            <p:spPr bwMode="auto">
              <a:xfrm>
                <a:off x="384" y="3894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615" name="Line 87"/>
              <p:cNvSpPr>
                <a:spLocks noChangeShapeType="1"/>
              </p:cNvSpPr>
              <p:nvPr/>
            </p:nvSpPr>
            <p:spPr bwMode="auto">
              <a:xfrm>
                <a:off x="384" y="4143"/>
                <a:ext cx="312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616" name="Line 88"/>
              <p:cNvSpPr>
                <a:spLocks noChangeShapeType="1"/>
              </p:cNvSpPr>
              <p:nvPr/>
            </p:nvSpPr>
            <p:spPr bwMode="auto">
              <a:xfrm>
                <a:off x="384" y="2400"/>
                <a:ext cx="0" cy="1743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617" name="Line 89"/>
              <p:cNvSpPr>
                <a:spLocks noChangeShapeType="1"/>
              </p:cNvSpPr>
              <p:nvPr/>
            </p:nvSpPr>
            <p:spPr bwMode="auto">
              <a:xfrm>
                <a:off x="768" y="2400"/>
                <a:ext cx="0" cy="17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618" name="Line 90"/>
              <p:cNvSpPr>
                <a:spLocks noChangeShapeType="1"/>
              </p:cNvSpPr>
              <p:nvPr/>
            </p:nvSpPr>
            <p:spPr bwMode="auto">
              <a:xfrm>
                <a:off x="1104" y="2400"/>
                <a:ext cx="0" cy="17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619" name="Line 91"/>
              <p:cNvSpPr>
                <a:spLocks noChangeShapeType="1"/>
              </p:cNvSpPr>
              <p:nvPr/>
            </p:nvSpPr>
            <p:spPr bwMode="auto">
              <a:xfrm>
                <a:off x="1488" y="2400"/>
                <a:ext cx="0" cy="17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620" name="Line 92"/>
              <p:cNvSpPr>
                <a:spLocks noChangeShapeType="1"/>
              </p:cNvSpPr>
              <p:nvPr/>
            </p:nvSpPr>
            <p:spPr bwMode="auto">
              <a:xfrm>
                <a:off x="1920" y="2400"/>
                <a:ext cx="0" cy="17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621" name="Line 93"/>
              <p:cNvSpPr>
                <a:spLocks noChangeShapeType="1"/>
              </p:cNvSpPr>
              <p:nvPr/>
            </p:nvSpPr>
            <p:spPr bwMode="auto">
              <a:xfrm>
                <a:off x="2352" y="2400"/>
                <a:ext cx="0" cy="17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622" name="Line 94"/>
              <p:cNvSpPr>
                <a:spLocks noChangeShapeType="1"/>
              </p:cNvSpPr>
              <p:nvPr/>
            </p:nvSpPr>
            <p:spPr bwMode="auto">
              <a:xfrm>
                <a:off x="2736" y="2400"/>
                <a:ext cx="0" cy="17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623" name="Line 95"/>
              <p:cNvSpPr>
                <a:spLocks noChangeShapeType="1"/>
              </p:cNvSpPr>
              <p:nvPr/>
            </p:nvSpPr>
            <p:spPr bwMode="auto">
              <a:xfrm>
                <a:off x="3120" y="2400"/>
                <a:ext cx="0" cy="17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624" name="Line 96"/>
              <p:cNvSpPr>
                <a:spLocks noChangeShapeType="1"/>
              </p:cNvSpPr>
              <p:nvPr/>
            </p:nvSpPr>
            <p:spPr bwMode="auto">
              <a:xfrm>
                <a:off x="3504" y="2400"/>
                <a:ext cx="0" cy="1743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625" name="Text Box 97"/>
              <p:cNvSpPr txBox="1">
                <a:spLocks noChangeArrowheads="1"/>
              </p:cNvSpPr>
              <p:nvPr/>
            </p:nvSpPr>
            <p:spPr bwMode="auto">
              <a:xfrm>
                <a:off x="864" y="2064"/>
                <a:ext cx="41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CA" sz="2000">
                    <a:solidFill>
                      <a:schemeClr val="tx1"/>
                    </a:solidFill>
                    <a:latin typeface="Arial" charset="0"/>
                  </a:rPr>
                  <a:t>VLA</a:t>
                </a:r>
              </a:p>
            </p:txBody>
          </p:sp>
        </p:grpSp>
        <p:sp>
          <p:nvSpPr>
            <p:cNvPr id="278627" name="Rectangle 99"/>
            <p:cNvSpPr>
              <a:spLocks noChangeArrowheads="1"/>
            </p:cNvSpPr>
            <p:nvPr/>
          </p:nvSpPr>
          <p:spPr bwMode="auto">
            <a:xfrm>
              <a:off x="2736" y="2304"/>
              <a:ext cx="384" cy="187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8631" name="Rectangle 103"/>
          <p:cNvSpPr>
            <a:spLocks noChangeArrowheads="1"/>
          </p:cNvSpPr>
          <p:nvPr/>
        </p:nvSpPr>
        <p:spPr bwMode="auto">
          <a:xfrm>
            <a:off x="4953000" y="28194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=&gt;T</a:t>
            </a:r>
            <a:r>
              <a:rPr lang="en-US" sz="2000" baseline="-25000">
                <a:solidFill>
                  <a:schemeClr val="tx1"/>
                </a:solidFill>
                <a:latin typeface="Arial" charset="0"/>
              </a:rPr>
              <a:t>1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needs to be small</a:t>
            </a:r>
          </a:p>
        </p:txBody>
      </p:sp>
      <p:grpSp>
        <p:nvGrpSpPr>
          <p:cNvPr id="278634" name="Group 106"/>
          <p:cNvGrpSpPr>
            <a:grpSpLocks/>
          </p:cNvGrpSpPr>
          <p:nvPr/>
        </p:nvGrpSpPr>
        <p:grpSpPr bwMode="auto">
          <a:xfrm>
            <a:off x="152400" y="1371600"/>
            <a:ext cx="8769350" cy="1609725"/>
            <a:chOff x="96" y="864"/>
            <a:chExt cx="5524" cy="1014"/>
          </a:xfrm>
        </p:grpSpPr>
        <p:graphicFrame>
          <p:nvGraphicFramePr>
            <p:cNvPr id="278630" name="Object 102"/>
            <p:cNvGraphicFramePr>
              <a:graphicFrameLocks noChangeAspect="1"/>
            </p:cNvGraphicFramePr>
            <p:nvPr/>
          </p:nvGraphicFramePr>
          <p:xfrm>
            <a:off x="3024" y="912"/>
            <a:ext cx="2596" cy="6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691" name="Equation" r:id="rId3" imgW="1803240" imgH="431640" progId="Equation.3">
                    <p:embed/>
                  </p:oleObj>
                </mc:Choice>
                <mc:Fallback>
                  <p:oleObj name="Equation" r:id="rId3" imgW="1803240" imgH="431640" progId="Equation.3">
                    <p:embed/>
                    <p:pic>
                      <p:nvPicPr>
                        <p:cNvPr id="0" name="Object 10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4" y="912"/>
                          <a:ext cx="2596" cy="6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78632" name="Picture 104" descr="two_port_seri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864"/>
              <a:ext cx="2928" cy="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07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8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8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1" grpId="0" build="p" autoUpdateAnimBg="0"/>
      <p:bldP spid="278631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 Noise – mm regime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077200" cy="1066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/>
              <a:t>T</a:t>
            </a:r>
            <a:r>
              <a:rPr lang="en-US" baseline="-25000"/>
              <a:t>sky</a:t>
            </a:r>
            <a:r>
              <a:rPr lang="en-US"/>
              <a:t> is the challenge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T</a:t>
            </a:r>
            <a:r>
              <a:rPr lang="en-US" baseline="-25000"/>
              <a:t>rx</a:t>
            </a:r>
            <a:r>
              <a:rPr lang="en-US"/>
              <a:t> &lt; T</a:t>
            </a:r>
            <a:r>
              <a:rPr lang="en-US" baseline="-25000"/>
              <a:t>sky   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700"/>
              <a:t>T</a:t>
            </a:r>
            <a:r>
              <a:rPr lang="en-US" sz="1700" baseline="-25000"/>
              <a:t>rx</a:t>
            </a:r>
            <a:r>
              <a:rPr lang="en-US" sz="1700"/>
              <a:t> is essentially at the quantum limit</a:t>
            </a:r>
            <a:endParaRPr lang="en-US"/>
          </a:p>
          <a:p>
            <a:pPr>
              <a:lnSpc>
                <a:spcPct val="90000"/>
              </a:lnSpc>
              <a:buFontTx/>
              <a:buNone/>
            </a:pPr>
            <a:endParaRPr lang="en-US"/>
          </a:p>
        </p:txBody>
      </p:sp>
      <p:sp>
        <p:nvSpPr>
          <p:cNvPr id="226308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26502" name="Group 198"/>
          <p:cNvGrpSpPr>
            <a:grpSpLocks/>
          </p:cNvGrpSpPr>
          <p:nvPr/>
        </p:nvGrpSpPr>
        <p:grpSpPr bwMode="auto">
          <a:xfrm>
            <a:off x="5943600" y="3733800"/>
            <a:ext cx="2971800" cy="2565400"/>
            <a:chOff x="3792" y="1344"/>
            <a:chExt cx="1872" cy="1616"/>
          </a:xfrm>
        </p:grpSpPr>
        <p:sp>
          <p:nvSpPr>
            <p:cNvPr id="226484" name="Rectangle 180"/>
            <p:cNvSpPr>
              <a:spLocks noChangeArrowheads="1"/>
            </p:cNvSpPr>
            <p:nvPr/>
          </p:nvSpPr>
          <p:spPr bwMode="auto">
            <a:xfrm>
              <a:off x="5136" y="2704"/>
              <a:ext cx="52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2000">
                  <a:solidFill>
                    <a:schemeClr val="tx1"/>
                  </a:solidFill>
                  <a:latin typeface="Arial" charset="0"/>
                </a:rPr>
                <a:t>&lt;175</a:t>
              </a:r>
            </a:p>
          </p:txBody>
        </p:sp>
        <p:sp>
          <p:nvSpPr>
            <p:cNvPr id="226483" name="Rectangle 179"/>
            <p:cNvSpPr>
              <a:spLocks noChangeArrowheads="1"/>
            </p:cNvSpPr>
            <p:nvPr/>
          </p:nvSpPr>
          <p:spPr bwMode="auto">
            <a:xfrm>
              <a:off x="4416" y="2704"/>
              <a:ext cx="72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2000">
                  <a:solidFill>
                    <a:schemeClr val="tx1"/>
                  </a:solidFill>
                  <a:latin typeface="Arial" charset="0"/>
                </a:rPr>
                <a:t>602-720</a:t>
              </a:r>
            </a:p>
          </p:txBody>
        </p:sp>
        <p:sp>
          <p:nvSpPr>
            <p:cNvPr id="226482" name="Rectangle 178"/>
            <p:cNvSpPr>
              <a:spLocks noChangeArrowheads="1"/>
            </p:cNvSpPr>
            <p:nvPr/>
          </p:nvSpPr>
          <p:spPr bwMode="auto">
            <a:xfrm>
              <a:off x="3792" y="2704"/>
              <a:ext cx="624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2000">
                  <a:solidFill>
                    <a:schemeClr val="tx1"/>
                  </a:solidFill>
                  <a:latin typeface="Arial" charset="0"/>
                </a:rPr>
                <a:t>Band 9</a:t>
              </a:r>
            </a:p>
          </p:txBody>
        </p:sp>
        <p:sp>
          <p:nvSpPr>
            <p:cNvPr id="226481" name="Rectangle 177"/>
            <p:cNvSpPr>
              <a:spLocks noChangeArrowheads="1"/>
            </p:cNvSpPr>
            <p:nvPr/>
          </p:nvSpPr>
          <p:spPr bwMode="auto">
            <a:xfrm>
              <a:off x="5136" y="2448"/>
              <a:ext cx="52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2000">
                  <a:solidFill>
                    <a:schemeClr val="tx1"/>
                  </a:solidFill>
                  <a:latin typeface="Arial" charset="0"/>
                </a:rPr>
                <a:t>&lt;83</a:t>
              </a:r>
            </a:p>
          </p:txBody>
        </p:sp>
        <p:sp>
          <p:nvSpPr>
            <p:cNvPr id="226480" name="Rectangle 176"/>
            <p:cNvSpPr>
              <a:spLocks noChangeArrowheads="1"/>
            </p:cNvSpPr>
            <p:nvPr/>
          </p:nvSpPr>
          <p:spPr bwMode="auto">
            <a:xfrm>
              <a:off x="4416" y="2448"/>
              <a:ext cx="72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2000">
                  <a:solidFill>
                    <a:schemeClr val="tx1"/>
                  </a:solidFill>
                  <a:latin typeface="Arial" charset="0"/>
                </a:rPr>
                <a:t>275-370</a:t>
              </a:r>
            </a:p>
          </p:txBody>
        </p:sp>
        <p:sp>
          <p:nvSpPr>
            <p:cNvPr id="226479" name="Rectangle 175"/>
            <p:cNvSpPr>
              <a:spLocks noChangeArrowheads="1"/>
            </p:cNvSpPr>
            <p:nvPr/>
          </p:nvSpPr>
          <p:spPr bwMode="auto">
            <a:xfrm>
              <a:off x="3792" y="2448"/>
              <a:ext cx="624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2000">
                  <a:solidFill>
                    <a:schemeClr val="tx1"/>
                  </a:solidFill>
                  <a:latin typeface="Arial" charset="0"/>
                </a:rPr>
                <a:t>Band 7</a:t>
              </a:r>
            </a:p>
          </p:txBody>
        </p:sp>
        <p:sp>
          <p:nvSpPr>
            <p:cNvPr id="226478" name="Rectangle 174"/>
            <p:cNvSpPr>
              <a:spLocks noChangeArrowheads="1"/>
            </p:cNvSpPr>
            <p:nvPr/>
          </p:nvSpPr>
          <p:spPr bwMode="auto">
            <a:xfrm>
              <a:off x="5136" y="2192"/>
              <a:ext cx="52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2000">
                  <a:solidFill>
                    <a:schemeClr val="tx1"/>
                  </a:solidFill>
                  <a:latin typeface="Arial" charset="0"/>
                </a:rPr>
                <a:t>&lt;83</a:t>
              </a:r>
            </a:p>
          </p:txBody>
        </p:sp>
        <p:sp>
          <p:nvSpPr>
            <p:cNvPr id="226477" name="Rectangle 173"/>
            <p:cNvSpPr>
              <a:spLocks noChangeArrowheads="1"/>
            </p:cNvSpPr>
            <p:nvPr/>
          </p:nvSpPr>
          <p:spPr bwMode="auto">
            <a:xfrm>
              <a:off x="4416" y="2192"/>
              <a:ext cx="72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2000">
                  <a:solidFill>
                    <a:schemeClr val="tx1"/>
                  </a:solidFill>
                  <a:latin typeface="Arial" charset="0"/>
                </a:rPr>
                <a:t>211-275</a:t>
              </a:r>
            </a:p>
          </p:txBody>
        </p:sp>
        <p:sp>
          <p:nvSpPr>
            <p:cNvPr id="226476" name="Rectangle 172"/>
            <p:cNvSpPr>
              <a:spLocks noChangeArrowheads="1"/>
            </p:cNvSpPr>
            <p:nvPr/>
          </p:nvSpPr>
          <p:spPr bwMode="auto">
            <a:xfrm>
              <a:off x="3792" y="2192"/>
              <a:ext cx="624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2000">
                  <a:solidFill>
                    <a:schemeClr val="tx1"/>
                  </a:solidFill>
                  <a:latin typeface="Arial" charset="0"/>
                </a:rPr>
                <a:t>Band 6</a:t>
              </a:r>
            </a:p>
          </p:txBody>
        </p:sp>
        <p:sp>
          <p:nvSpPr>
            <p:cNvPr id="226475" name="Rectangle 171"/>
            <p:cNvSpPr>
              <a:spLocks noChangeArrowheads="1"/>
            </p:cNvSpPr>
            <p:nvPr/>
          </p:nvSpPr>
          <p:spPr bwMode="auto">
            <a:xfrm>
              <a:off x="5136" y="1936"/>
              <a:ext cx="52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2000">
                  <a:solidFill>
                    <a:schemeClr val="tx1"/>
                  </a:solidFill>
                  <a:latin typeface="Arial" charset="0"/>
                </a:rPr>
                <a:t>&lt;37</a:t>
              </a:r>
            </a:p>
          </p:txBody>
        </p:sp>
        <p:sp>
          <p:nvSpPr>
            <p:cNvPr id="226474" name="Rectangle 170"/>
            <p:cNvSpPr>
              <a:spLocks noChangeArrowheads="1"/>
            </p:cNvSpPr>
            <p:nvPr/>
          </p:nvSpPr>
          <p:spPr bwMode="auto">
            <a:xfrm>
              <a:off x="4416" y="1936"/>
              <a:ext cx="72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2000">
                  <a:solidFill>
                    <a:schemeClr val="tx1"/>
                  </a:solidFill>
                  <a:latin typeface="Arial" charset="0"/>
                </a:rPr>
                <a:t>84-116</a:t>
              </a:r>
            </a:p>
          </p:txBody>
        </p:sp>
        <p:sp>
          <p:nvSpPr>
            <p:cNvPr id="226473" name="Rectangle 169"/>
            <p:cNvSpPr>
              <a:spLocks noChangeArrowheads="1"/>
            </p:cNvSpPr>
            <p:nvPr/>
          </p:nvSpPr>
          <p:spPr bwMode="auto">
            <a:xfrm>
              <a:off x="3792" y="1936"/>
              <a:ext cx="624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2000">
                  <a:solidFill>
                    <a:schemeClr val="tx1"/>
                  </a:solidFill>
                  <a:latin typeface="Arial" charset="0"/>
                </a:rPr>
                <a:t>Band 3</a:t>
              </a:r>
            </a:p>
          </p:txBody>
        </p:sp>
        <p:sp>
          <p:nvSpPr>
            <p:cNvPr id="226472" name="Rectangle 168"/>
            <p:cNvSpPr>
              <a:spLocks noChangeArrowheads="1"/>
            </p:cNvSpPr>
            <p:nvPr/>
          </p:nvSpPr>
          <p:spPr bwMode="auto">
            <a:xfrm>
              <a:off x="5136" y="1680"/>
              <a:ext cx="52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2000">
                  <a:solidFill>
                    <a:schemeClr val="tx1"/>
                  </a:solidFill>
                  <a:latin typeface="Arial" charset="0"/>
                </a:rPr>
                <a:t>T</a:t>
              </a:r>
              <a:r>
                <a:rPr lang="en-CA" sz="2000" baseline="-25000">
                  <a:solidFill>
                    <a:schemeClr val="tx1"/>
                  </a:solidFill>
                  <a:latin typeface="Arial" charset="0"/>
                </a:rPr>
                <a:t>rx</a:t>
              </a:r>
              <a:r>
                <a:rPr lang="en-CA" sz="2000">
                  <a:solidFill>
                    <a:schemeClr val="tx1"/>
                  </a:solidFill>
                  <a:latin typeface="Arial" charset="0"/>
                </a:rPr>
                <a:t> K</a:t>
              </a:r>
            </a:p>
          </p:txBody>
        </p:sp>
        <p:sp>
          <p:nvSpPr>
            <p:cNvPr id="226471" name="Rectangle 167"/>
            <p:cNvSpPr>
              <a:spLocks noChangeArrowheads="1"/>
            </p:cNvSpPr>
            <p:nvPr/>
          </p:nvSpPr>
          <p:spPr bwMode="auto">
            <a:xfrm>
              <a:off x="4416" y="1680"/>
              <a:ext cx="72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2000">
                  <a:solidFill>
                    <a:schemeClr val="tx1"/>
                  </a:solidFill>
                  <a:latin typeface="Arial" charset="0"/>
                </a:rPr>
                <a:t>GHz</a:t>
              </a:r>
            </a:p>
          </p:txBody>
        </p:sp>
        <p:sp>
          <p:nvSpPr>
            <p:cNvPr id="226470" name="Rectangle 166"/>
            <p:cNvSpPr>
              <a:spLocks noChangeArrowheads="1"/>
            </p:cNvSpPr>
            <p:nvPr/>
          </p:nvSpPr>
          <p:spPr bwMode="auto">
            <a:xfrm>
              <a:off x="3792" y="1680"/>
              <a:ext cx="624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CA" sz="2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26485" name="Line 181"/>
            <p:cNvSpPr>
              <a:spLocks noChangeShapeType="1"/>
            </p:cNvSpPr>
            <p:nvPr/>
          </p:nvSpPr>
          <p:spPr bwMode="auto">
            <a:xfrm>
              <a:off x="3792" y="1680"/>
              <a:ext cx="187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86" name="Line 182"/>
            <p:cNvSpPr>
              <a:spLocks noChangeShapeType="1"/>
            </p:cNvSpPr>
            <p:nvPr/>
          </p:nvSpPr>
          <p:spPr bwMode="auto">
            <a:xfrm>
              <a:off x="3792" y="1936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87" name="Line 183"/>
            <p:cNvSpPr>
              <a:spLocks noChangeShapeType="1"/>
            </p:cNvSpPr>
            <p:nvPr/>
          </p:nvSpPr>
          <p:spPr bwMode="auto">
            <a:xfrm>
              <a:off x="3792" y="2192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88" name="Line 184"/>
            <p:cNvSpPr>
              <a:spLocks noChangeShapeType="1"/>
            </p:cNvSpPr>
            <p:nvPr/>
          </p:nvSpPr>
          <p:spPr bwMode="auto">
            <a:xfrm>
              <a:off x="3792" y="2448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89" name="Line 185"/>
            <p:cNvSpPr>
              <a:spLocks noChangeShapeType="1"/>
            </p:cNvSpPr>
            <p:nvPr/>
          </p:nvSpPr>
          <p:spPr bwMode="auto">
            <a:xfrm>
              <a:off x="3792" y="2704"/>
              <a:ext cx="18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90" name="Line 186"/>
            <p:cNvSpPr>
              <a:spLocks noChangeShapeType="1"/>
            </p:cNvSpPr>
            <p:nvPr/>
          </p:nvSpPr>
          <p:spPr bwMode="auto">
            <a:xfrm>
              <a:off x="3792" y="2960"/>
              <a:ext cx="187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91" name="Line 187"/>
            <p:cNvSpPr>
              <a:spLocks noChangeShapeType="1"/>
            </p:cNvSpPr>
            <p:nvPr/>
          </p:nvSpPr>
          <p:spPr bwMode="auto">
            <a:xfrm>
              <a:off x="3792" y="1680"/>
              <a:ext cx="0" cy="128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92" name="Line 188"/>
            <p:cNvSpPr>
              <a:spLocks noChangeShapeType="1"/>
            </p:cNvSpPr>
            <p:nvPr/>
          </p:nvSpPr>
          <p:spPr bwMode="auto">
            <a:xfrm>
              <a:off x="4416" y="1680"/>
              <a:ext cx="0" cy="12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93" name="Line 189"/>
            <p:cNvSpPr>
              <a:spLocks noChangeShapeType="1"/>
            </p:cNvSpPr>
            <p:nvPr/>
          </p:nvSpPr>
          <p:spPr bwMode="auto">
            <a:xfrm>
              <a:off x="5136" y="1680"/>
              <a:ext cx="0" cy="12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94" name="Line 190"/>
            <p:cNvSpPr>
              <a:spLocks noChangeShapeType="1"/>
            </p:cNvSpPr>
            <p:nvPr/>
          </p:nvSpPr>
          <p:spPr bwMode="auto">
            <a:xfrm>
              <a:off x="5664" y="1680"/>
              <a:ext cx="0" cy="128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01" name="Rectangle 197"/>
            <p:cNvSpPr>
              <a:spLocks noChangeArrowheads="1"/>
            </p:cNvSpPr>
            <p:nvPr/>
          </p:nvSpPr>
          <p:spPr bwMode="auto">
            <a:xfrm>
              <a:off x="4224" y="1344"/>
              <a:ext cx="11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l" eaLnBrk="1" hangingPunct="1">
                <a:spcBef>
                  <a:spcPct val="20000"/>
                </a:spcBef>
              </a:pPr>
              <a:r>
                <a:rPr lang="en-US" sz="2200">
                  <a:solidFill>
                    <a:schemeClr val="tx1"/>
                  </a:solidFill>
                  <a:latin typeface="Arial" charset="0"/>
                </a:rPr>
                <a:t>ALMA T</a:t>
              </a:r>
              <a:r>
                <a:rPr lang="en-US" sz="2200" baseline="-25000">
                  <a:solidFill>
                    <a:schemeClr val="tx1"/>
                  </a:solidFill>
                  <a:latin typeface="Arial" charset="0"/>
                </a:rPr>
                <a:t>rx </a:t>
              </a:r>
              <a:endParaRPr lang="en-US" sz="2200">
                <a:solidFill>
                  <a:schemeClr val="tx1"/>
                </a:solidFill>
                <a:latin typeface="Arial" charset="0"/>
              </a:endParaRPr>
            </a:p>
            <a:p>
              <a:pPr marL="342900" indent="-342900" algn="l" eaLnBrk="1" hangingPunct="1">
                <a:spcBef>
                  <a:spcPct val="20000"/>
                </a:spcBef>
              </a:pPr>
              <a:endParaRPr lang="en-US" sz="22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226506" name="Group 202"/>
          <p:cNvGrpSpPr>
            <a:grpSpLocks/>
          </p:cNvGrpSpPr>
          <p:nvPr/>
        </p:nvGrpSpPr>
        <p:grpSpPr bwMode="auto">
          <a:xfrm>
            <a:off x="304800" y="2139950"/>
            <a:ext cx="5562600" cy="4718050"/>
            <a:chOff x="192" y="1348"/>
            <a:chExt cx="3504" cy="2972"/>
          </a:xfrm>
        </p:grpSpPr>
        <p:graphicFrame>
          <p:nvGraphicFramePr>
            <p:cNvPr id="226465" name="Object 161"/>
            <p:cNvGraphicFramePr>
              <a:graphicFrameLocks noChangeAspect="1"/>
            </p:cNvGraphicFramePr>
            <p:nvPr/>
          </p:nvGraphicFramePr>
          <p:xfrm>
            <a:off x="192" y="1348"/>
            <a:ext cx="3504" cy="29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563" name="Photo Editor Photo" r:id="rId3" imgW="7954485" imgH="5296639" progId="MSPhotoEd.3">
                    <p:embed/>
                  </p:oleObj>
                </mc:Choice>
                <mc:Fallback>
                  <p:oleObj name="Photo Editor Photo" r:id="rId3" imgW="7954485" imgH="5296639" progId="MSPhotoEd.3">
                    <p:embed/>
                    <p:pic>
                      <p:nvPicPr>
                        <p:cNvPr id="0" name="Object 1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1348"/>
                          <a:ext cx="3504" cy="29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571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6503" name="Line 199"/>
            <p:cNvSpPr>
              <a:spLocks noChangeShapeType="1"/>
            </p:cNvSpPr>
            <p:nvPr/>
          </p:nvSpPr>
          <p:spPr bwMode="auto">
            <a:xfrm>
              <a:off x="1392" y="3744"/>
              <a:ext cx="384" cy="0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04" name="Line 200"/>
            <p:cNvSpPr>
              <a:spLocks noChangeShapeType="1"/>
            </p:cNvSpPr>
            <p:nvPr/>
          </p:nvSpPr>
          <p:spPr bwMode="auto">
            <a:xfrm>
              <a:off x="2976" y="3312"/>
              <a:ext cx="528" cy="0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39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7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324600" cy="449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 Frequency Interference (RFI)</a:t>
            </a:r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5943600"/>
            <a:ext cx="6324600" cy="3048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1800"/>
              <a:t>VLA 1.2-1.8 GHz</a:t>
            </a:r>
          </a:p>
          <a:p>
            <a:pPr>
              <a:lnSpc>
                <a:spcPct val="90000"/>
              </a:lnSpc>
            </a:pPr>
            <a:endParaRPr lang="en-US" sz="1800"/>
          </a:p>
        </p:txBody>
      </p:sp>
      <p:pic>
        <p:nvPicPr>
          <p:cNvPr id="195593" name="Picture 9" descr="OVERL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477000" cy="47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Radiometry equation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86800" cy="22860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/>
              <a:t>Challenge: How to detect T</a:t>
            </a:r>
            <a:r>
              <a:rPr lang="en-US" sz="2000" baseline="-25000" dirty="0"/>
              <a:t>A </a:t>
            </a:r>
            <a:r>
              <a:rPr lang="en-US" sz="2000" dirty="0"/>
              <a:t> (signal) in the presence of </a:t>
            </a:r>
            <a:r>
              <a:rPr lang="en-US" sz="2000" dirty="0" err="1"/>
              <a:t>T</a:t>
            </a:r>
            <a:r>
              <a:rPr lang="en-US" sz="2000" baseline="-25000" dirty="0" err="1"/>
              <a:t>sys</a:t>
            </a:r>
            <a:r>
              <a:rPr lang="en-US" sz="2000" baseline="-25000" dirty="0"/>
              <a:t> </a:t>
            </a:r>
            <a:r>
              <a:rPr lang="en-US" sz="2000" dirty="0"/>
              <a:t>(noise)?</a:t>
            </a:r>
          </a:p>
          <a:p>
            <a:pPr>
              <a:buFontTx/>
              <a:buNone/>
            </a:pPr>
            <a:endParaRPr lang="en-US" sz="2000" dirty="0"/>
          </a:p>
          <a:p>
            <a:pPr>
              <a:buFontTx/>
              <a:buNone/>
            </a:pPr>
            <a:r>
              <a:rPr lang="en-US" sz="2000" dirty="0"/>
              <a:t>The signal is correlated from one sample to the next - the noise is not. </a:t>
            </a:r>
          </a:p>
          <a:p>
            <a:pPr>
              <a:buFontTx/>
              <a:buNone/>
            </a:pPr>
            <a:endParaRPr lang="en-US" sz="2000" dirty="0"/>
          </a:p>
          <a:p>
            <a:pPr>
              <a:buFontTx/>
              <a:buNone/>
            </a:pPr>
            <a:r>
              <a:rPr lang="en-US" sz="2000" dirty="0"/>
              <a:t>For a bandwidth </a:t>
            </a:r>
            <a:r>
              <a:rPr lang="en-US" sz="2000" dirty="0" err="1">
                <a:latin typeface="Symbol" charset="0"/>
              </a:rPr>
              <a:t>Dn</a:t>
            </a:r>
            <a:r>
              <a:rPr lang="en-US" sz="2000" dirty="0"/>
              <a:t>, samples taken less than </a:t>
            </a:r>
            <a:r>
              <a:rPr lang="en-US" sz="2000" dirty="0" err="1">
                <a:latin typeface="Symbol" charset="0"/>
              </a:rPr>
              <a:t>D</a:t>
            </a:r>
            <a:r>
              <a:rPr lang="en-US" sz="2000" dirty="0" err="1"/>
              <a:t>t</a:t>
            </a:r>
            <a:r>
              <a:rPr lang="en-US" sz="2000" dirty="0"/>
              <a:t>=1/</a:t>
            </a:r>
            <a:r>
              <a:rPr lang="en-US" sz="2000" dirty="0" err="1">
                <a:latin typeface="Symbol" charset="0"/>
              </a:rPr>
              <a:t>Dn</a:t>
            </a:r>
            <a:r>
              <a:rPr lang="en-US" sz="2000" dirty="0"/>
              <a:t> are not independent</a:t>
            </a:r>
          </a:p>
          <a:p>
            <a:pPr algn="ctr">
              <a:buFontTx/>
              <a:buNone/>
            </a:pPr>
            <a:r>
              <a:rPr lang="en-US" sz="2000" dirty="0"/>
              <a:t>(another </a:t>
            </a:r>
            <a:r>
              <a:rPr lang="en-US" sz="2000" dirty="0" err="1"/>
              <a:t>Nyquist</a:t>
            </a:r>
            <a:r>
              <a:rPr lang="en-US" sz="2000" dirty="0"/>
              <a:t> theorem!)</a:t>
            </a:r>
          </a:p>
        </p:txBody>
      </p:sp>
      <p:sp>
        <p:nvSpPr>
          <p:cNvPr id="229380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29391" name="Group 15"/>
          <p:cNvGrpSpPr>
            <a:grpSpLocks/>
          </p:cNvGrpSpPr>
          <p:nvPr/>
        </p:nvGrpSpPr>
        <p:grpSpPr bwMode="auto">
          <a:xfrm>
            <a:off x="304800" y="3200400"/>
            <a:ext cx="8686800" cy="533400"/>
            <a:chOff x="192" y="2208"/>
            <a:chExt cx="5472" cy="336"/>
          </a:xfrm>
        </p:grpSpPr>
        <p:sp>
          <p:nvSpPr>
            <p:cNvPr id="229386" name="Rectangle 10"/>
            <p:cNvSpPr>
              <a:spLocks noChangeArrowheads="1"/>
            </p:cNvSpPr>
            <p:nvPr/>
          </p:nvSpPr>
          <p:spPr bwMode="auto">
            <a:xfrm>
              <a:off x="192" y="2256"/>
              <a:ext cx="54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l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sz="1900">
                  <a:solidFill>
                    <a:schemeClr val="tx1"/>
                  </a:solidFill>
                  <a:latin typeface="Arial" charset="0"/>
                </a:rPr>
                <a:t>Time </a:t>
              </a:r>
              <a:r>
                <a:rPr lang="en-US" sz="1900">
                  <a:solidFill>
                    <a:schemeClr val="tx1"/>
                  </a:solidFill>
                  <a:latin typeface="Symbol" charset="0"/>
                </a:rPr>
                <a:t>t</a:t>
              </a:r>
              <a:r>
                <a:rPr lang="en-US" sz="1900">
                  <a:solidFill>
                    <a:schemeClr val="tx1"/>
                  </a:solidFill>
                  <a:latin typeface="Arial" charset="0"/>
                </a:rPr>
                <a:t> contains                                            independent samples </a:t>
              </a:r>
            </a:p>
            <a:p>
              <a:pPr marL="342900" indent="-342900" algn="l" eaLnBrk="1" hangingPunct="1">
                <a:lnSpc>
                  <a:spcPct val="90000"/>
                </a:lnSpc>
                <a:spcBef>
                  <a:spcPct val="20000"/>
                </a:spcBef>
              </a:pPr>
              <a:endParaRPr lang="en-US" sz="1900">
                <a:solidFill>
                  <a:schemeClr val="tx1"/>
                </a:solidFill>
                <a:latin typeface="Arial" charset="0"/>
              </a:endParaRPr>
            </a:p>
            <a:p>
              <a:pPr marL="742950" lvl="1" indent="-285750" algn="l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sz="1900">
                  <a:solidFill>
                    <a:schemeClr val="tx1"/>
                  </a:solidFill>
                  <a:latin typeface="Arial" charset="0"/>
                </a:rPr>
                <a:t>					</a:t>
              </a:r>
            </a:p>
          </p:txBody>
        </p:sp>
        <p:graphicFrame>
          <p:nvGraphicFramePr>
            <p:cNvPr id="229382" name="Object 6"/>
            <p:cNvGraphicFramePr>
              <a:graphicFrameLocks noChangeAspect="1"/>
            </p:cNvGraphicFramePr>
            <p:nvPr/>
          </p:nvGraphicFramePr>
          <p:xfrm>
            <a:off x="1488" y="2208"/>
            <a:ext cx="1488" cy="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9562" name="Equation" r:id="rId3" imgW="1091880" imgH="203040" progId="Equation.3">
                    <p:embed/>
                  </p:oleObj>
                </mc:Choice>
                <mc:Fallback>
                  <p:oleObj name="Equation" r:id="rId3" imgW="1091880" imgH="20304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8" y="2208"/>
                          <a:ext cx="1488" cy="2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9392" name="Group 16"/>
          <p:cNvGrpSpPr>
            <a:grpSpLocks/>
          </p:cNvGrpSpPr>
          <p:nvPr/>
        </p:nvGrpSpPr>
        <p:grpSpPr bwMode="auto">
          <a:xfrm>
            <a:off x="304800" y="4191000"/>
            <a:ext cx="7924800" cy="2135188"/>
            <a:chOff x="192" y="2832"/>
            <a:chExt cx="4992" cy="1345"/>
          </a:xfrm>
        </p:grpSpPr>
        <p:graphicFrame>
          <p:nvGraphicFramePr>
            <p:cNvPr id="229383" name="Object 7"/>
            <p:cNvGraphicFramePr>
              <a:graphicFrameLocks noChangeAspect="1"/>
            </p:cNvGraphicFramePr>
            <p:nvPr/>
          </p:nvGraphicFramePr>
          <p:xfrm>
            <a:off x="301" y="2898"/>
            <a:ext cx="2183" cy="1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9563" name="Equation" r:id="rId5" imgW="1562040" imgH="914400" progId="Equation.3">
                    <p:embed/>
                  </p:oleObj>
                </mc:Choice>
                <mc:Fallback>
                  <p:oleObj name="Equation" r:id="rId5" imgW="1562040" imgH="914400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" y="2898"/>
                          <a:ext cx="2183" cy="1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29389" name="Group 13"/>
            <p:cNvGrpSpPr>
              <a:grpSpLocks/>
            </p:cNvGrpSpPr>
            <p:nvPr/>
          </p:nvGrpSpPr>
          <p:grpSpPr bwMode="auto">
            <a:xfrm>
              <a:off x="192" y="2832"/>
              <a:ext cx="4992" cy="1344"/>
              <a:chOff x="192" y="2832"/>
              <a:chExt cx="4992" cy="1344"/>
            </a:xfrm>
          </p:grpSpPr>
          <p:sp>
            <p:nvSpPr>
              <p:cNvPr id="229387" name="Rectangle 11"/>
              <p:cNvSpPr>
                <a:spLocks noChangeArrowheads="1"/>
              </p:cNvSpPr>
              <p:nvPr/>
            </p:nvSpPr>
            <p:spPr bwMode="auto">
              <a:xfrm>
                <a:off x="3120" y="3264"/>
                <a:ext cx="163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342900" indent="-342900" algn="l" eaLnBrk="1" hangingPunct="1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sz="1900">
                    <a:solidFill>
                      <a:schemeClr val="tx1"/>
                    </a:solidFill>
                    <a:latin typeface="Arial" charset="0"/>
                  </a:rPr>
                  <a:t>Radiometer equation</a:t>
                </a:r>
              </a:p>
              <a:p>
                <a:pPr marL="742950" lvl="1" indent="-285750" algn="l" eaLnBrk="1" hangingPunct="1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sz="1900">
                    <a:solidFill>
                      <a:schemeClr val="tx1"/>
                    </a:solidFill>
                    <a:latin typeface="Arial" charset="0"/>
                  </a:rPr>
                  <a:t>					</a:t>
                </a:r>
              </a:p>
            </p:txBody>
          </p:sp>
          <p:sp>
            <p:nvSpPr>
              <p:cNvPr id="229388" name="Rectangle 12"/>
              <p:cNvSpPr>
                <a:spLocks noChangeArrowheads="1"/>
              </p:cNvSpPr>
              <p:nvPr/>
            </p:nvSpPr>
            <p:spPr bwMode="auto">
              <a:xfrm>
                <a:off x="192" y="2832"/>
                <a:ext cx="4992" cy="134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29397" name="Group 21"/>
          <p:cNvGrpSpPr>
            <a:grpSpLocks/>
          </p:cNvGrpSpPr>
          <p:nvPr/>
        </p:nvGrpSpPr>
        <p:grpSpPr bwMode="auto">
          <a:xfrm>
            <a:off x="304800" y="3581400"/>
            <a:ext cx="8839200" cy="533400"/>
            <a:chOff x="192" y="2448"/>
            <a:chExt cx="5568" cy="336"/>
          </a:xfrm>
        </p:grpSpPr>
        <p:grpSp>
          <p:nvGrpSpPr>
            <p:cNvPr id="229396" name="Group 20"/>
            <p:cNvGrpSpPr>
              <a:grpSpLocks/>
            </p:cNvGrpSpPr>
            <p:nvPr/>
          </p:nvGrpSpPr>
          <p:grpSpPr bwMode="auto">
            <a:xfrm>
              <a:off x="192" y="2448"/>
              <a:ext cx="3744" cy="336"/>
              <a:chOff x="192" y="2448"/>
              <a:chExt cx="3744" cy="336"/>
            </a:xfrm>
          </p:grpSpPr>
          <p:graphicFrame>
            <p:nvGraphicFramePr>
              <p:cNvPr id="229381" name="Object 5"/>
              <p:cNvGraphicFramePr>
                <a:graphicFrameLocks noChangeAspect="1"/>
              </p:cNvGraphicFramePr>
              <p:nvPr/>
            </p:nvGraphicFramePr>
            <p:xfrm>
              <a:off x="3360" y="2448"/>
              <a:ext cx="576" cy="3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9564" name="Equation" r:id="rId7" imgW="431640" imgH="228600" progId="Equation.3">
                      <p:embed/>
                    </p:oleObj>
                  </mc:Choice>
                  <mc:Fallback>
                    <p:oleObj name="Equation" r:id="rId7" imgW="431640" imgH="228600" progId="Equation.3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60" y="2448"/>
                            <a:ext cx="576" cy="30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9385" name="Rectangle 9"/>
              <p:cNvSpPr>
                <a:spLocks noChangeArrowheads="1"/>
              </p:cNvSpPr>
              <p:nvPr/>
            </p:nvSpPr>
            <p:spPr bwMode="auto">
              <a:xfrm>
                <a:off x="192" y="2544"/>
                <a:ext cx="3120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342900" indent="-342900" algn="l" eaLnBrk="1" hangingPunct="1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sz="1900">
                    <a:solidFill>
                      <a:schemeClr val="tx1"/>
                    </a:solidFill>
                    <a:latin typeface="Arial" charset="0"/>
                  </a:rPr>
                  <a:t>Gaussian noise : total error for N samples is </a:t>
                </a:r>
                <a:r>
                  <a:rPr lang="en-US" sz="2000">
                    <a:solidFill>
                      <a:schemeClr val="tx1"/>
                    </a:solidFill>
                    <a:latin typeface="Arial" charset="0"/>
                  </a:rPr>
                  <a:t>			</a:t>
                </a:r>
              </a:p>
            </p:txBody>
          </p:sp>
        </p:grpSp>
        <p:sp>
          <p:nvSpPr>
            <p:cNvPr id="229395" name="Rectangle 19"/>
            <p:cNvSpPr>
              <a:spLocks noChangeArrowheads="1"/>
            </p:cNvSpPr>
            <p:nvPr/>
          </p:nvSpPr>
          <p:spPr bwMode="auto">
            <a:xfrm>
              <a:off x="4080" y="2544"/>
              <a:ext cx="1680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l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sz="1900">
                  <a:solidFill>
                    <a:schemeClr val="tx1"/>
                  </a:solidFill>
                  <a:latin typeface="Arial" charset="0"/>
                </a:rPr>
                <a:t>that of single sample </a:t>
              </a:r>
              <a:r>
                <a:rPr lang="en-US" sz="2000">
                  <a:solidFill>
                    <a:schemeClr val="tx1"/>
                  </a:solidFill>
                  <a:latin typeface="Arial" charset="0"/>
                </a:rPr>
                <a:t>			</a:t>
              </a:r>
            </a:p>
          </p:txBody>
        </p:sp>
      </p:grpSp>
      <p:sp>
        <p:nvSpPr>
          <p:cNvPr id="2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21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9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9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9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841" name="Object 9"/>
          <p:cNvGraphicFramePr>
            <a:graphicFrameLocks noChangeAspect="1"/>
          </p:cNvGraphicFramePr>
          <p:nvPr/>
        </p:nvGraphicFramePr>
        <p:xfrm>
          <a:off x="762000" y="2819400"/>
          <a:ext cx="3200400" cy="200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34" name="Equation" r:id="rId3" imgW="1498320" imgH="939600" progId="Equation.3">
                  <p:embed/>
                </p:oleObj>
              </mc:Choice>
              <mc:Fallback>
                <p:oleObj name="Equation" r:id="rId3" imgW="1498320" imgH="939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819400"/>
                        <a:ext cx="3200400" cy="200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Flux sensitivity &amp; antenna performance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33600"/>
            <a:ext cx="8686800" cy="533400"/>
          </a:xfrm>
        </p:spPr>
        <p:txBody>
          <a:bodyPr/>
          <a:lstStyle/>
          <a:p>
            <a:pPr lvl="1">
              <a:buFontTx/>
              <a:buNone/>
            </a:pPr>
            <a:r>
              <a:rPr lang="en-US"/>
              <a:t>For a point source, flux density S</a:t>
            </a:r>
            <a:r>
              <a:rPr lang="en-US" baseline="-25000">
                <a:latin typeface="Symbol" charset="0"/>
              </a:rPr>
              <a:t>n</a:t>
            </a:r>
            <a:r>
              <a:rPr lang="en-US"/>
              <a:t> recall</a:t>
            </a: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20838" name="Object 6"/>
          <p:cNvGraphicFramePr>
            <a:graphicFrameLocks noChangeAspect="1"/>
          </p:cNvGraphicFramePr>
          <p:nvPr/>
        </p:nvGraphicFramePr>
        <p:xfrm>
          <a:off x="709613" y="1066800"/>
          <a:ext cx="3228975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35" name="Equation" r:id="rId5" imgW="1562040" imgH="444240" progId="Equation.3">
                  <p:embed/>
                </p:oleObj>
              </mc:Choice>
              <mc:Fallback>
                <p:oleObj name="Equation" r:id="rId5" imgW="1562040" imgH="4442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3" y="1066800"/>
                        <a:ext cx="3228975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9" name="Object 7"/>
          <p:cNvGraphicFramePr>
            <a:graphicFrameLocks noChangeAspect="1"/>
          </p:cNvGraphicFramePr>
          <p:nvPr/>
        </p:nvGraphicFramePr>
        <p:xfrm>
          <a:off x="5867400" y="1905000"/>
          <a:ext cx="135255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36" name="Equation" r:id="rId7" imgW="660240" imgH="393480" progId="Equation.3">
                  <p:embed/>
                </p:oleObj>
              </mc:Choice>
              <mc:Fallback>
                <p:oleObj name="Equation" r:id="rId7" imgW="66024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905000"/>
                        <a:ext cx="1352550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40" name="Object 8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37" name="Equation" r:id="rId9" imgW="114120" imgH="215640" progId="Equation.3">
                  <p:embed/>
                </p:oleObj>
              </mc:Choice>
              <mc:Fallback>
                <p:oleObj name="Equation" r:id="rId9" imgW="114120" imgH="2156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43" name="Rectangle 11"/>
          <p:cNvSpPr>
            <a:spLocks noChangeArrowheads="1"/>
          </p:cNvSpPr>
          <p:nvPr/>
        </p:nvSpPr>
        <p:spPr bwMode="auto">
          <a:xfrm>
            <a:off x="4648200" y="4038600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algn="l" eaLnBrk="1" hangingPunct="1">
              <a:spcBef>
                <a:spcPct val="20000"/>
              </a:spcBef>
            </a:pPr>
            <a:r>
              <a:rPr lang="en-US" sz="2100">
                <a:solidFill>
                  <a:schemeClr val="tx1"/>
                </a:solidFill>
                <a:latin typeface="Arial" charset="0"/>
              </a:rPr>
              <a:t>Minimum detectable flux</a:t>
            </a:r>
          </a:p>
        </p:txBody>
      </p:sp>
      <p:graphicFrame>
        <p:nvGraphicFramePr>
          <p:cNvPr id="120844" name="Object 12"/>
          <p:cNvGraphicFramePr>
            <a:graphicFrameLocks noChangeAspect="1"/>
          </p:cNvGraphicFramePr>
          <p:nvPr/>
        </p:nvGraphicFramePr>
        <p:xfrm>
          <a:off x="1752600" y="5791200"/>
          <a:ext cx="4872038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38" name="Equation" r:id="rId11" imgW="2450880" imgH="457200" progId="Equation.3">
                  <p:embed/>
                </p:oleObj>
              </mc:Choice>
              <mc:Fallback>
                <p:oleObj name="Equation" r:id="rId11" imgW="2450880" imgH="4572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791200"/>
                        <a:ext cx="4872038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0861" name="Group 29"/>
          <p:cNvGrpSpPr>
            <a:grpSpLocks/>
          </p:cNvGrpSpPr>
          <p:nvPr/>
        </p:nvGrpSpPr>
        <p:grpSpPr bwMode="auto">
          <a:xfrm>
            <a:off x="228600" y="2743200"/>
            <a:ext cx="8915400" cy="2971800"/>
            <a:chOff x="144" y="1728"/>
            <a:chExt cx="5616" cy="1872"/>
          </a:xfrm>
        </p:grpSpPr>
        <p:grpSp>
          <p:nvGrpSpPr>
            <p:cNvPr id="120860" name="Group 28"/>
            <p:cNvGrpSpPr>
              <a:grpSpLocks/>
            </p:cNvGrpSpPr>
            <p:nvPr/>
          </p:nvGrpSpPr>
          <p:grpSpPr bwMode="auto">
            <a:xfrm>
              <a:off x="144" y="3120"/>
              <a:ext cx="5616" cy="480"/>
              <a:chOff x="144" y="3120"/>
              <a:chExt cx="5616" cy="480"/>
            </a:xfrm>
          </p:grpSpPr>
          <p:sp>
            <p:nvSpPr>
              <p:cNvPr id="120842" name="Rectangle 10"/>
              <p:cNvSpPr>
                <a:spLocks noChangeArrowheads="1"/>
              </p:cNvSpPr>
              <p:nvPr/>
            </p:nvSpPr>
            <p:spPr bwMode="auto">
              <a:xfrm>
                <a:off x="144" y="3216"/>
                <a:ext cx="5616" cy="3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742950" lvl="1" indent="-285750" algn="l" eaLnBrk="1" hangingPunct="1">
                  <a:spcBef>
                    <a:spcPct val="20000"/>
                  </a:spcBef>
                </a:pPr>
                <a:r>
                  <a:rPr lang="en-US" sz="2100">
                    <a:solidFill>
                      <a:srgbClr val="FF0000"/>
                    </a:solidFill>
                    <a:latin typeface="Arial" charset="0"/>
                  </a:rPr>
                  <a:t>A</a:t>
                </a:r>
                <a:r>
                  <a:rPr lang="en-US" sz="2100" baseline="-25000">
                    <a:solidFill>
                      <a:srgbClr val="FF0000"/>
                    </a:solidFill>
                    <a:latin typeface="Arial" charset="0"/>
                  </a:rPr>
                  <a:t>e</a:t>
                </a:r>
                <a:r>
                  <a:rPr lang="en-US" sz="2100">
                    <a:solidFill>
                      <a:srgbClr val="FF0000"/>
                    </a:solidFill>
                    <a:latin typeface="Arial" charset="0"/>
                  </a:rPr>
                  <a:t>/T</a:t>
                </a:r>
                <a:r>
                  <a:rPr lang="en-US" sz="2100" baseline="-25000">
                    <a:solidFill>
                      <a:srgbClr val="FF0000"/>
                    </a:solidFill>
                    <a:latin typeface="Arial" charset="0"/>
                  </a:rPr>
                  <a:t>sys</a:t>
                </a:r>
                <a:r>
                  <a:rPr lang="en-US" sz="2100">
                    <a:solidFill>
                      <a:srgbClr val="FF0000"/>
                    </a:solidFill>
                    <a:latin typeface="Arial" charset="0"/>
                  </a:rPr>
                  <a:t> is </a:t>
                </a:r>
                <a:r>
                  <a:rPr lang="en-US" sz="2100">
                    <a:solidFill>
                      <a:srgbClr val="3333FF"/>
                    </a:solidFill>
                    <a:latin typeface="Arial" charset="0"/>
                  </a:rPr>
                  <a:t>the</a:t>
                </a:r>
                <a:r>
                  <a:rPr lang="en-US" sz="2100">
                    <a:solidFill>
                      <a:srgbClr val="FF0000"/>
                    </a:solidFill>
                    <a:latin typeface="Arial" charset="0"/>
                  </a:rPr>
                  <a:t> measure of the performance of a radio telescope</a:t>
                </a:r>
              </a:p>
              <a:p>
                <a:pPr marL="742950" lvl="1" indent="-285750" algn="l" eaLnBrk="1" hangingPunct="1">
                  <a:spcBef>
                    <a:spcPct val="20000"/>
                  </a:spcBef>
                </a:pPr>
                <a:endParaRPr lang="en-US" sz="2100">
                  <a:solidFill>
                    <a:srgbClr val="FF0000"/>
                  </a:solidFill>
                  <a:latin typeface="Arial" charset="0"/>
                </a:endParaRPr>
              </a:p>
              <a:p>
                <a:pPr marL="742950" lvl="1" indent="-285750" algn="l" eaLnBrk="1" hangingPunct="1">
                  <a:spcBef>
                    <a:spcPct val="20000"/>
                  </a:spcBef>
                </a:pPr>
                <a:endParaRPr lang="en-US" sz="210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120855" name="Rectangle 23"/>
              <p:cNvSpPr>
                <a:spLocks noChangeArrowheads="1"/>
              </p:cNvSpPr>
              <p:nvPr/>
            </p:nvSpPr>
            <p:spPr bwMode="auto">
              <a:xfrm>
                <a:off x="384" y="3120"/>
                <a:ext cx="4848" cy="48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0857" name="Oval 25"/>
            <p:cNvSpPr>
              <a:spLocks noChangeArrowheads="1"/>
            </p:cNvSpPr>
            <p:nvPr/>
          </p:nvSpPr>
          <p:spPr bwMode="auto">
            <a:xfrm>
              <a:off x="1200" y="1728"/>
              <a:ext cx="576" cy="7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0858" name="Oval 26"/>
          <p:cNvSpPr>
            <a:spLocks noChangeArrowheads="1"/>
          </p:cNvSpPr>
          <p:nvPr/>
        </p:nvSpPr>
        <p:spPr bwMode="auto">
          <a:xfrm flipV="1">
            <a:off x="2209800" y="3886200"/>
            <a:ext cx="685800" cy="838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build="p" autoUpdateAnimBg="0"/>
      <p:bldP spid="120843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153400" cy="609600"/>
          </a:xfrm>
        </p:spPr>
        <p:txBody>
          <a:bodyPr/>
          <a:lstStyle/>
          <a:p>
            <a:r>
              <a:rPr lang="en-US"/>
              <a:t>Flux sensitivity &amp; antenna performance II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0"/>
            <a:ext cx="2438400" cy="381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/>
              <a:t>cm telescopes</a:t>
            </a:r>
          </a:p>
        </p:txBody>
      </p:sp>
      <p:sp>
        <p:nvSpPr>
          <p:cNvPr id="23040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30407" name="Object 7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752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11" name="Object 11"/>
          <p:cNvGraphicFramePr>
            <a:graphicFrameLocks noChangeAspect="1"/>
          </p:cNvGraphicFramePr>
          <p:nvPr/>
        </p:nvGraphicFramePr>
        <p:xfrm>
          <a:off x="304800" y="3505200"/>
          <a:ext cx="20447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753" name="Equation" r:id="rId5" imgW="1028520" imgH="457200" progId="Equation.3">
                  <p:embed/>
                </p:oleObj>
              </mc:Choice>
              <mc:Fallback>
                <p:oleObj name="Equation" r:id="rId5" imgW="1028520" imgH="457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505200"/>
                        <a:ext cx="2044700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0641" name="Group 241"/>
          <p:cNvGrpSpPr>
            <a:grpSpLocks/>
          </p:cNvGrpSpPr>
          <p:nvPr/>
        </p:nvGrpSpPr>
        <p:grpSpPr bwMode="auto">
          <a:xfrm>
            <a:off x="3276600" y="2743200"/>
            <a:ext cx="5105400" cy="2271713"/>
            <a:chOff x="2112" y="480"/>
            <a:chExt cx="3216" cy="1431"/>
          </a:xfrm>
        </p:grpSpPr>
        <p:sp>
          <p:nvSpPr>
            <p:cNvPr id="230483" name="Rectangle 83"/>
            <p:cNvSpPr>
              <a:spLocks noChangeArrowheads="1"/>
            </p:cNvSpPr>
            <p:nvPr/>
          </p:nvSpPr>
          <p:spPr bwMode="auto">
            <a:xfrm>
              <a:off x="3441" y="1681"/>
              <a:ext cx="4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74</a:t>
              </a:r>
            </a:p>
          </p:txBody>
        </p:sp>
        <p:sp>
          <p:nvSpPr>
            <p:cNvPr id="230481" name="Rectangle 81"/>
            <p:cNvSpPr>
              <a:spLocks noChangeArrowheads="1"/>
            </p:cNvSpPr>
            <p:nvPr/>
          </p:nvSpPr>
          <p:spPr bwMode="auto">
            <a:xfrm>
              <a:off x="3441" y="1451"/>
              <a:ext cx="4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40</a:t>
              </a:r>
            </a:p>
          </p:txBody>
        </p:sp>
        <p:sp>
          <p:nvSpPr>
            <p:cNvPr id="230479" name="Rectangle 79"/>
            <p:cNvSpPr>
              <a:spLocks noChangeArrowheads="1"/>
            </p:cNvSpPr>
            <p:nvPr/>
          </p:nvSpPr>
          <p:spPr bwMode="auto">
            <a:xfrm>
              <a:off x="3441" y="1221"/>
              <a:ext cx="4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27</a:t>
              </a:r>
            </a:p>
          </p:txBody>
        </p:sp>
        <p:sp>
          <p:nvSpPr>
            <p:cNvPr id="230477" name="Rectangle 77"/>
            <p:cNvSpPr>
              <a:spLocks noChangeArrowheads="1"/>
            </p:cNvSpPr>
            <p:nvPr/>
          </p:nvSpPr>
          <p:spPr bwMode="auto">
            <a:xfrm>
              <a:off x="3441" y="991"/>
              <a:ext cx="4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24</a:t>
              </a:r>
            </a:p>
          </p:txBody>
        </p:sp>
        <p:sp>
          <p:nvSpPr>
            <p:cNvPr id="230475" name="Rectangle 75"/>
            <p:cNvSpPr>
              <a:spLocks noChangeArrowheads="1"/>
            </p:cNvSpPr>
            <p:nvPr/>
          </p:nvSpPr>
          <p:spPr bwMode="auto">
            <a:xfrm>
              <a:off x="3441" y="761"/>
              <a:ext cx="4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31</a:t>
              </a:r>
            </a:p>
          </p:txBody>
        </p:sp>
        <p:sp>
          <p:nvSpPr>
            <p:cNvPr id="230473" name="Rectangle 73"/>
            <p:cNvSpPr>
              <a:spLocks noChangeArrowheads="1"/>
            </p:cNvSpPr>
            <p:nvPr/>
          </p:nvSpPr>
          <p:spPr bwMode="auto">
            <a:xfrm>
              <a:off x="3441" y="480"/>
              <a:ext cx="407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T</a:t>
              </a:r>
              <a:r>
                <a:rPr lang="en-CA" sz="1800" baseline="-25000">
                  <a:solidFill>
                    <a:schemeClr val="tx1"/>
                  </a:solidFill>
                  <a:latin typeface="Arial" charset="0"/>
                </a:rPr>
                <a:t>sys</a:t>
              </a:r>
              <a:endParaRPr lang="en-CA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30470" name="Rectangle 70"/>
            <p:cNvSpPr>
              <a:spLocks noChangeArrowheads="1"/>
            </p:cNvSpPr>
            <p:nvPr/>
          </p:nvSpPr>
          <p:spPr bwMode="auto">
            <a:xfrm>
              <a:off x="4493" y="1221"/>
              <a:ext cx="835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rgbClr val="FF0000"/>
                  </a:solidFill>
                  <a:latin typeface="Arial" charset="0"/>
                </a:rPr>
                <a:t>18</a:t>
              </a:r>
            </a:p>
          </p:txBody>
        </p:sp>
        <p:sp>
          <p:nvSpPr>
            <p:cNvPr id="230468" name="Rectangle 68"/>
            <p:cNvSpPr>
              <a:spLocks noChangeArrowheads="1"/>
            </p:cNvSpPr>
            <p:nvPr/>
          </p:nvSpPr>
          <p:spPr bwMode="auto">
            <a:xfrm>
              <a:off x="3848" y="1221"/>
              <a:ext cx="645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4162</a:t>
              </a:r>
            </a:p>
          </p:txBody>
        </p:sp>
        <p:sp>
          <p:nvSpPr>
            <p:cNvPr id="230466" name="Rectangle 66"/>
            <p:cNvSpPr>
              <a:spLocks noChangeArrowheads="1"/>
            </p:cNvSpPr>
            <p:nvPr/>
          </p:nvSpPr>
          <p:spPr bwMode="auto">
            <a:xfrm>
              <a:off x="2900" y="1221"/>
              <a:ext cx="541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100</a:t>
              </a:r>
            </a:p>
          </p:txBody>
        </p:sp>
        <p:sp>
          <p:nvSpPr>
            <p:cNvPr id="230464" name="Rectangle 64"/>
            <p:cNvSpPr>
              <a:spLocks noChangeArrowheads="1"/>
            </p:cNvSpPr>
            <p:nvPr/>
          </p:nvSpPr>
          <p:spPr bwMode="auto">
            <a:xfrm>
              <a:off x="2112" y="1221"/>
              <a:ext cx="788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Bonn</a:t>
              </a:r>
            </a:p>
          </p:txBody>
        </p:sp>
        <p:sp>
          <p:nvSpPr>
            <p:cNvPr id="230451" name="Rectangle 51"/>
            <p:cNvSpPr>
              <a:spLocks noChangeArrowheads="1"/>
            </p:cNvSpPr>
            <p:nvPr/>
          </p:nvSpPr>
          <p:spPr bwMode="auto">
            <a:xfrm>
              <a:off x="4493" y="480"/>
              <a:ext cx="835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SEFD (Jy)</a:t>
              </a:r>
            </a:p>
          </p:txBody>
        </p:sp>
        <p:sp>
          <p:nvSpPr>
            <p:cNvPr id="230449" name="Rectangle 49"/>
            <p:cNvSpPr>
              <a:spLocks noChangeArrowheads="1"/>
            </p:cNvSpPr>
            <p:nvPr/>
          </p:nvSpPr>
          <p:spPr bwMode="auto">
            <a:xfrm>
              <a:off x="3848" y="480"/>
              <a:ext cx="645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A</a:t>
              </a:r>
              <a:r>
                <a:rPr lang="en-CA" sz="1800" baseline="-2500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 (m</a:t>
              </a:r>
              <a:r>
                <a:rPr lang="en-CA" sz="1800" baseline="30000">
                  <a:solidFill>
                    <a:schemeClr val="tx1"/>
                  </a:solidFill>
                  <a:latin typeface="Arial" charset="0"/>
                </a:rPr>
                <a:t>2</a:t>
              </a: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)</a:t>
              </a:r>
              <a:r>
                <a:rPr lang="en-CA" sz="1800" baseline="-25000">
                  <a:solidFill>
                    <a:schemeClr val="tx1"/>
                  </a:solidFill>
                  <a:latin typeface="Arial" charset="0"/>
                </a:rPr>
                <a:t> </a:t>
              </a:r>
              <a:endParaRPr lang="en-CA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30447" name="Rectangle 47"/>
            <p:cNvSpPr>
              <a:spLocks noChangeArrowheads="1"/>
            </p:cNvSpPr>
            <p:nvPr/>
          </p:nvSpPr>
          <p:spPr bwMode="auto">
            <a:xfrm>
              <a:off x="2900" y="480"/>
              <a:ext cx="541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D (m)</a:t>
              </a:r>
            </a:p>
          </p:txBody>
        </p:sp>
        <p:sp>
          <p:nvSpPr>
            <p:cNvPr id="230445" name="Rectangle 45"/>
            <p:cNvSpPr>
              <a:spLocks noChangeArrowheads="1"/>
            </p:cNvSpPr>
            <p:nvPr/>
          </p:nvSpPr>
          <p:spPr bwMode="auto">
            <a:xfrm>
              <a:off x="2112" y="480"/>
              <a:ext cx="788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 dirty="0">
                  <a:solidFill>
                    <a:schemeClr val="tx1"/>
                  </a:solidFill>
                  <a:latin typeface="Arial" charset="0"/>
                </a:rPr>
                <a:t>@</a:t>
              </a:r>
              <a:r>
                <a:rPr lang="en-CA" sz="1800" dirty="0" smtClean="0">
                  <a:solidFill>
                    <a:schemeClr val="tx1"/>
                  </a:solidFill>
                  <a:latin typeface="Arial" charset="0"/>
                </a:rPr>
                <a:t>5 GHz</a:t>
              </a:r>
              <a:endParaRPr lang="en-CA" sz="180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30432" name="Rectangle 32"/>
            <p:cNvSpPr>
              <a:spLocks noChangeArrowheads="1"/>
            </p:cNvSpPr>
            <p:nvPr/>
          </p:nvSpPr>
          <p:spPr bwMode="auto">
            <a:xfrm>
              <a:off x="4493" y="1681"/>
              <a:ext cx="835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rgbClr val="FF0000"/>
                  </a:solidFill>
                  <a:latin typeface="Arial" charset="0"/>
                </a:rPr>
                <a:t>600</a:t>
              </a:r>
            </a:p>
          </p:txBody>
        </p:sp>
        <p:sp>
          <p:nvSpPr>
            <p:cNvPr id="230431" name="Rectangle 31"/>
            <p:cNvSpPr>
              <a:spLocks noChangeArrowheads="1"/>
            </p:cNvSpPr>
            <p:nvPr/>
          </p:nvSpPr>
          <p:spPr bwMode="auto">
            <a:xfrm>
              <a:off x="3848" y="1681"/>
              <a:ext cx="645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338</a:t>
              </a:r>
            </a:p>
          </p:txBody>
        </p:sp>
        <p:sp>
          <p:nvSpPr>
            <p:cNvPr id="230430" name="Rectangle 30"/>
            <p:cNvSpPr>
              <a:spLocks noChangeArrowheads="1"/>
            </p:cNvSpPr>
            <p:nvPr/>
          </p:nvSpPr>
          <p:spPr bwMode="auto">
            <a:xfrm>
              <a:off x="2900" y="1681"/>
              <a:ext cx="541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26</a:t>
              </a:r>
            </a:p>
          </p:txBody>
        </p:sp>
        <p:sp>
          <p:nvSpPr>
            <p:cNvPr id="230429" name="Rectangle 29"/>
            <p:cNvSpPr>
              <a:spLocks noChangeArrowheads="1"/>
            </p:cNvSpPr>
            <p:nvPr/>
          </p:nvSpPr>
          <p:spPr bwMode="auto">
            <a:xfrm>
              <a:off x="2112" y="1681"/>
              <a:ext cx="788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Onsala</a:t>
              </a:r>
            </a:p>
          </p:txBody>
        </p:sp>
        <p:sp>
          <p:nvSpPr>
            <p:cNvPr id="230428" name="Rectangle 28"/>
            <p:cNvSpPr>
              <a:spLocks noChangeArrowheads="1"/>
            </p:cNvSpPr>
            <p:nvPr/>
          </p:nvSpPr>
          <p:spPr bwMode="auto">
            <a:xfrm>
              <a:off x="4493" y="1451"/>
              <a:ext cx="835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rgbClr val="FF0000"/>
                  </a:solidFill>
                  <a:latin typeface="Arial" charset="0"/>
                </a:rPr>
                <a:t>300</a:t>
              </a:r>
            </a:p>
          </p:txBody>
        </p:sp>
        <p:sp>
          <p:nvSpPr>
            <p:cNvPr id="230427" name="Rectangle 27"/>
            <p:cNvSpPr>
              <a:spLocks noChangeArrowheads="1"/>
            </p:cNvSpPr>
            <p:nvPr/>
          </p:nvSpPr>
          <p:spPr bwMode="auto">
            <a:xfrm>
              <a:off x="3848" y="1451"/>
              <a:ext cx="645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360</a:t>
              </a:r>
            </a:p>
          </p:txBody>
        </p:sp>
        <p:sp>
          <p:nvSpPr>
            <p:cNvPr id="230426" name="Rectangle 26"/>
            <p:cNvSpPr>
              <a:spLocks noChangeArrowheads="1"/>
            </p:cNvSpPr>
            <p:nvPr/>
          </p:nvSpPr>
          <p:spPr bwMode="auto">
            <a:xfrm>
              <a:off x="2900" y="1451"/>
              <a:ext cx="541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25</a:t>
              </a:r>
            </a:p>
          </p:txBody>
        </p:sp>
        <p:sp>
          <p:nvSpPr>
            <p:cNvPr id="230425" name="Rectangle 25"/>
            <p:cNvSpPr>
              <a:spLocks noChangeArrowheads="1"/>
            </p:cNvSpPr>
            <p:nvPr/>
          </p:nvSpPr>
          <p:spPr bwMode="auto">
            <a:xfrm>
              <a:off x="2112" y="1451"/>
              <a:ext cx="788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VLBA PT </a:t>
              </a:r>
            </a:p>
          </p:txBody>
        </p:sp>
        <p:sp>
          <p:nvSpPr>
            <p:cNvPr id="230424" name="Rectangle 24"/>
            <p:cNvSpPr>
              <a:spLocks noChangeArrowheads="1"/>
            </p:cNvSpPr>
            <p:nvPr/>
          </p:nvSpPr>
          <p:spPr bwMode="auto">
            <a:xfrm>
              <a:off x="4493" y="991"/>
              <a:ext cx="835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rgbClr val="FF0000"/>
                  </a:solidFill>
                  <a:latin typeface="Arial" charset="0"/>
                </a:rPr>
                <a:t>13</a:t>
              </a:r>
            </a:p>
          </p:txBody>
        </p:sp>
        <p:sp>
          <p:nvSpPr>
            <p:cNvPr id="230423" name="Rectangle 23"/>
            <p:cNvSpPr>
              <a:spLocks noChangeArrowheads="1"/>
            </p:cNvSpPr>
            <p:nvPr/>
          </p:nvSpPr>
          <p:spPr bwMode="auto">
            <a:xfrm>
              <a:off x="3848" y="991"/>
              <a:ext cx="645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7850</a:t>
              </a:r>
            </a:p>
          </p:txBody>
        </p:sp>
        <p:sp>
          <p:nvSpPr>
            <p:cNvPr id="230422" name="Rectangle 22"/>
            <p:cNvSpPr>
              <a:spLocks noChangeArrowheads="1"/>
            </p:cNvSpPr>
            <p:nvPr/>
          </p:nvSpPr>
          <p:spPr bwMode="auto">
            <a:xfrm>
              <a:off x="2900" y="991"/>
              <a:ext cx="541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100</a:t>
              </a:r>
            </a:p>
          </p:txBody>
        </p:sp>
        <p:sp>
          <p:nvSpPr>
            <p:cNvPr id="230421" name="Rectangle 21"/>
            <p:cNvSpPr>
              <a:spLocks noChangeArrowheads="1"/>
            </p:cNvSpPr>
            <p:nvPr/>
          </p:nvSpPr>
          <p:spPr bwMode="auto">
            <a:xfrm>
              <a:off x="2112" y="991"/>
              <a:ext cx="788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GBT</a:t>
              </a:r>
            </a:p>
          </p:txBody>
        </p:sp>
        <p:sp>
          <p:nvSpPr>
            <p:cNvPr id="230420" name="Rectangle 20"/>
            <p:cNvSpPr>
              <a:spLocks noChangeArrowheads="1"/>
            </p:cNvSpPr>
            <p:nvPr/>
          </p:nvSpPr>
          <p:spPr bwMode="auto">
            <a:xfrm>
              <a:off x="4493" y="761"/>
              <a:ext cx="835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rgbClr val="FF0000"/>
                  </a:solidFill>
                  <a:latin typeface="Arial" charset="0"/>
                </a:rPr>
                <a:t>3.9</a:t>
              </a:r>
            </a:p>
          </p:txBody>
        </p:sp>
        <p:sp>
          <p:nvSpPr>
            <p:cNvPr id="230419" name="Rectangle 19"/>
            <p:cNvSpPr>
              <a:spLocks noChangeArrowheads="1"/>
            </p:cNvSpPr>
            <p:nvPr/>
          </p:nvSpPr>
          <p:spPr bwMode="auto">
            <a:xfrm>
              <a:off x="3848" y="761"/>
              <a:ext cx="645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22080</a:t>
              </a:r>
            </a:p>
          </p:txBody>
        </p:sp>
        <p:sp>
          <p:nvSpPr>
            <p:cNvPr id="230418" name="Rectangle 18"/>
            <p:cNvSpPr>
              <a:spLocks noChangeArrowheads="1"/>
            </p:cNvSpPr>
            <p:nvPr/>
          </p:nvSpPr>
          <p:spPr bwMode="auto">
            <a:xfrm>
              <a:off x="2900" y="761"/>
              <a:ext cx="541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300</a:t>
              </a:r>
            </a:p>
          </p:txBody>
        </p:sp>
        <p:sp>
          <p:nvSpPr>
            <p:cNvPr id="230417" name="Rectangle 17"/>
            <p:cNvSpPr>
              <a:spLocks noChangeArrowheads="1"/>
            </p:cNvSpPr>
            <p:nvPr/>
          </p:nvSpPr>
          <p:spPr bwMode="auto">
            <a:xfrm>
              <a:off x="2112" y="761"/>
              <a:ext cx="788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Arecibo</a:t>
              </a:r>
            </a:p>
          </p:txBody>
        </p:sp>
        <p:sp>
          <p:nvSpPr>
            <p:cNvPr id="230433" name="Line 33"/>
            <p:cNvSpPr>
              <a:spLocks noChangeShapeType="1"/>
            </p:cNvSpPr>
            <p:nvPr/>
          </p:nvSpPr>
          <p:spPr bwMode="auto">
            <a:xfrm>
              <a:off x="2112" y="480"/>
              <a:ext cx="321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435" name="Line 35"/>
            <p:cNvSpPr>
              <a:spLocks noChangeShapeType="1"/>
            </p:cNvSpPr>
            <p:nvPr/>
          </p:nvSpPr>
          <p:spPr bwMode="auto">
            <a:xfrm>
              <a:off x="2112" y="991"/>
              <a:ext cx="32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436" name="Line 36"/>
            <p:cNvSpPr>
              <a:spLocks noChangeShapeType="1"/>
            </p:cNvSpPr>
            <p:nvPr/>
          </p:nvSpPr>
          <p:spPr bwMode="auto">
            <a:xfrm>
              <a:off x="2112" y="1221"/>
              <a:ext cx="32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437" name="Line 37"/>
            <p:cNvSpPr>
              <a:spLocks noChangeShapeType="1"/>
            </p:cNvSpPr>
            <p:nvPr/>
          </p:nvSpPr>
          <p:spPr bwMode="auto">
            <a:xfrm>
              <a:off x="2112" y="1681"/>
              <a:ext cx="32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438" name="Line 38"/>
            <p:cNvSpPr>
              <a:spLocks noChangeShapeType="1"/>
            </p:cNvSpPr>
            <p:nvPr/>
          </p:nvSpPr>
          <p:spPr bwMode="auto">
            <a:xfrm>
              <a:off x="2112" y="1911"/>
              <a:ext cx="321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439" name="Line 39"/>
            <p:cNvSpPr>
              <a:spLocks noChangeShapeType="1"/>
            </p:cNvSpPr>
            <p:nvPr/>
          </p:nvSpPr>
          <p:spPr bwMode="auto">
            <a:xfrm>
              <a:off x="2112" y="480"/>
              <a:ext cx="0" cy="143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440" name="Line 40"/>
            <p:cNvSpPr>
              <a:spLocks noChangeShapeType="1"/>
            </p:cNvSpPr>
            <p:nvPr/>
          </p:nvSpPr>
          <p:spPr bwMode="auto">
            <a:xfrm>
              <a:off x="2900" y="480"/>
              <a:ext cx="0" cy="14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441" name="Line 41"/>
            <p:cNvSpPr>
              <a:spLocks noChangeShapeType="1"/>
            </p:cNvSpPr>
            <p:nvPr/>
          </p:nvSpPr>
          <p:spPr bwMode="auto">
            <a:xfrm>
              <a:off x="3441" y="480"/>
              <a:ext cx="0" cy="14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442" name="Line 42"/>
            <p:cNvSpPr>
              <a:spLocks noChangeShapeType="1"/>
            </p:cNvSpPr>
            <p:nvPr/>
          </p:nvSpPr>
          <p:spPr bwMode="auto">
            <a:xfrm>
              <a:off x="4493" y="480"/>
              <a:ext cx="0" cy="14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443" name="Line 43"/>
            <p:cNvSpPr>
              <a:spLocks noChangeShapeType="1"/>
            </p:cNvSpPr>
            <p:nvPr/>
          </p:nvSpPr>
          <p:spPr bwMode="auto">
            <a:xfrm>
              <a:off x="5328" y="480"/>
              <a:ext cx="0" cy="143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446" name="Line 46"/>
            <p:cNvSpPr>
              <a:spLocks noChangeShapeType="1"/>
            </p:cNvSpPr>
            <p:nvPr/>
          </p:nvSpPr>
          <p:spPr bwMode="auto">
            <a:xfrm>
              <a:off x="2112" y="761"/>
              <a:ext cx="32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465" name="Line 65"/>
            <p:cNvSpPr>
              <a:spLocks noChangeShapeType="1"/>
            </p:cNvSpPr>
            <p:nvPr/>
          </p:nvSpPr>
          <p:spPr bwMode="auto">
            <a:xfrm>
              <a:off x="2112" y="1451"/>
              <a:ext cx="32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474" name="Line 74"/>
            <p:cNvSpPr>
              <a:spLocks noChangeShapeType="1"/>
            </p:cNvSpPr>
            <p:nvPr/>
          </p:nvSpPr>
          <p:spPr bwMode="auto">
            <a:xfrm>
              <a:off x="3848" y="480"/>
              <a:ext cx="0" cy="14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54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0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0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3" grpId="0" build="p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153400" cy="609600"/>
          </a:xfrm>
        </p:spPr>
        <p:txBody>
          <a:bodyPr/>
          <a:lstStyle/>
          <a:p>
            <a:r>
              <a:rPr lang="en-US"/>
              <a:t>Flux sensitivity &amp; antenna performance II</a:t>
            </a:r>
          </a:p>
        </p:txBody>
      </p:sp>
      <p:sp>
        <p:nvSpPr>
          <p:cNvPr id="279556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79557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777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9666" name="Group 114"/>
          <p:cNvGrpSpPr>
            <a:grpSpLocks/>
          </p:cNvGrpSpPr>
          <p:nvPr/>
        </p:nvGrpSpPr>
        <p:grpSpPr bwMode="auto">
          <a:xfrm>
            <a:off x="3276600" y="1676400"/>
            <a:ext cx="5410200" cy="3649663"/>
            <a:chOff x="2160" y="1056"/>
            <a:chExt cx="3120" cy="2299"/>
          </a:xfrm>
        </p:grpSpPr>
        <p:sp>
          <p:nvSpPr>
            <p:cNvPr id="279604" name="Rectangle 52"/>
            <p:cNvSpPr>
              <a:spLocks noChangeArrowheads="1"/>
            </p:cNvSpPr>
            <p:nvPr/>
          </p:nvSpPr>
          <p:spPr bwMode="auto">
            <a:xfrm>
              <a:off x="3552" y="1056"/>
              <a:ext cx="1728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NEFD (mJy s</a:t>
              </a:r>
              <a:r>
                <a:rPr lang="en-CA" sz="1800" baseline="30000">
                  <a:solidFill>
                    <a:schemeClr val="tx1"/>
                  </a:solidFill>
                  <a:latin typeface="Arial" charset="0"/>
                </a:rPr>
                <a:t>1/2</a:t>
              </a: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279605" name="Rectangle 53"/>
            <p:cNvSpPr>
              <a:spLocks noChangeArrowheads="1"/>
            </p:cNvSpPr>
            <p:nvPr/>
          </p:nvSpPr>
          <p:spPr bwMode="auto">
            <a:xfrm>
              <a:off x="2976" y="1056"/>
              <a:ext cx="57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CA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9606" name="Rectangle 54"/>
            <p:cNvSpPr>
              <a:spLocks noChangeArrowheads="1"/>
            </p:cNvSpPr>
            <p:nvPr/>
          </p:nvSpPr>
          <p:spPr bwMode="auto">
            <a:xfrm>
              <a:off x="2160" y="1056"/>
              <a:ext cx="81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CA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9607" name="Rectangle 55"/>
            <p:cNvSpPr>
              <a:spLocks noChangeArrowheads="1"/>
            </p:cNvSpPr>
            <p:nvPr/>
          </p:nvSpPr>
          <p:spPr bwMode="auto">
            <a:xfrm>
              <a:off x="4704" y="2226"/>
              <a:ext cx="57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2200</a:t>
              </a:r>
            </a:p>
          </p:txBody>
        </p:sp>
        <p:sp>
          <p:nvSpPr>
            <p:cNvPr id="279608" name="Rectangle 56"/>
            <p:cNvSpPr>
              <a:spLocks noChangeArrowheads="1"/>
            </p:cNvSpPr>
            <p:nvPr/>
          </p:nvSpPr>
          <p:spPr bwMode="auto">
            <a:xfrm>
              <a:off x="4128" y="2226"/>
              <a:ext cx="57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2000</a:t>
              </a:r>
            </a:p>
          </p:txBody>
        </p:sp>
        <p:sp>
          <p:nvSpPr>
            <p:cNvPr id="279609" name="Rectangle 57"/>
            <p:cNvSpPr>
              <a:spLocks noChangeArrowheads="1"/>
            </p:cNvSpPr>
            <p:nvPr/>
          </p:nvSpPr>
          <p:spPr bwMode="auto">
            <a:xfrm>
              <a:off x="3552" y="2226"/>
              <a:ext cx="57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150</a:t>
              </a:r>
            </a:p>
          </p:txBody>
        </p:sp>
        <p:sp>
          <p:nvSpPr>
            <p:cNvPr id="279610" name="Rectangle 58"/>
            <p:cNvSpPr>
              <a:spLocks noChangeArrowheads="1"/>
            </p:cNvSpPr>
            <p:nvPr/>
          </p:nvSpPr>
          <p:spPr bwMode="auto">
            <a:xfrm>
              <a:off x="2976" y="2226"/>
              <a:ext cx="57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79</a:t>
              </a:r>
            </a:p>
          </p:txBody>
        </p:sp>
        <p:sp>
          <p:nvSpPr>
            <p:cNvPr id="279611" name="Rectangle 59"/>
            <p:cNvSpPr>
              <a:spLocks noChangeArrowheads="1"/>
            </p:cNvSpPr>
            <p:nvPr/>
          </p:nvSpPr>
          <p:spPr bwMode="auto">
            <a:xfrm>
              <a:off x="2160" y="2226"/>
              <a:ext cx="81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CSO</a:t>
              </a:r>
            </a:p>
          </p:txBody>
        </p:sp>
        <p:sp>
          <p:nvSpPr>
            <p:cNvPr id="279612" name="Rectangle 60"/>
            <p:cNvSpPr>
              <a:spLocks noChangeArrowheads="1"/>
            </p:cNvSpPr>
            <p:nvPr/>
          </p:nvSpPr>
          <p:spPr bwMode="auto">
            <a:xfrm>
              <a:off x="4704" y="1766"/>
              <a:ext cx="57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200</a:t>
              </a:r>
            </a:p>
          </p:txBody>
        </p:sp>
        <p:sp>
          <p:nvSpPr>
            <p:cNvPr id="279613" name="Rectangle 61"/>
            <p:cNvSpPr>
              <a:spLocks noChangeArrowheads="1"/>
            </p:cNvSpPr>
            <p:nvPr/>
          </p:nvSpPr>
          <p:spPr bwMode="auto">
            <a:xfrm>
              <a:off x="4128" y="1766"/>
              <a:ext cx="57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200</a:t>
              </a:r>
            </a:p>
          </p:txBody>
        </p:sp>
        <p:sp>
          <p:nvSpPr>
            <p:cNvPr id="279614" name="Rectangle 62"/>
            <p:cNvSpPr>
              <a:spLocks noChangeArrowheads="1"/>
            </p:cNvSpPr>
            <p:nvPr/>
          </p:nvSpPr>
          <p:spPr bwMode="auto">
            <a:xfrm>
              <a:off x="3552" y="1766"/>
              <a:ext cx="57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CA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9615" name="Rectangle 63"/>
            <p:cNvSpPr>
              <a:spLocks noChangeArrowheads="1"/>
            </p:cNvSpPr>
            <p:nvPr/>
          </p:nvSpPr>
          <p:spPr bwMode="auto">
            <a:xfrm>
              <a:off x="2976" y="1766"/>
              <a:ext cx="57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5</a:t>
              </a:r>
            </a:p>
          </p:txBody>
        </p:sp>
        <p:sp>
          <p:nvSpPr>
            <p:cNvPr id="279616" name="Rectangle 64"/>
            <p:cNvSpPr>
              <a:spLocks noChangeArrowheads="1"/>
            </p:cNvSpPr>
            <p:nvPr/>
          </p:nvSpPr>
          <p:spPr bwMode="auto">
            <a:xfrm>
              <a:off x="2160" y="1766"/>
              <a:ext cx="81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SOFIA</a:t>
              </a:r>
            </a:p>
          </p:txBody>
        </p:sp>
        <p:sp>
          <p:nvSpPr>
            <p:cNvPr id="279617" name="Rectangle 65"/>
            <p:cNvSpPr>
              <a:spLocks noChangeArrowheads="1"/>
            </p:cNvSpPr>
            <p:nvPr/>
          </p:nvSpPr>
          <p:spPr bwMode="auto">
            <a:xfrm>
              <a:off x="4704" y="1996"/>
              <a:ext cx="57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54</a:t>
              </a:r>
            </a:p>
          </p:txBody>
        </p:sp>
        <p:sp>
          <p:nvSpPr>
            <p:cNvPr id="279618" name="Rectangle 66"/>
            <p:cNvSpPr>
              <a:spLocks noChangeArrowheads="1"/>
            </p:cNvSpPr>
            <p:nvPr/>
          </p:nvSpPr>
          <p:spPr bwMode="auto">
            <a:xfrm>
              <a:off x="4128" y="1996"/>
              <a:ext cx="57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54</a:t>
              </a:r>
            </a:p>
          </p:txBody>
        </p:sp>
        <p:sp>
          <p:nvSpPr>
            <p:cNvPr id="279619" name="Rectangle 67"/>
            <p:cNvSpPr>
              <a:spLocks noChangeArrowheads="1"/>
            </p:cNvSpPr>
            <p:nvPr/>
          </p:nvSpPr>
          <p:spPr bwMode="auto">
            <a:xfrm>
              <a:off x="3552" y="1996"/>
              <a:ext cx="57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CA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9620" name="Rectangle 68"/>
            <p:cNvSpPr>
              <a:spLocks noChangeArrowheads="1"/>
            </p:cNvSpPr>
            <p:nvPr/>
          </p:nvSpPr>
          <p:spPr bwMode="auto">
            <a:xfrm>
              <a:off x="2976" y="1996"/>
              <a:ext cx="57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7</a:t>
              </a:r>
            </a:p>
          </p:txBody>
        </p:sp>
        <p:sp>
          <p:nvSpPr>
            <p:cNvPr id="279621" name="Rectangle 69"/>
            <p:cNvSpPr>
              <a:spLocks noChangeArrowheads="1"/>
            </p:cNvSpPr>
            <p:nvPr/>
          </p:nvSpPr>
          <p:spPr bwMode="auto">
            <a:xfrm>
              <a:off x="2160" y="1996"/>
              <a:ext cx="81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FIRST</a:t>
              </a:r>
            </a:p>
          </p:txBody>
        </p:sp>
        <p:sp>
          <p:nvSpPr>
            <p:cNvPr id="279622" name="Rectangle 70"/>
            <p:cNvSpPr>
              <a:spLocks noChangeArrowheads="1"/>
            </p:cNvSpPr>
            <p:nvPr/>
          </p:nvSpPr>
          <p:spPr bwMode="auto">
            <a:xfrm>
              <a:off x="4704" y="1286"/>
              <a:ext cx="57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 dirty="0" smtClean="0">
                  <a:solidFill>
                    <a:schemeClr val="tx1"/>
                  </a:solidFill>
                  <a:latin typeface="Arial" charset="0"/>
                </a:rPr>
                <a:t>350 </a:t>
              </a:r>
              <a:r>
                <a:rPr lang="en-CA" sz="1800" dirty="0" smtClean="0">
                  <a:solidFill>
                    <a:schemeClr val="tx1"/>
                  </a:solidFill>
                  <a:latin typeface="Symbol" charset="0"/>
                </a:rPr>
                <a:t>m</a:t>
              </a:r>
              <a:r>
                <a:rPr lang="en-CA" sz="1800" dirty="0" smtClean="0">
                  <a:solidFill>
                    <a:schemeClr val="tx1"/>
                  </a:solidFill>
                  <a:latin typeface="Arial" charset="0"/>
                </a:rPr>
                <a:t>m</a:t>
              </a:r>
              <a:endParaRPr lang="en-CA" sz="180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9623" name="Rectangle 71"/>
            <p:cNvSpPr>
              <a:spLocks noChangeArrowheads="1"/>
            </p:cNvSpPr>
            <p:nvPr/>
          </p:nvSpPr>
          <p:spPr bwMode="auto">
            <a:xfrm>
              <a:off x="4128" y="1286"/>
              <a:ext cx="57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 dirty="0" smtClean="0">
                  <a:solidFill>
                    <a:schemeClr val="tx1"/>
                  </a:solidFill>
                  <a:latin typeface="Arial" charset="0"/>
                </a:rPr>
                <a:t>450 </a:t>
              </a:r>
              <a:r>
                <a:rPr lang="en-CA" sz="1800" dirty="0" smtClean="0">
                  <a:solidFill>
                    <a:schemeClr val="tx1"/>
                  </a:solidFill>
                  <a:latin typeface="Symbol" charset="0"/>
                </a:rPr>
                <a:t>m</a:t>
              </a:r>
              <a:r>
                <a:rPr lang="en-CA" sz="1800" dirty="0" smtClean="0">
                  <a:solidFill>
                    <a:schemeClr val="tx1"/>
                  </a:solidFill>
                  <a:latin typeface="Arial" charset="0"/>
                </a:rPr>
                <a:t>m</a:t>
              </a:r>
              <a:endParaRPr lang="en-CA" sz="180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9624" name="Rectangle 72"/>
            <p:cNvSpPr>
              <a:spLocks noChangeArrowheads="1"/>
            </p:cNvSpPr>
            <p:nvPr/>
          </p:nvSpPr>
          <p:spPr bwMode="auto">
            <a:xfrm>
              <a:off x="3552" y="1286"/>
              <a:ext cx="57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 dirty="0" smtClean="0">
                  <a:solidFill>
                    <a:schemeClr val="tx1"/>
                  </a:solidFill>
                  <a:latin typeface="Arial" charset="0"/>
                </a:rPr>
                <a:t>850 </a:t>
              </a:r>
              <a:r>
                <a:rPr lang="en-CA" sz="1800" dirty="0" smtClean="0">
                  <a:solidFill>
                    <a:schemeClr val="tx1"/>
                  </a:solidFill>
                  <a:latin typeface="Symbol" charset="0"/>
                </a:rPr>
                <a:t>m</a:t>
              </a:r>
              <a:r>
                <a:rPr lang="en-CA" sz="1800" dirty="0" smtClean="0">
                  <a:solidFill>
                    <a:schemeClr val="tx1"/>
                  </a:solidFill>
                  <a:latin typeface="Arial" charset="0"/>
                </a:rPr>
                <a:t>m</a:t>
              </a:r>
              <a:endParaRPr lang="en-CA" sz="180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9625" name="Rectangle 73"/>
            <p:cNvSpPr>
              <a:spLocks noChangeArrowheads="1"/>
            </p:cNvSpPr>
            <p:nvPr/>
          </p:nvSpPr>
          <p:spPr bwMode="auto">
            <a:xfrm>
              <a:off x="2976" y="1286"/>
              <a:ext cx="57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A</a:t>
              </a:r>
              <a:r>
                <a:rPr lang="en-CA" sz="1800" baseline="-25000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 (m</a:t>
              </a:r>
              <a:r>
                <a:rPr lang="en-CA" sz="1800" baseline="30000">
                  <a:solidFill>
                    <a:schemeClr val="tx1"/>
                  </a:solidFill>
                  <a:latin typeface="Arial" charset="0"/>
                </a:rPr>
                <a:t>2</a:t>
              </a: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279626" name="Rectangle 74"/>
            <p:cNvSpPr>
              <a:spLocks noChangeArrowheads="1"/>
            </p:cNvSpPr>
            <p:nvPr/>
          </p:nvSpPr>
          <p:spPr bwMode="auto">
            <a:xfrm>
              <a:off x="2160" y="1286"/>
              <a:ext cx="81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279627" name="Rectangle 75"/>
            <p:cNvSpPr>
              <a:spLocks noChangeArrowheads="1"/>
            </p:cNvSpPr>
            <p:nvPr/>
          </p:nvSpPr>
          <p:spPr bwMode="auto">
            <a:xfrm>
              <a:off x="4704" y="3124"/>
              <a:ext cx="5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15</a:t>
              </a:r>
            </a:p>
          </p:txBody>
        </p:sp>
        <p:sp>
          <p:nvSpPr>
            <p:cNvPr id="279628" name="Rectangle 76"/>
            <p:cNvSpPr>
              <a:spLocks noChangeArrowheads="1"/>
            </p:cNvSpPr>
            <p:nvPr/>
          </p:nvSpPr>
          <p:spPr bwMode="auto">
            <a:xfrm>
              <a:off x="4128" y="3124"/>
              <a:ext cx="5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12</a:t>
              </a:r>
            </a:p>
          </p:txBody>
        </p:sp>
        <p:sp>
          <p:nvSpPr>
            <p:cNvPr id="279629" name="Rectangle 77"/>
            <p:cNvSpPr>
              <a:spLocks noChangeArrowheads="1"/>
            </p:cNvSpPr>
            <p:nvPr/>
          </p:nvSpPr>
          <p:spPr bwMode="auto">
            <a:xfrm>
              <a:off x="3552" y="3124"/>
              <a:ext cx="5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279630" name="Rectangle 78"/>
            <p:cNvSpPr>
              <a:spLocks noChangeArrowheads="1"/>
            </p:cNvSpPr>
            <p:nvPr/>
          </p:nvSpPr>
          <p:spPr bwMode="auto">
            <a:xfrm>
              <a:off x="2976" y="3124"/>
              <a:ext cx="5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7000</a:t>
              </a:r>
            </a:p>
          </p:txBody>
        </p:sp>
        <p:sp>
          <p:nvSpPr>
            <p:cNvPr id="279631" name="Rectangle 79"/>
            <p:cNvSpPr>
              <a:spLocks noChangeArrowheads="1"/>
            </p:cNvSpPr>
            <p:nvPr/>
          </p:nvSpPr>
          <p:spPr bwMode="auto">
            <a:xfrm>
              <a:off x="2160" y="3124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ALMA</a:t>
              </a:r>
            </a:p>
          </p:txBody>
        </p:sp>
        <p:sp>
          <p:nvSpPr>
            <p:cNvPr id="279632" name="Rectangle 80"/>
            <p:cNvSpPr>
              <a:spLocks noChangeArrowheads="1"/>
            </p:cNvSpPr>
            <p:nvPr/>
          </p:nvSpPr>
          <p:spPr bwMode="auto">
            <a:xfrm>
              <a:off x="4704" y="2894"/>
              <a:ext cx="57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1250</a:t>
              </a:r>
            </a:p>
          </p:txBody>
        </p:sp>
        <p:sp>
          <p:nvSpPr>
            <p:cNvPr id="279633" name="Rectangle 81"/>
            <p:cNvSpPr>
              <a:spLocks noChangeArrowheads="1"/>
            </p:cNvSpPr>
            <p:nvPr/>
          </p:nvSpPr>
          <p:spPr bwMode="auto">
            <a:xfrm>
              <a:off x="4128" y="2894"/>
              <a:ext cx="57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1142</a:t>
              </a:r>
            </a:p>
          </p:txBody>
        </p:sp>
        <p:sp>
          <p:nvSpPr>
            <p:cNvPr id="279634" name="Rectangle 82"/>
            <p:cNvSpPr>
              <a:spLocks noChangeArrowheads="1"/>
            </p:cNvSpPr>
            <p:nvPr/>
          </p:nvSpPr>
          <p:spPr bwMode="auto">
            <a:xfrm>
              <a:off x="3552" y="2894"/>
              <a:ext cx="57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134</a:t>
              </a:r>
            </a:p>
          </p:txBody>
        </p:sp>
        <p:sp>
          <p:nvSpPr>
            <p:cNvPr id="279635" name="Rectangle 83"/>
            <p:cNvSpPr>
              <a:spLocks noChangeArrowheads="1"/>
            </p:cNvSpPr>
            <p:nvPr/>
          </p:nvSpPr>
          <p:spPr bwMode="auto">
            <a:xfrm>
              <a:off x="2976" y="2894"/>
              <a:ext cx="57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227</a:t>
              </a:r>
            </a:p>
          </p:txBody>
        </p:sp>
        <p:sp>
          <p:nvSpPr>
            <p:cNvPr id="279636" name="Rectangle 84"/>
            <p:cNvSpPr>
              <a:spLocks noChangeArrowheads="1"/>
            </p:cNvSpPr>
            <p:nvPr/>
          </p:nvSpPr>
          <p:spPr bwMode="auto">
            <a:xfrm>
              <a:off x="2160" y="2894"/>
              <a:ext cx="81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SMA</a:t>
              </a:r>
            </a:p>
          </p:txBody>
        </p:sp>
        <p:sp>
          <p:nvSpPr>
            <p:cNvPr id="279637" name="Rectangle 85"/>
            <p:cNvSpPr>
              <a:spLocks noChangeArrowheads="1"/>
            </p:cNvSpPr>
            <p:nvPr/>
          </p:nvSpPr>
          <p:spPr bwMode="auto">
            <a:xfrm>
              <a:off x="4704" y="2456"/>
              <a:ext cx="576" cy="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760</a:t>
              </a:r>
            </a:p>
          </p:txBody>
        </p:sp>
        <p:sp>
          <p:nvSpPr>
            <p:cNvPr id="279638" name="Rectangle 86"/>
            <p:cNvSpPr>
              <a:spLocks noChangeArrowheads="1"/>
            </p:cNvSpPr>
            <p:nvPr/>
          </p:nvSpPr>
          <p:spPr bwMode="auto">
            <a:xfrm>
              <a:off x="4128" y="2456"/>
              <a:ext cx="576" cy="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700</a:t>
              </a:r>
            </a:p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107</a:t>
              </a:r>
            </a:p>
          </p:txBody>
        </p:sp>
        <p:sp>
          <p:nvSpPr>
            <p:cNvPr id="279639" name="Rectangle 87"/>
            <p:cNvSpPr>
              <a:spLocks noChangeArrowheads="1"/>
            </p:cNvSpPr>
            <p:nvPr/>
          </p:nvSpPr>
          <p:spPr bwMode="auto">
            <a:xfrm>
              <a:off x="3552" y="2456"/>
              <a:ext cx="576" cy="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80</a:t>
              </a:r>
            </a:p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22</a:t>
              </a:r>
            </a:p>
          </p:txBody>
        </p:sp>
        <p:sp>
          <p:nvSpPr>
            <p:cNvPr id="279640" name="Rectangle 88"/>
            <p:cNvSpPr>
              <a:spLocks noChangeArrowheads="1"/>
            </p:cNvSpPr>
            <p:nvPr/>
          </p:nvSpPr>
          <p:spPr bwMode="auto">
            <a:xfrm>
              <a:off x="2976" y="2456"/>
              <a:ext cx="576" cy="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177</a:t>
              </a:r>
            </a:p>
          </p:txBody>
        </p:sp>
        <p:sp>
          <p:nvSpPr>
            <p:cNvPr id="279641" name="Rectangle 89"/>
            <p:cNvSpPr>
              <a:spLocks noChangeArrowheads="1"/>
            </p:cNvSpPr>
            <p:nvPr/>
          </p:nvSpPr>
          <p:spPr bwMode="auto">
            <a:xfrm>
              <a:off x="2160" y="2456"/>
              <a:ext cx="816" cy="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Scuba </a:t>
              </a:r>
            </a:p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Scuba 2</a:t>
              </a:r>
            </a:p>
          </p:txBody>
        </p:sp>
        <p:sp>
          <p:nvSpPr>
            <p:cNvPr id="279642" name="Rectangle 90"/>
            <p:cNvSpPr>
              <a:spLocks noChangeArrowheads="1"/>
            </p:cNvSpPr>
            <p:nvPr/>
          </p:nvSpPr>
          <p:spPr bwMode="auto">
            <a:xfrm>
              <a:off x="4704" y="1516"/>
              <a:ext cx="5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2660</a:t>
              </a:r>
            </a:p>
          </p:txBody>
        </p:sp>
        <p:sp>
          <p:nvSpPr>
            <p:cNvPr id="279643" name="Rectangle 91"/>
            <p:cNvSpPr>
              <a:spLocks noChangeArrowheads="1"/>
            </p:cNvSpPr>
            <p:nvPr/>
          </p:nvSpPr>
          <p:spPr bwMode="auto">
            <a:xfrm>
              <a:off x="4128" y="1516"/>
              <a:ext cx="5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2300</a:t>
              </a:r>
            </a:p>
          </p:txBody>
        </p:sp>
        <p:sp>
          <p:nvSpPr>
            <p:cNvPr id="279644" name="Rectangle 92"/>
            <p:cNvSpPr>
              <a:spLocks noChangeArrowheads="1"/>
            </p:cNvSpPr>
            <p:nvPr/>
          </p:nvSpPr>
          <p:spPr bwMode="auto">
            <a:xfrm>
              <a:off x="3552" y="1516"/>
              <a:ext cx="5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2160</a:t>
              </a:r>
            </a:p>
          </p:txBody>
        </p:sp>
        <p:sp>
          <p:nvSpPr>
            <p:cNvPr id="279645" name="Rectangle 93"/>
            <p:cNvSpPr>
              <a:spLocks noChangeArrowheads="1"/>
            </p:cNvSpPr>
            <p:nvPr/>
          </p:nvSpPr>
          <p:spPr bwMode="auto">
            <a:xfrm>
              <a:off x="2976" y="1516"/>
              <a:ext cx="5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279646" name="Rectangle 94"/>
            <p:cNvSpPr>
              <a:spLocks noChangeArrowheads="1"/>
            </p:cNvSpPr>
            <p:nvPr/>
          </p:nvSpPr>
          <p:spPr bwMode="auto">
            <a:xfrm>
              <a:off x="2160" y="1516"/>
              <a:ext cx="8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r>
                <a:rPr lang="en-CA" sz="1800">
                  <a:solidFill>
                    <a:schemeClr val="tx1"/>
                  </a:solidFill>
                  <a:latin typeface="Arial" charset="0"/>
                </a:rPr>
                <a:t>AST/RO</a:t>
              </a:r>
            </a:p>
          </p:txBody>
        </p:sp>
        <p:sp>
          <p:nvSpPr>
            <p:cNvPr id="279647" name="Line 95"/>
            <p:cNvSpPr>
              <a:spLocks noChangeShapeType="1"/>
            </p:cNvSpPr>
            <p:nvPr/>
          </p:nvSpPr>
          <p:spPr bwMode="auto">
            <a:xfrm>
              <a:off x="2160" y="1056"/>
              <a:ext cx="312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48" name="Line 96"/>
            <p:cNvSpPr>
              <a:spLocks noChangeShapeType="1"/>
            </p:cNvSpPr>
            <p:nvPr/>
          </p:nvSpPr>
          <p:spPr bwMode="auto">
            <a:xfrm>
              <a:off x="2160" y="1766"/>
              <a:ext cx="31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49" name="Line 97"/>
            <p:cNvSpPr>
              <a:spLocks noChangeShapeType="1"/>
            </p:cNvSpPr>
            <p:nvPr/>
          </p:nvSpPr>
          <p:spPr bwMode="auto">
            <a:xfrm>
              <a:off x="2160" y="2894"/>
              <a:ext cx="31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50" name="Line 98"/>
            <p:cNvSpPr>
              <a:spLocks noChangeShapeType="1"/>
            </p:cNvSpPr>
            <p:nvPr/>
          </p:nvSpPr>
          <p:spPr bwMode="auto">
            <a:xfrm>
              <a:off x="2160" y="3124"/>
              <a:ext cx="31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51" name="Line 99"/>
            <p:cNvSpPr>
              <a:spLocks noChangeShapeType="1"/>
            </p:cNvSpPr>
            <p:nvPr/>
          </p:nvSpPr>
          <p:spPr bwMode="auto">
            <a:xfrm>
              <a:off x="2160" y="3355"/>
              <a:ext cx="312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52" name="Line 100"/>
            <p:cNvSpPr>
              <a:spLocks noChangeShapeType="1"/>
            </p:cNvSpPr>
            <p:nvPr/>
          </p:nvSpPr>
          <p:spPr bwMode="auto">
            <a:xfrm>
              <a:off x="2160" y="1056"/>
              <a:ext cx="0" cy="2299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53" name="Line 101"/>
            <p:cNvSpPr>
              <a:spLocks noChangeShapeType="1"/>
            </p:cNvSpPr>
            <p:nvPr/>
          </p:nvSpPr>
          <p:spPr bwMode="auto">
            <a:xfrm>
              <a:off x="2976" y="1056"/>
              <a:ext cx="0" cy="22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54" name="Line 102"/>
            <p:cNvSpPr>
              <a:spLocks noChangeShapeType="1"/>
            </p:cNvSpPr>
            <p:nvPr/>
          </p:nvSpPr>
          <p:spPr bwMode="auto">
            <a:xfrm>
              <a:off x="3552" y="1056"/>
              <a:ext cx="0" cy="22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55" name="Line 103"/>
            <p:cNvSpPr>
              <a:spLocks noChangeShapeType="1"/>
            </p:cNvSpPr>
            <p:nvPr/>
          </p:nvSpPr>
          <p:spPr bwMode="auto">
            <a:xfrm>
              <a:off x="5280" y="1056"/>
              <a:ext cx="0" cy="2299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56" name="Line 104"/>
            <p:cNvSpPr>
              <a:spLocks noChangeShapeType="1"/>
            </p:cNvSpPr>
            <p:nvPr/>
          </p:nvSpPr>
          <p:spPr bwMode="auto">
            <a:xfrm>
              <a:off x="2160" y="1516"/>
              <a:ext cx="31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57" name="Line 105"/>
            <p:cNvSpPr>
              <a:spLocks noChangeShapeType="1"/>
            </p:cNvSpPr>
            <p:nvPr/>
          </p:nvSpPr>
          <p:spPr bwMode="auto">
            <a:xfrm>
              <a:off x="2160" y="2226"/>
              <a:ext cx="31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58" name="Line 106"/>
            <p:cNvSpPr>
              <a:spLocks noChangeShapeType="1"/>
            </p:cNvSpPr>
            <p:nvPr/>
          </p:nvSpPr>
          <p:spPr bwMode="auto">
            <a:xfrm>
              <a:off x="2160" y="1996"/>
              <a:ext cx="31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59" name="Line 107"/>
            <p:cNvSpPr>
              <a:spLocks noChangeShapeType="1"/>
            </p:cNvSpPr>
            <p:nvPr/>
          </p:nvSpPr>
          <p:spPr bwMode="auto">
            <a:xfrm>
              <a:off x="2160" y="2456"/>
              <a:ext cx="31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60" name="Line 108"/>
            <p:cNvSpPr>
              <a:spLocks noChangeShapeType="1"/>
            </p:cNvSpPr>
            <p:nvPr/>
          </p:nvSpPr>
          <p:spPr bwMode="auto">
            <a:xfrm>
              <a:off x="2160" y="1286"/>
              <a:ext cx="31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61" name="Line 109"/>
            <p:cNvSpPr>
              <a:spLocks noChangeShapeType="1"/>
            </p:cNvSpPr>
            <p:nvPr/>
          </p:nvSpPr>
          <p:spPr bwMode="auto">
            <a:xfrm>
              <a:off x="4704" y="1286"/>
              <a:ext cx="0" cy="20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62" name="Line 110"/>
            <p:cNvSpPr>
              <a:spLocks noChangeShapeType="1"/>
            </p:cNvSpPr>
            <p:nvPr/>
          </p:nvSpPr>
          <p:spPr bwMode="auto">
            <a:xfrm>
              <a:off x="4128" y="1286"/>
              <a:ext cx="0" cy="20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79663" name="Object 111"/>
          <p:cNvGraphicFramePr>
            <a:graphicFrameLocks noChangeAspect="1"/>
          </p:cNvGraphicFramePr>
          <p:nvPr/>
        </p:nvGraphicFramePr>
        <p:xfrm>
          <a:off x="381000" y="3505200"/>
          <a:ext cx="2095500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778" name="Equation" r:id="rId5" imgW="1054080" imgH="419040" progId="Equation.3">
                  <p:embed/>
                </p:oleObj>
              </mc:Choice>
              <mc:Fallback>
                <p:oleObj name="Equation" r:id="rId5" imgW="1054080" imgH="419040" progId="Equation.3">
                  <p:embed/>
                  <p:pic>
                    <p:nvPicPr>
                      <p:cNvPr id="0" name="Object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505200"/>
                        <a:ext cx="2095500" cy="83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664" name="Rectangle 112"/>
          <p:cNvSpPr>
            <a:spLocks noChangeArrowheads="1"/>
          </p:cNvSpPr>
          <p:nvPr/>
        </p:nvSpPr>
        <p:spPr bwMode="auto">
          <a:xfrm>
            <a:off x="152400" y="26670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Mm/submm telescopes</a:t>
            </a:r>
          </a:p>
        </p:txBody>
      </p:sp>
      <p:sp>
        <p:nvSpPr>
          <p:cNvPr id="6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70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664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essential qualities of a radio telescope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534400" cy="3962400"/>
          </a:xfrm>
        </p:spPr>
        <p:txBody>
          <a:bodyPr/>
          <a:lstStyle/>
          <a:p>
            <a:pPr eaLnBrk="0" hangingPunct="0">
              <a:lnSpc>
                <a:spcPct val="90000"/>
              </a:lnSpc>
            </a:pPr>
            <a:r>
              <a:rPr lang="en-US" dirty="0"/>
              <a:t>Lots of area! </a:t>
            </a:r>
          </a:p>
          <a:p>
            <a:pPr eaLnBrk="0" hangingPunct="0">
              <a:lnSpc>
                <a:spcPct val="90000"/>
              </a:lnSpc>
            </a:pPr>
            <a:r>
              <a:rPr lang="en-US" dirty="0"/>
              <a:t>High antenna efficiency</a:t>
            </a:r>
          </a:p>
          <a:p>
            <a:pPr lvl="1" eaLnBrk="0" hangingPunct="0">
              <a:lnSpc>
                <a:spcPct val="90000"/>
              </a:lnSpc>
              <a:buFontTx/>
              <a:buChar char="•"/>
            </a:pPr>
            <a:r>
              <a:rPr lang="en-US" dirty="0"/>
              <a:t>Good surface </a:t>
            </a:r>
            <a:r>
              <a:rPr lang="en-US" dirty="0" err="1"/>
              <a:t>rms</a:t>
            </a:r>
            <a:endParaRPr lang="en-US" dirty="0"/>
          </a:p>
          <a:p>
            <a:pPr eaLnBrk="0" hangingPunct="0">
              <a:lnSpc>
                <a:spcPct val="90000"/>
              </a:lnSpc>
            </a:pPr>
            <a:r>
              <a:rPr lang="en-US" dirty="0"/>
              <a:t>Low system temperature</a:t>
            </a:r>
          </a:p>
          <a:p>
            <a:pPr lvl="1" eaLnBrk="0" hangingPunct="0">
              <a:lnSpc>
                <a:spcPct val="90000"/>
              </a:lnSpc>
              <a:buFontTx/>
              <a:buChar char="•"/>
            </a:pPr>
            <a:r>
              <a:rPr lang="en-US" dirty="0"/>
              <a:t>Low receiver temperature</a:t>
            </a:r>
          </a:p>
          <a:p>
            <a:pPr lvl="2" eaLnBrk="0" hangingPunct="0">
              <a:lnSpc>
                <a:spcPct val="90000"/>
              </a:lnSpc>
            </a:pPr>
            <a:r>
              <a:rPr lang="en-US" dirty="0"/>
              <a:t>Low noise in the 1</a:t>
            </a:r>
            <a:r>
              <a:rPr lang="en-US" baseline="30000" dirty="0"/>
              <a:t>st</a:t>
            </a:r>
            <a:r>
              <a:rPr lang="en-US" dirty="0"/>
              <a:t> stage (LNA – low noise amplifier)</a:t>
            </a:r>
          </a:p>
          <a:p>
            <a:pPr lvl="1" eaLnBrk="0" hangingPunct="0">
              <a:lnSpc>
                <a:spcPct val="90000"/>
              </a:lnSpc>
              <a:buFontTx/>
              <a:buChar char="•"/>
            </a:pPr>
            <a:r>
              <a:rPr lang="en-US" dirty="0"/>
              <a:t>At mm, </a:t>
            </a:r>
            <a:r>
              <a:rPr lang="en-US" dirty="0" err="1"/>
              <a:t>T</a:t>
            </a:r>
            <a:r>
              <a:rPr lang="en-US" baseline="-25000" dirty="0" err="1"/>
              <a:t>sky</a:t>
            </a:r>
            <a:r>
              <a:rPr lang="en-US" dirty="0"/>
              <a:t> is the challenge</a:t>
            </a:r>
          </a:p>
          <a:p>
            <a:pPr lvl="2" eaLnBrk="0" hangingPunct="0">
              <a:lnSpc>
                <a:spcPct val="90000"/>
              </a:lnSpc>
            </a:pPr>
            <a:r>
              <a:rPr lang="en-US" dirty="0"/>
              <a:t>Low water content above the site </a:t>
            </a:r>
          </a:p>
          <a:p>
            <a:pPr lvl="3" eaLnBrk="0" hangingPunct="0">
              <a:lnSpc>
                <a:spcPct val="90000"/>
              </a:lnSpc>
              <a:buFontTx/>
              <a:buChar char="•"/>
            </a:pPr>
            <a:r>
              <a:rPr lang="en-US" dirty="0"/>
              <a:t>e.g. </a:t>
            </a:r>
            <a:r>
              <a:rPr lang="en-US" dirty="0" err="1"/>
              <a:t>Chajnantor</a:t>
            </a:r>
            <a:r>
              <a:rPr lang="en-US" dirty="0"/>
              <a:t>, South Pole, Mauna Kea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dirty="0"/>
              <a:t>				All this improves 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282628" name="Rectangle 4"/>
          <p:cNvSpPr>
            <a:spLocks noChangeArrowheads="1"/>
          </p:cNvSpPr>
          <p:nvPr/>
        </p:nvSpPr>
        <p:spPr bwMode="auto">
          <a:xfrm>
            <a:off x="304800" y="5257800"/>
            <a:ext cx="8610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Receiver bandwidth </a:t>
            </a:r>
          </a:p>
          <a:p>
            <a:pPr marL="742950" lvl="1" indent="-285750" algn="l">
              <a:spcBef>
                <a:spcPct val="20000"/>
              </a:spcBef>
            </a:pPr>
            <a:r>
              <a:rPr lang="en-US" sz="1900">
                <a:solidFill>
                  <a:schemeClr val="tx1"/>
                </a:solidFill>
                <a:latin typeface="Arial" charset="0"/>
              </a:rPr>
              <a:t>– drives down minimum detected flux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Good pointing – most especially at mm/sub-mm.</a:t>
            </a:r>
          </a:p>
        </p:txBody>
      </p:sp>
      <p:graphicFrame>
        <p:nvGraphicFramePr>
          <p:cNvPr id="282629" name="Object 5"/>
          <p:cNvGraphicFramePr>
            <a:graphicFrameLocks noChangeAspect="1"/>
          </p:cNvGraphicFramePr>
          <p:nvPr/>
        </p:nvGraphicFramePr>
        <p:xfrm>
          <a:off x="5562600" y="4191000"/>
          <a:ext cx="59531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88" name="Equation" r:id="rId3" imgW="266400" imgH="444240" progId="Equation.3">
                  <p:embed/>
                </p:oleObj>
              </mc:Choice>
              <mc:Fallback>
                <p:oleObj name="Equation" r:id="rId3" imgW="266400" imgH="4442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191000"/>
                        <a:ext cx="595313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2630" name="Line 6"/>
          <p:cNvSpPr>
            <a:spLocks noChangeShapeType="1"/>
          </p:cNvSpPr>
          <p:nvPr/>
        </p:nvSpPr>
        <p:spPr bwMode="auto">
          <a:xfrm>
            <a:off x="7772400" y="1600200"/>
            <a:ext cx="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31" name="Rectangle 7"/>
          <p:cNvSpPr>
            <a:spLocks noChangeArrowheads="1"/>
          </p:cNvSpPr>
          <p:nvPr/>
        </p:nvSpPr>
        <p:spPr bwMode="auto">
          <a:xfrm>
            <a:off x="2819400" y="4191000"/>
            <a:ext cx="35052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7" grpId="0" build="p" autoUpdateAnimBg="0"/>
      <p:bldP spid="282628" grpId="0" build="p" autoUpdateAnimBg="0"/>
      <p:bldP spid="28263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667000"/>
            <a:ext cx="8153400" cy="609600"/>
          </a:xfrm>
        </p:spPr>
        <p:txBody>
          <a:bodyPr/>
          <a:lstStyle/>
          <a:p>
            <a:pPr algn="ctr"/>
            <a:r>
              <a:rPr lang="en-US" dirty="0" smtClean="0"/>
              <a:t>Calibration &amp; Observing Techniques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195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the telescope measure?</a:t>
            </a:r>
            <a:endParaRPr lang="en-US" dirty="0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09600"/>
            <a:ext cx="8686800" cy="5791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sz="18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/>
              <a:t>T</a:t>
            </a:r>
            <a:r>
              <a:rPr lang="en-US" sz="2000" baseline="-25000" dirty="0" smtClean="0"/>
              <a:t>A</a:t>
            </a:r>
            <a:r>
              <a:rPr lang="en-US" sz="2000" dirty="0" smtClean="0"/>
              <a:t> = “antenna temperature”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/>
              <a:t>T</a:t>
            </a:r>
            <a:r>
              <a:rPr lang="en-US" sz="2000" baseline="-25000" dirty="0" smtClean="0"/>
              <a:t>A</a:t>
            </a:r>
            <a:r>
              <a:rPr lang="en-US" sz="2000" dirty="0" smtClean="0"/>
              <a:t>(total) =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source</a:t>
            </a:r>
            <a:r>
              <a:rPr lang="en-US" sz="2000" dirty="0" smtClean="0"/>
              <a:t> +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sys</a:t>
            </a:r>
            <a:endParaRPr lang="en-US" sz="2000" baseline="-25000" dirty="0"/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err="1"/>
              <a:t>T</a:t>
            </a:r>
            <a:r>
              <a:rPr lang="en-US" sz="2000" baseline="-25000" dirty="0" err="1"/>
              <a:t>sys</a:t>
            </a:r>
            <a:r>
              <a:rPr lang="en-US" sz="2000" dirty="0"/>
              <a:t> represents the noise added by the system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	</a:t>
            </a:r>
            <a:r>
              <a:rPr lang="en-US" sz="2000" dirty="0" smtClean="0"/>
              <a:t>  =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bg</a:t>
            </a:r>
            <a:r>
              <a:rPr lang="en-US" sz="2000" dirty="0"/>
              <a:t> </a:t>
            </a:r>
            <a:r>
              <a:rPr lang="en-US" sz="2000" dirty="0"/>
              <a:t>[</a:t>
            </a:r>
            <a:r>
              <a:rPr lang="en-US" sz="2000" dirty="0" err="1" smtClean="0"/>
              <a:t>exp</a:t>
            </a:r>
            <a:r>
              <a:rPr lang="en-US" sz="2000" dirty="0" smtClean="0"/>
              <a:t>(-tau*A)] + </a:t>
            </a:r>
            <a:r>
              <a:rPr lang="en-US" sz="2000" dirty="0" err="1"/>
              <a:t>T</a:t>
            </a:r>
            <a:r>
              <a:rPr lang="en-US" sz="2000" baseline="-25000" dirty="0" err="1"/>
              <a:t>sky</a:t>
            </a:r>
            <a:r>
              <a:rPr lang="en-US" sz="2000" dirty="0"/>
              <a:t> </a:t>
            </a:r>
            <a:r>
              <a:rPr lang="en-US" sz="2000" dirty="0" smtClean="0"/>
              <a:t>[</a:t>
            </a:r>
            <a:r>
              <a:rPr lang="en-US" sz="2000" dirty="0" err="1" smtClean="0"/>
              <a:t>exp</a:t>
            </a:r>
            <a:r>
              <a:rPr lang="en-US" sz="2000" dirty="0" smtClean="0"/>
              <a:t>(-tau*A) -1] + </a:t>
            </a:r>
            <a:r>
              <a:rPr lang="en-US" sz="2000" dirty="0" err="1"/>
              <a:t>T</a:t>
            </a:r>
            <a:r>
              <a:rPr lang="en-US" sz="2000" baseline="-25000" dirty="0" err="1"/>
              <a:t>spill</a:t>
            </a:r>
            <a:r>
              <a:rPr lang="en-US" sz="2000" dirty="0"/>
              <a:t> + </a:t>
            </a:r>
            <a:r>
              <a:rPr lang="en-US" sz="2000" dirty="0" err="1"/>
              <a:t>T</a:t>
            </a:r>
            <a:r>
              <a:rPr lang="en-US" sz="2000" baseline="-25000" dirty="0" err="1"/>
              <a:t>loss</a:t>
            </a:r>
            <a:r>
              <a:rPr lang="en-US" sz="2000" dirty="0"/>
              <a:t> </a:t>
            </a:r>
            <a:r>
              <a:rPr lang="en-US" sz="2000" dirty="0" smtClean="0"/>
              <a:t>+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rx</a:t>
            </a:r>
            <a:r>
              <a:rPr lang="en-US" sz="2000" baseline="-25000" dirty="0" smtClean="0"/>
              <a:t>  </a:t>
            </a:r>
            <a:r>
              <a:rPr lang="en-US" sz="2000" dirty="0" smtClean="0"/>
              <a:t>;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/>
              <a:t>          where A = </a:t>
            </a:r>
            <a:r>
              <a:rPr lang="en-US" sz="2000" dirty="0" err="1" smtClean="0"/>
              <a:t>airmass</a:t>
            </a:r>
            <a:r>
              <a:rPr lang="en-US" sz="2000" dirty="0" smtClean="0"/>
              <a:t> ~ 1/sin(elevation) for elevation &gt; 15 degrees,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	 </a:t>
            </a:r>
            <a:r>
              <a:rPr lang="en-US" sz="2000" dirty="0" smtClean="0"/>
              <a:t>    and tau = opacity at the frequency of interest</a:t>
            </a: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/>
              <a:t>Want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source</a:t>
            </a:r>
            <a:r>
              <a:rPr lang="en-US" sz="2000" dirty="0" smtClean="0"/>
              <a:t>, so carry out ON – OFF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/>
              <a:t>T</a:t>
            </a:r>
            <a:r>
              <a:rPr lang="en-US" sz="2000" baseline="-25000" dirty="0" smtClean="0"/>
              <a:t>A</a:t>
            </a:r>
            <a:r>
              <a:rPr lang="en-US" sz="2000" dirty="0" smtClean="0"/>
              <a:t>(ON) =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source</a:t>
            </a:r>
            <a:r>
              <a:rPr lang="en-US" sz="2000" dirty="0" smtClean="0"/>
              <a:t> +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sys</a:t>
            </a:r>
            <a:r>
              <a:rPr lang="en-US" sz="2000" dirty="0" smtClean="0"/>
              <a:t>, </a:t>
            </a:r>
            <a:r>
              <a:rPr lang="en-US" sz="2000" dirty="0" smtClean="0"/>
              <a:t>T</a:t>
            </a:r>
            <a:r>
              <a:rPr lang="en-US" sz="2000" baseline="-25000" dirty="0" smtClean="0"/>
              <a:t>A</a:t>
            </a:r>
            <a:r>
              <a:rPr lang="en-US" sz="2000" dirty="0" smtClean="0"/>
              <a:t>(OFF) =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sys</a:t>
            </a:r>
            <a:r>
              <a:rPr lang="en-US" sz="2000" dirty="0" smtClean="0"/>
              <a:t>, so T</a:t>
            </a:r>
            <a:r>
              <a:rPr lang="en-US" sz="2000" baseline="-25000" dirty="0" smtClean="0"/>
              <a:t>A</a:t>
            </a:r>
            <a:r>
              <a:rPr lang="en-US" sz="2000" dirty="0" smtClean="0"/>
              <a:t>(ON) – T</a:t>
            </a:r>
            <a:r>
              <a:rPr lang="en-US" sz="2000" baseline="-25000" dirty="0" smtClean="0"/>
              <a:t>A</a:t>
            </a:r>
            <a:r>
              <a:rPr lang="en-US" sz="2000" dirty="0" smtClean="0"/>
              <a:t>(OFF) =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source</a:t>
            </a:r>
            <a:endParaRPr lang="en-US" sz="2000" baseline="-25000" dirty="0"/>
          </a:p>
          <a:p>
            <a:pPr>
              <a:lnSpc>
                <a:spcPct val="90000"/>
              </a:lnSpc>
              <a:buFontTx/>
              <a:buNone/>
            </a:pPr>
            <a:endParaRPr lang="en-US" sz="20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/>
              <a:t>Need to carry out ON – OFF observations, and there are different observing techniques for measuring ON – OFF</a:t>
            </a:r>
            <a:endParaRPr lang="en-US" sz="2000" dirty="0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152400" y="5181600"/>
            <a:ext cx="838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52400" y="4800600"/>
            <a:ext cx="8686800" cy="685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58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3" grpId="0" build="p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Observing Modes to get OFFs</a:t>
            </a:r>
            <a:endParaRPr lang="en-US" dirty="0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86800" cy="5791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sz="18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/>
              <a:t>Types of “reference observations”: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Frequency Switching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- In- or Out-of-band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 smtClean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Position Switching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	</a:t>
            </a:r>
            <a:endParaRPr lang="en-US" sz="2000" dirty="0" smtClean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Beam Switching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- Move </a:t>
            </a:r>
            <a:r>
              <a:rPr lang="en-US" sz="2000" dirty="0" err="1" smtClean="0"/>
              <a:t>subreflector</a:t>
            </a:r>
            <a:endParaRPr lang="en-US" sz="20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- Receiver beam switch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 smtClean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Dual-beam Nodding</a:t>
            </a: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 smtClean="0"/>
              <a:t>	- Move telescope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- Move </a:t>
            </a:r>
            <a:r>
              <a:rPr lang="en-US" sz="2000" dirty="0" err="1" smtClean="0"/>
              <a:t>subreflector</a:t>
            </a:r>
            <a:endParaRPr lang="en-US" sz="2000" dirty="0" smtClean="0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00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In-band Frequency Switching</a:t>
            </a:r>
            <a:endParaRPr lang="en-US" dirty="0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  <p:pic>
        <p:nvPicPr>
          <p:cNvPr id="3" name="Picture 2" descr="inband.f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79951"/>
            <a:ext cx="5105400" cy="55208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718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Out-of</a:t>
            </a:r>
            <a:r>
              <a:rPr lang="en-US" dirty="0" smtClean="0"/>
              <a:t>-band Frequency Switching</a:t>
            </a:r>
            <a:endParaRPr lang="en-US" dirty="0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  <p:pic>
        <p:nvPicPr>
          <p:cNvPr id="2" name="Picture 1" descr="outband.f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5200" cy="518029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3511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313613" cy="609600"/>
          </a:xfrm>
        </p:spPr>
        <p:txBody>
          <a:bodyPr/>
          <a:lstStyle/>
          <a:p>
            <a:r>
              <a:rPr lang="en-US"/>
              <a:t>RFI mitigation techniques 101</a:t>
            </a:r>
          </a:p>
        </p:txBody>
      </p:sp>
      <p:pic>
        <p:nvPicPr>
          <p:cNvPr id="153603" name="Picture 3" descr="contact_large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8580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4" name="Oval 4"/>
          <p:cNvSpPr>
            <a:spLocks noChangeArrowheads="1"/>
          </p:cNvSpPr>
          <p:nvPr/>
        </p:nvSpPr>
        <p:spPr bwMode="auto">
          <a:xfrm>
            <a:off x="3733800" y="2895600"/>
            <a:ext cx="2362200" cy="2209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 sz="2000">
              <a:solidFill>
                <a:srgbClr val="FF0000"/>
              </a:solidFill>
            </a:endParaRPr>
          </a:p>
        </p:txBody>
      </p:sp>
      <p:sp>
        <p:nvSpPr>
          <p:cNvPr id="153605" name="Line 5"/>
          <p:cNvSpPr>
            <a:spLocks noChangeShapeType="1"/>
          </p:cNvSpPr>
          <p:nvPr/>
        </p:nvSpPr>
        <p:spPr bwMode="auto">
          <a:xfrm flipV="1">
            <a:off x="4038600" y="3276600"/>
            <a:ext cx="1828800" cy="1447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1219200" y="5562600"/>
            <a:ext cx="7543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 No digital switching devices in the telescope beam!</a:t>
            </a:r>
          </a:p>
          <a:p>
            <a:pPr algn="l">
              <a:buFontTx/>
              <a:buChar char="•"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 No transmitters in the telescope beam!</a:t>
            </a:r>
            <a:r>
              <a:rPr lang="en-US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 animBg="1" autoUpdateAnimBg="0"/>
      <p:bldP spid="153605" grpId="0" animBg="1"/>
      <p:bldP spid="153606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</a:t>
            </a:r>
            <a:r>
              <a:rPr lang="en-US" dirty="0" smtClean="0"/>
              <a:t> Switching</a:t>
            </a:r>
            <a:endParaRPr lang="en-US" dirty="0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  <p:pic>
        <p:nvPicPr>
          <p:cNvPr id="3" name="Picture 2" descr="p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0"/>
            <a:ext cx="9144000" cy="480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9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</a:t>
            </a:r>
            <a:r>
              <a:rPr lang="en-US" dirty="0" smtClean="0"/>
              <a:t> Switching: ON – OFF on sky</a:t>
            </a:r>
            <a:endParaRPr lang="en-US" dirty="0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  <p:pic>
        <p:nvPicPr>
          <p:cNvPr id="2" name="Picture 1" descr="ps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7924800" cy="554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9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</a:t>
            </a:r>
            <a:r>
              <a:rPr lang="en-US" dirty="0" smtClean="0"/>
              <a:t>Switching : Internal (“</a:t>
            </a:r>
            <a:r>
              <a:rPr lang="en-US" dirty="0" err="1" smtClean="0"/>
              <a:t>Dicke</a:t>
            </a:r>
            <a:r>
              <a:rPr lang="en-US" dirty="0" smtClean="0"/>
              <a:t>”) Switching</a:t>
            </a:r>
            <a:endParaRPr lang="en-US" dirty="0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  <p:pic>
        <p:nvPicPr>
          <p:cNvPr id="2" name="Picture 1" descr="bs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365007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81000" y="5029200"/>
            <a:ext cx="8382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en-US" sz="1800" dirty="0" smtClean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Difference spectrum eliminates any contributions to the </a:t>
            </a:r>
            <a:r>
              <a:rPr lang="en-US" sz="2000" dirty="0" err="1" smtClean="0"/>
              <a:t>bandpass</a:t>
            </a:r>
            <a:r>
              <a:rPr lang="en-US" sz="2000" dirty="0" smtClean="0"/>
              <a:t> from after the switch 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Low overhead but ½ time spent off source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869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609600"/>
          </a:xfrm>
        </p:spPr>
        <p:txBody>
          <a:bodyPr/>
          <a:lstStyle/>
          <a:p>
            <a:r>
              <a:rPr lang="en-US" dirty="0" smtClean="0"/>
              <a:t>Beam </a:t>
            </a:r>
            <a:r>
              <a:rPr lang="en-US" dirty="0" smtClean="0"/>
              <a:t>Switching : </a:t>
            </a:r>
            <a:r>
              <a:rPr lang="en-US" dirty="0" err="1" smtClean="0"/>
              <a:t>Subreflector</a:t>
            </a:r>
            <a:r>
              <a:rPr lang="en-US" dirty="0" smtClean="0"/>
              <a:t> or internal tertiary</a:t>
            </a:r>
            <a:endParaRPr lang="en-US" dirty="0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81000" y="5257800"/>
            <a:ext cx="8382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en-US" sz="1800" dirty="0" smtClean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Removes “fast” gain / </a:t>
            </a:r>
            <a:r>
              <a:rPr lang="en-US" sz="2000" dirty="0" err="1" smtClean="0"/>
              <a:t>bandpass</a:t>
            </a:r>
            <a:r>
              <a:rPr lang="en-US" sz="2000" dirty="0" smtClean="0"/>
              <a:t> changes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Low overhead but ½ time spent off source</a:t>
            </a:r>
            <a:endParaRPr lang="en-US" sz="2000" dirty="0"/>
          </a:p>
        </p:txBody>
      </p:sp>
      <p:pic>
        <p:nvPicPr>
          <p:cNvPr id="3" name="Picture 2" descr="bs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204200" cy="4445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50913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609600"/>
          </a:xfrm>
        </p:spPr>
        <p:txBody>
          <a:bodyPr/>
          <a:lstStyle/>
          <a:p>
            <a:r>
              <a:rPr lang="en-US" dirty="0" smtClean="0"/>
              <a:t>Nodding with dual-beam Rx’s - </a:t>
            </a:r>
            <a:r>
              <a:rPr lang="en-US" dirty="0" err="1" smtClean="0"/>
              <a:t>subreflector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81000" y="5452533"/>
            <a:ext cx="8382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en-US" sz="1800" dirty="0" smtClean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Removes “fast” gain / </a:t>
            </a:r>
            <a:r>
              <a:rPr lang="en-US" sz="2000" dirty="0" err="1" smtClean="0"/>
              <a:t>bandpass</a:t>
            </a:r>
            <a:r>
              <a:rPr lang="en-US" sz="2000" dirty="0" smtClean="0"/>
              <a:t> changes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Low overhead and all time spent on source</a:t>
            </a:r>
            <a:endParaRPr lang="en-US" sz="2000" dirty="0"/>
          </a:p>
        </p:txBody>
      </p:sp>
      <p:pic>
        <p:nvPicPr>
          <p:cNvPr id="2" name="Picture 1" descr="nod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4400"/>
            <a:ext cx="7429500" cy="46482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46438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609600"/>
          </a:xfrm>
        </p:spPr>
        <p:txBody>
          <a:bodyPr/>
          <a:lstStyle/>
          <a:p>
            <a:r>
              <a:rPr lang="en-US" dirty="0" smtClean="0"/>
              <a:t>Nodding with dual-beam Rx’s – telescope motion</a:t>
            </a:r>
            <a:endParaRPr lang="en-US" dirty="0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81000" y="5452533"/>
            <a:ext cx="8382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en-US" sz="1800" dirty="0" smtClean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Removes “fast” gain / </a:t>
            </a:r>
            <a:r>
              <a:rPr lang="en-US" sz="2000" dirty="0" err="1" smtClean="0"/>
              <a:t>bandpass</a:t>
            </a:r>
            <a:r>
              <a:rPr lang="en-US" sz="2000" dirty="0" smtClean="0"/>
              <a:t> changes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Overhead from moving the telescope but all time spent on source</a:t>
            </a:r>
            <a:endParaRPr lang="en-US" sz="2000" dirty="0"/>
          </a:p>
        </p:txBody>
      </p:sp>
      <p:pic>
        <p:nvPicPr>
          <p:cNvPr id="3" name="Picture 2" descr="nod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90600"/>
            <a:ext cx="7899400" cy="458895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33632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609600"/>
          </a:xfrm>
        </p:spPr>
        <p:txBody>
          <a:bodyPr/>
          <a:lstStyle/>
          <a:p>
            <a:r>
              <a:rPr lang="en-US" dirty="0" smtClean="0"/>
              <a:t>Mapping Techniques</a:t>
            </a:r>
            <a:endParaRPr lang="en-US" dirty="0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495800" y="990600"/>
            <a:ext cx="4343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en-US" sz="1800" dirty="0" smtClean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b="1" dirty="0" smtClean="0"/>
              <a:t>Point map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 </a:t>
            </a:r>
            <a:r>
              <a:rPr lang="en-US" sz="2000" dirty="0" smtClean="0"/>
              <a:t>    - sit, move, sit, move….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 smtClean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b="1" dirty="0" smtClean="0"/>
              <a:t>On-The-Fly mapping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 smtClean="0"/>
              <a:t>     - slew a column or a row while       	collecting data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 smtClean="0"/>
              <a:t>     - move to next column / row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 </a:t>
            </a:r>
            <a:r>
              <a:rPr lang="en-US" sz="2000" dirty="0" smtClean="0"/>
              <a:t>    - basket weave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 </a:t>
            </a:r>
            <a:r>
              <a:rPr lang="en-US" sz="2000" dirty="0" smtClean="0"/>
              <a:t>    - should oversample ~1/3 the 	resolution along direction 	of slew (“</a:t>
            </a:r>
            <a:r>
              <a:rPr lang="en-US" sz="2000" dirty="0" err="1" smtClean="0"/>
              <a:t>Nyquist</a:t>
            </a:r>
            <a:r>
              <a:rPr lang="en-US" sz="2000" dirty="0" smtClean="0"/>
              <a:t> sampling”)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 </a:t>
            </a:r>
            <a:r>
              <a:rPr lang="en-US" sz="2000" dirty="0" smtClean="0"/>
              <a:t>    - OFF position taken from either 	an emission free map		position or a separate OFF 	position observed</a:t>
            </a:r>
          </a:p>
        </p:txBody>
      </p:sp>
      <p:pic>
        <p:nvPicPr>
          <p:cNvPr id="2" name="Picture 1" descr="map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3962400" cy="2410984"/>
          </a:xfrm>
          <a:prstGeom prst="rect">
            <a:avLst/>
          </a:prstGeom>
        </p:spPr>
      </p:pic>
      <p:pic>
        <p:nvPicPr>
          <p:cNvPr id="4" name="Picture 3" descr="map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352800"/>
            <a:ext cx="3733800" cy="30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4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609600"/>
          </a:xfrm>
        </p:spPr>
        <p:txBody>
          <a:bodyPr/>
          <a:lstStyle/>
          <a:p>
            <a:r>
              <a:rPr lang="en-US" dirty="0" smtClean="0"/>
              <a:t>Data Calibration</a:t>
            </a:r>
            <a:endParaRPr lang="en-US" dirty="0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066800"/>
            <a:ext cx="70585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(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ON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– </a:t>
            </a:r>
            <a:r>
              <a:rPr lang="en-US" dirty="0" smtClean="0">
                <a:solidFill>
                  <a:srgbClr val="008000"/>
                </a:solidFill>
                <a:latin typeface="+mn-lt"/>
              </a:rPr>
              <a:t>OFF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) / </a:t>
            </a:r>
            <a:r>
              <a:rPr lang="en-US" dirty="0" smtClean="0">
                <a:solidFill>
                  <a:srgbClr val="008000"/>
                </a:solidFill>
                <a:latin typeface="+mn-lt"/>
              </a:rPr>
              <a:t>OFF</a:t>
            </a: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[ (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T</a:t>
            </a:r>
            <a:r>
              <a:rPr lang="en-US" baseline="-25000" dirty="0" err="1" smtClean="0">
                <a:solidFill>
                  <a:srgbClr val="FF0000"/>
                </a:solidFill>
                <a:latin typeface="+mn-lt"/>
              </a:rPr>
              <a:t>source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+ </a:t>
            </a:r>
            <a:r>
              <a:rPr lang="en-US" dirty="0" err="1" smtClean="0">
                <a:solidFill>
                  <a:srgbClr val="008000"/>
                </a:solidFill>
                <a:latin typeface="+mn-lt"/>
              </a:rPr>
              <a:t>T</a:t>
            </a:r>
            <a:r>
              <a:rPr lang="en-US" baseline="-25000" dirty="0" err="1" smtClean="0">
                <a:solidFill>
                  <a:srgbClr val="008000"/>
                </a:solidFill>
                <a:latin typeface="+mn-lt"/>
              </a:rPr>
              <a:t>everything</a:t>
            </a:r>
            <a:r>
              <a:rPr lang="en-US" baseline="-25000" dirty="0" smtClean="0">
                <a:solidFill>
                  <a:srgbClr val="008000"/>
                </a:solidFill>
                <a:latin typeface="+mn-lt"/>
              </a:rPr>
              <a:t> else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) – </a:t>
            </a:r>
            <a:r>
              <a:rPr lang="en-US" dirty="0" err="1" smtClean="0">
                <a:solidFill>
                  <a:srgbClr val="008000"/>
                </a:solidFill>
                <a:latin typeface="+mn-lt"/>
              </a:rPr>
              <a:t>T</a:t>
            </a:r>
            <a:r>
              <a:rPr lang="en-US" baseline="-25000" dirty="0" err="1" smtClean="0">
                <a:solidFill>
                  <a:srgbClr val="008000"/>
                </a:solidFill>
                <a:latin typeface="+mn-lt"/>
              </a:rPr>
              <a:t>everything</a:t>
            </a:r>
            <a:r>
              <a:rPr lang="en-US" baseline="-25000" dirty="0" smtClean="0">
                <a:solidFill>
                  <a:srgbClr val="008000"/>
                </a:solidFill>
                <a:latin typeface="+mn-lt"/>
              </a:rPr>
              <a:t> else</a:t>
            </a:r>
            <a:r>
              <a:rPr lang="en-US" baseline="-25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]/ </a:t>
            </a:r>
            <a:r>
              <a:rPr lang="en-US" dirty="0" err="1">
                <a:solidFill>
                  <a:srgbClr val="008000"/>
                </a:solidFill>
                <a:latin typeface="+mn-lt"/>
              </a:rPr>
              <a:t>T</a:t>
            </a:r>
            <a:r>
              <a:rPr lang="en-US" baseline="-25000" dirty="0" err="1" smtClean="0">
                <a:solidFill>
                  <a:srgbClr val="008000"/>
                </a:solidFill>
                <a:latin typeface="+mn-lt"/>
              </a:rPr>
              <a:t>everything</a:t>
            </a:r>
            <a:r>
              <a:rPr lang="en-US" baseline="-25000" dirty="0" smtClean="0">
                <a:solidFill>
                  <a:srgbClr val="008000"/>
                </a:solidFill>
                <a:latin typeface="+mn-lt"/>
              </a:rPr>
              <a:t> else</a:t>
            </a: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= (source temperature) / (“system temperature”)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65650" y="3512403"/>
            <a:ext cx="4308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T</a:t>
            </a:r>
            <a:r>
              <a:rPr lang="en-US" baseline="-25000" dirty="0" smtClean="0">
                <a:solidFill>
                  <a:srgbClr val="FF0000"/>
                </a:solidFill>
                <a:latin typeface="+mn-lt"/>
              </a:rPr>
              <a:t>A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= [(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ON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– </a:t>
            </a:r>
            <a:r>
              <a:rPr lang="en-US" dirty="0" smtClean="0">
                <a:solidFill>
                  <a:srgbClr val="008000"/>
                </a:solidFill>
                <a:latin typeface="+mn-lt"/>
              </a:rPr>
              <a:t>OFF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) / </a:t>
            </a:r>
            <a:r>
              <a:rPr lang="en-US" dirty="0" smtClean="0">
                <a:solidFill>
                  <a:srgbClr val="008000"/>
                </a:solidFill>
                <a:latin typeface="+mn-lt"/>
              </a:rPr>
              <a:t>OFF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] *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T</a:t>
            </a:r>
            <a:r>
              <a:rPr lang="en-US" baseline="-25000" dirty="0" err="1" smtClean="0">
                <a:solidFill>
                  <a:srgbClr val="0000FF"/>
                </a:solidFill>
                <a:latin typeface="+mn-lt"/>
              </a:rPr>
              <a:t>sys</a:t>
            </a:r>
            <a:endParaRPr lang="en-US" baseline="-25000" dirty="0" smtClean="0">
              <a:solidFill>
                <a:srgbClr val="0000FF"/>
              </a:solidFill>
              <a:latin typeface="+mn-lt"/>
            </a:endParaRP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0297" y="4350603"/>
            <a:ext cx="8250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+mn-lt"/>
              </a:rPr>
              <a:t>OFF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obtained from observations of blank sky (or other)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 err="1" smtClean="0">
                <a:solidFill>
                  <a:srgbClr val="0000FF"/>
                </a:solidFill>
                <a:latin typeface="+mn-lt"/>
              </a:rPr>
              <a:t>T</a:t>
            </a:r>
            <a:r>
              <a:rPr lang="en-US" baseline="-25000" dirty="0" err="1" smtClean="0">
                <a:solidFill>
                  <a:srgbClr val="0000FF"/>
                </a:solidFill>
                <a:latin typeface="+mn-lt"/>
              </a:rPr>
              <a:t>sys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obtained from internal calibration (noise diodes, etc.)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286000" y="3429000"/>
            <a:ext cx="4572000" cy="609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9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609600"/>
          </a:xfrm>
        </p:spPr>
        <p:txBody>
          <a:bodyPr/>
          <a:lstStyle/>
          <a:p>
            <a:r>
              <a:rPr lang="en-US" dirty="0" smtClean="0"/>
              <a:t>Determining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sys</a:t>
            </a:r>
            <a:r>
              <a:rPr lang="en-US" baseline="-25000" dirty="0" smtClean="0"/>
              <a:t> </a:t>
            </a:r>
            <a:r>
              <a:rPr lang="en-US" dirty="0" smtClean="0"/>
              <a:t>with noise diodes</a:t>
            </a:r>
            <a:endParaRPr lang="en-US" baseline="-25000" dirty="0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  <p:pic>
        <p:nvPicPr>
          <p:cNvPr id="2" name="Picture 1" descr="noise.diod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24097"/>
            <a:ext cx="5943600" cy="29337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659953" y="5024497"/>
            <a:ext cx="56860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+mn-lt"/>
              </a:rPr>
              <a:t>T</a:t>
            </a:r>
            <a:r>
              <a:rPr lang="en-US" baseline="-25000" dirty="0" err="1" smtClean="0">
                <a:solidFill>
                  <a:srgbClr val="0000FF"/>
                </a:solidFill>
                <a:latin typeface="+mn-lt"/>
              </a:rPr>
              <a:t>sys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= [</a:t>
            </a:r>
            <a:r>
              <a:rPr lang="en-US" dirty="0" smtClean="0">
                <a:solidFill>
                  <a:srgbClr val="008000"/>
                </a:solidFill>
                <a:latin typeface="+mn-lt"/>
              </a:rPr>
              <a:t>OFF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/ (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ON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– </a:t>
            </a:r>
            <a:r>
              <a:rPr lang="en-US" dirty="0" smtClean="0">
                <a:solidFill>
                  <a:srgbClr val="008000"/>
                </a:solidFill>
                <a:latin typeface="+mn-lt"/>
              </a:rPr>
              <a:t>OFF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)] *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T</a:t>
            </a:r>
            <a:r>
              <a:rPr lang="en-US" baseline="-25000" dirty="0" err="1" smtClean="0">
                <a:solidFill>
                  <a:srgbClr val="0000FF"/>
                </a:solidFill>
                <a:latin typeface="+mn-lt"/>
              </a:rPr>
              <a:t>cal</a:t>
            </a:r>
            <a:endParaRPr lang="en-US" dirty="0" smtClean="0">
              <a:solidFill>
                <a:srgbClr val="0000FF"/>
              </a:solidFill>
              <a:latin typeface="+mn-lt"/>
            </a:endParaRPr>
          </a:p>
          <a:p>
            <a:endParaRPr lang="en-US" baseline="-25000" dirty="0">
              <a:solidFill>
                <a:srgbClr val="0000FF"/>
              </a:solidFill>
              <a:latin typeface="+mn-lt"/>
            </a:endParaRPr>
          </a:p>
          <a:p>
            <a:r>
              <a:rPr lang="en-US" dirty="0" err="1">
                <a:solidFill>
                  <a:srgbClr val="0000FF"/>
                </a:solidFill>
                <a:latin typeface="+mn-lt"/>
              </a:rPr>
              <a:t>T</a:t>
            </a:r>
            <a:r>
              <a:rPr lang="en-US" baseline="-25000" dirty="0" err="1">
                <a:solidFill>
                  <a:srgbClr val="0000FF"/>
                </a:solidFill>
                <a:latin typeface="+mn-lt"/>
              </a:rPr>
              <a:t>sys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= [</a:t>
            </a:r>
            <a:r>
              <a:rPr lang="en-US" dirty="0">
                <a:solidFill>
                  <a:srgbClr val="008000"/>
                </a:solidFill>
                <a:latin typeface="+mn-lt"/>
              </a:rPr>
              <a:t>OFF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/ (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ON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– </a:t>
            </a:r>
            <a:r>
              <a:rPr lang="en-US" dirty="0">
                <a:solidFill>
                  <a:srgbClr val="008000"/>
                </a:solidFill>
                <a:latin typeface="+mn-lt"/>
              </a:rPr>
              <a:t>OFF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)] *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T</a:t>
            </a:r>
            <a:r>
              <a:rPr lang="en-US" baseline="-25000" dirty="0" err="1" smtClean="0">
                <a:solidFill>
                  <a:srgbClr val="0000FF"/>
                </a:solidFill>
                <a:latin typeface="+mn-lt"/>
              </a:rPr>
              <a:t>cal</a:t>
            </a:r>
            <a:r>
              <a:rPr lang="en-US" baseline="-250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+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T</a:t>
            </a:r>
            <a:r>
              <a:rPr lang="en-US" baseline="-25000" dirty="0" err="1" smtClean="0">
                <a:solidFill>
                  <a:srgbClr val="0000FF"/>
                </a:solidFill>
                <a:latin typeface="+mn-lt"/>
              </a:rPr>
              <a:t>cal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/2</a:t>
            </a: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(Used at GBT for Flicker diode ON/OFF)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endParaRPr lang="en-US" baseline="-25000" dirty="0" smtClean="0">
              <a:solidFill>
                <a:srgbClr val="0000FF"/>
              </a:solidFill>
              <a:latin typeface="+mn-lt"/>
            </a:endParaRP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9144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GBT uses noise diodes for all receivers except 4 mm one and MUSTANG bolometer array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3318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609600"/>
          </a:xfrm>
        </p:spPr>
        <p:txBody>
          <a:bodyPr/>
          <a:lstStyle/>
          <a:p>
            <a:r>
              <a:rPr lang="en-US" dirty="0" smtClean="0"/>
              <a:t>Determining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sys</a:t>
            </a:r>
            <a:r>
              <a:rPr lang="en-US" baseline="-25000" dirty="0" smtClean="0"/>
              <a:t> </a:t>
            </a:r>
            <a:r>
              <a:rPr lang="en-US" dirty="0" smtClean="0"/>
              <a:t>with hot / cold loads</a:t>
            </a:r>
            <a:endParaRPr lang="en-US" baseline="-25000" dirty="0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4572000"/>
            <a:ext cx="77426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“calibration gain” </a:t>
            </a:r>
            <a:r>
              <a:rPr lang="en-US" i="1" dirty="0" smtClean="0">
                <a:solidFill>
                  <a:schemeClr val="tx1"/>
                </a:solidFill>
                <a:latin typeface="+mn-lt"/>
              </a:rPr>
              <a:t>G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= (</a:t>
            </a:r>
            <a:r>
              <a:rPr lang="en-US" dirty="0" err="1" smtClean="0">
                <a:solidFill>
                  <a:schemeClr val="tx1"/>
                </a:solidFill>
                <a:latin typeface="+mn-lt"/>
              </a:rPr>
              <a:t>T</a:t>
            </a:r>
            <a:r>
              <a:rPr lang="en-US" baseline="-25000" dirty="0" err="1" smtClean="0">
                <a:solidFill>
                  <a:schemeClr val="tx1"/>
                </a:solidFill>
                <a:latin typeface="+mn-lt"/>
              </a:rPr>
              <a:t>hot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– </a:t>
            </a:r>
            <a:r>
              <a:rPr lang="en-US" dirty="0" err="1" smtClean="0">
                <a:solidFill>
                  <a:schemeClr val="tx1"/>
                </a:solidFill>
                <a:latin typeface="+mn-lt"/>
              </a:rPr>
              <a:t>T</a:t>
            </a:r>
            <a:r>
              <a:rPr lang="en-US" baseline="-25000" dirty="0" err="1" smtClean="0">
                <a:solidFill>
                  <a:schemeClr val="tx1"/>
                </a:solidFill>
                <a:latin typeface="+mn-lt"/>
              </a:rPr>
              <a:t>cold</a:t>
            </a:r>
            <a:r>
              <a:rPr lang="en-US" baseline="-25000" dirty="0" smtClean="0">
                <a:solidFill>
                  <a:schemeClr val="tx1"/>
                </a:solidFill>
                <a:latin typeface="+mn-lt"/>
              </a:rPr>
              <a:t>)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/ (</a:t>
            </a:r>
            <a:r>
              <a:rPr lang="en-US" dirty="0" err="1" smtClean="0">
                <a:solidFill>
                  <a:schemeClr val="tx1"/>
                </a:solidFill>
                <a:latin typeface="+mn-lt"/>
              </a:rPr>
              <a:t>V</a:t>
            </a:r>
            <a:r>
              <a:rPr lang="en-US" baseline="-25000" dirty="0" err="1" smtClean="0">
                <a:solidFill>
                  <a:schemeClr val="tx1"/>
                </a:solidFill>
                <a:latin typeface="+mn-lt"/>
              </a:rPr>
              <a:t>hot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– </a:t>
            </a:r>
            <a:r>
              <a:rPr lang="en-US" dirty="0" err="1" smtClean="0">
                <a:solidFill>
                  <a:schemeClr val="tx1"/>
                </a:solidFill>
                <a:latin typeface="+mn-lt"/>
              </a:rPr>
              <a:t>V</a:t>
            </a:r>
            <a:r>
              <a:rPr lang="en-US" baseline="-25000" dirty="0" err="1" smtClean="0">
                <a:solidFill>
                  <a:schemeClr val="tx1"/>
                </a:solidFill>
                <a:latin typeface="+mn-lt"/>
              </a:rPr>
              <a:t>cold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)</a:t>
            </a:r>
            <a:r>
              <a:rPr lang="en-US" baseline="-25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[K/Volts]</a:t>
            </a:r>
            <a:endParaRPr lang="en-US" baseline="-25000" dirty="0" smtClean="0">
              <a:solidFill>
                <a:schemeClr val="tx1"/>
              </a:solidFill>
              <a:latin typeface="+mn-lt"/>
            </a:endParaRPr>
          </a:p>
          <a:p>
            <a:endParaRPr lang="en-US" baseline="-25000" dirty="0">
              <a:solidFill>
                <a:schemeClr val="tx1"/>
              </a:solidFill>
              <a:latin typeface="+mn-lt"/>
            </a:endParaRPr>
          </a:p>
          <a:p>
            <a:r>
              <a:rPr lang="en-US" dirty="0" err="1" smtClean="0">
                <a:solidFill>
                  <a:srgbClr val="3333FF"/>
                </a:solidFill>
                <a:latin typeface="+mn-lt"/>
              </a:rPr>
              <a:t>T</a:t>
            </a:r>
            <a:r>
              <a:rPr lang="en-US" baseline="-25000" dirty="0" err="1" smtClean="0">
                <a:solidFill>
                  <a:srgbClr val="3333FF"/>
                </a:solidFill>
                <a:latin typeface="+mn-lt"/>
              </a:rPr>
              <a:t>sys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= </a:t>
            </a:r>
            <a:r>
              <a:rPr lang="en-US" i="1" dirty="0" smtClean="0">
                <a:solidFill>
                  <a:schemeClr val="tx1"/>
                </a:solidFill>
                <a:latin typeface="+mn-lt"/>
              </a:rPr>
              <a:t>G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* V(</a:t>
            </a:r>
            <a:r>
              <a:rPr lang="en-US" dirty="0" smtClean="0">
                <a:solidFill>
                  <a:srgbClr val="008000"/>
                </a:solidFill>
                <a:latin typeface="+mn-lt"/>
              </a:rPr>
              <a:t>OFF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)  and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T</a:t>
            </a:r>
            <a:r>
              <a:rPr lang="en-US" baseline="-25000" dirty="0" smtClean="0">
                <a:solidFill>
                  <a:srgbClr val="FF0000"/>
                </a:solidFill>
                <a:latin typeface="+mn-lt"/>
              </a:rPr>
              <a:t>A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= </a:t>
            </a:r>
            <a:r>
              <a:rPr lang="en-US" i="1" dirty="0" smtClean="0">
                <a:solidFill>
                  <a:schemeClr val="tx1"/>
                </a:solidFill>
                <a:latin typeface="+mn-lt"/>
              </a:rPr>
              <a:t>G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* (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ON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-</a:t>
            </a:r>
            <a:r>
              <a:rPr lang="en-US" dirty="0" smtClean="0">
                <a:solidFill>
                  <a:srgbClr val="008000"/>
                </a:solidFill>
                <a:latin typeface="+mn-lt"/>
              </a:rPr>
              <a:t>OFF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)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9144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GBT uses hot/cold loads for 4 mm receiver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Picture 2" descr="hotcol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00"/>
            <a:ext cx="6019800" cy="27305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38200" y="5879068"/>
            <a:ext cx="7543800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One load “chopper wheel” method also used! See </a:t>
            </a:r>
            <a:r>
              <a:rPr lang="en-US" sz="1800" dirty="0" err="1" smtClean="0">
                <a:solidFill>
                  <a:schemeClr val="tx1"/>
                </a:solidFill>
                <a:latin typeface="+mn-lt"/>
              </a:rPr>
              <a:t>Kutner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 &amp; </a:t>
            </a:r>
            <a:r>
              <a:rPr lang="en-US" sz="1800" dirty="0" err="1" smtClean="0">
                <a:solidFill>
                  <a:schemeClr val="tx1"/>
                </a:solidFill>
                <a:latin typeface="+mn-lt"/>
              </a:rPr>
              <a:t>Ulich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 (1974)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11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667000"/>
            <a:ext cx="8153400" cy="609600"/>
          </a:xfrm>
        </p:spPr>
        <p:txBody>
          <a:bodyPr/>
          <a:lstStyle/>
          <a:p>
            <a:pPr algn="ctr"/>
            <a:r>
              <a:rPr lang="en-US"/>
              <a:t>What is detected at radio frequencies?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609600"/>
          </a:xfrm>
        </p:spPr>
        <p:txBody>
          <a:bodyPr/>
          <a:lstStyle/>
          <a:p>
            <a:r>
              <a:rPr lang="en-US" dirty="0" smtClean="0"/>
              <a:t>Absolute Calibration on known sources</a:t>
            </a:r>
            <a:endParaRPr lang="en-US" baseline="-25000" dirty="0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914400"/>
            <a:ext cx="830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Corrects for errors in adopted diode temps, etc., and corrects for telescope response </a:t>
            </a:r>
          </a:p>
          <a:p>
            <a:pPr algn="l"/>
            <a:endParaRPr lang="en-US" dirty="0" smtClean="0">
              <a:solidFill>
                <a:srgbClr val="000000"/>
              </a:solidFill>
              <a:latin typeface="+mn-lt"/>
            </a:endParaRPr>
          </a:p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S(source) / S(</a:t>
            </a:r>
            <a:r>
              <a:rPr lang="en-US" dirty="0" err="1" smtClean="0">
                <a:solidFill>
                  <a:srgbClr val="000000"/>
                </a:solidFill>
                <a:latin typeface="+mn-lt"/>
              </a:rPr>
              <a:t>cal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) = T(source) / T(</a:t>
            </a:r>
            <a:r>
              <a:rPr lang="en-US" dirty="0" err="1" smtClean="0">
                <a:solidFill>
                  <a:srgbClr val="000000"/>
                </a:solidFill>
                <a:latin typeface="+mn-lt"/>
              </a:rPr>
              <a:t>cal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), 		     	 where S(</a:t>
            </a:r>
            <a:r>
              <a:rPr lang="en-US" dirty="0" err="1" smtClean="0">
                <a:solidFill>
                  <a:srgbClr val="000000"/>
                </a:solidFill>
                <a:latin typeface="+mn-lt"/>
              </a:rPr>
              <a:t>cal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) is known, e.g., 3C273, planet…</a:t>
            </a:r>
          </a:p>
          <a:p>
            <a:pPr algn="l"/>
            <a:endParaRPr lang="en-US" dirty="0">
              <a:solidFill>
                <a:srgbClr val="000000"/>
              </a:solidFill>
              <a:latin typeface="+mn-lt"/>
            </a:endParaRPr>
          </a:p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VLA calibration is ~1% accurate at &lt; 20 GHz and ~3% accurate at &gt; 20 GHz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" name="Picture 1" descr="marsca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267200"/>
            <a:ext cx="4419600" cy="224647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943600" y="464820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  <a:latin typeface="+mn-lt"/>
              </a:rPr>
              <a:t>Mars WMAP observations with model in red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294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609600"/>
          </a:xfrm>
        </p:spPr>
        <p:txBody>
          <a:bodyPr/>
          <a:lstStyle/>
          <a:p>
            <a:r>
              <a:rPr lang="en-US" dirty="0" smtClean="0"/>
              <a:t>Temperature Scales in Radio Astronomy</a:t>
            </a:r>
            <a:endParaRPr lang="en-US" baseline="-25000" dirty="0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856358"/>
            <a:ext cx="9144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T</a:t>
            </a:r>
            <a:r>
              <a:rPr lang="en-US" baseline="-25000" dirty="0" smtClean="0">
                <a:solidFill>
                  <a:srgbClr val="000000"/>
                </a:solidFill>
                <a:latin typeface="+mn-lt"/>
              </a:rPr>
              <a:t>A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; observed source antenna temperature</a:t>
            </a:r>
          </a:p>
          <a:p>
            <a:pPr marL="342900" indent="-342900" algn="l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+mn-lt"/>
            </a:endParaRPr>
          </a:p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T</a:t>
            </a:r>
            <a:r>
              <a:rPr lang="en-US" baseline="-25000" dirty="0" smtClean="0">
                <a:solidFill>
                  <a:srgbClr val="000000"/>
                </a:solidFill>
                <a:latin typeface="+mn-lt"/>
              </a:rPr>
              <a:t>A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’ = T</a:t>
            </a:r>
            <a:r>
              <a:rPr lang="en-US" baseline="-25000" dirty="0" smtClean="0">
                <a:solidFill>
                  <a:srgbClr val="000000"/>
                </a:solidFill>
                <a:latin typeface="+mn-lt"/>
              </a:rPr>
              <a:t>A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+mn-lt"/>
              </a:rPr>
              <a:t>exp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(tau * A)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;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antenna temperature corrected for atmospheric 			            opacity tau at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airmass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A</a:t>
            </a:r>
          </a:p>
          <a:p>
            <a:pPr marL="342900" indent="-342900" algn="l">
              <a:buFont typeface="Arial"/>
              <a:buChar char="•"/>
            </a:pPr>
            <a:endParaRPr lang="en-US" dirty="0" smtClean="0">
              <a:solidFill>
                <a:srgbClr val="000000"/>
              </a:solidFill>
              <a:latin typeface="+mn-lt"/>
            </a:endParaRPr>
          </a:p>
          <a:p>
            <a:pPr algn="l"/>
            <a:r>
              <a:rPr lang="en-US" dirty="0" smtClean="0">
                <a:solidFill>
                  <a:srgbClr val="000000"/>
                </a:solidFill>
                <a:latin typeface="+mn-lt"/>
              </a:rPr>
              <a:t>			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;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η</a:t>
            </a:r>
            <a:r>
              <a:rPr lang="en-US" sz="1800" baseline="-25000" dirty="0" err="1" smtClean="0">
                <a:solidFill>
                  <a:srgbClr val="000000"/>
                </a:solidFill>
                <a:latin typeface="+mn-lt"/>
              </a:rPr>
              <a:t>r</a:t>
            </a:r>
            <a:r>
              <a:rPr lang="en-US" sz="1800" baseline="-25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= radiation efficiency of telescope (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ohmic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losses due to 			         resistive heating)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T</a:t>
            </a:r>
            <a:r>
              <a:rPr lang="en-US" baseline="-25000" dirty="0" smtClean="0">
                <a:solidFill>
                  <a:srgbClr val="000000"/>
                </a:solidFill>
                <a:latin typeface="+mn-lt"/>
              </a:rPr>
              <a:t>A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* = T</a:t>
            </a:r>
            <a:r>
              <a:rPr lang="en-US" baseline="-25000" dirty="0" smtClean="0">
                <a:solidFill>
                  <a:srgbClr val="000000"/>
                </a:solidFill>
                <a:latin typeface="+mn-lt"/>
              </a:rPr>
              <a:t>A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’ / </a:t>
            </a:r>
            <a:r>
              <a:rPr lang="en-US" dirty="0" err="1" smtClean="0">
                <a:solidFill>
                  <a:srgbClr val="000000"/>
                </a:solidFill>
                <a:latin typeface="+mn-lt"/>
              </a:rPr>
              <a:t>η</a:t>
            </a:r>
            <a:r>
              <a:rPr lang="en-US" baseline="-25000" dirty="0" err="1" smtClean="0">
                <a:solidFill>
                  <a:srgbClr val="000000"/>
                </a:solidFill>
                <a:latin typeface="+mn-lt"/>
              </a:rPr>
              <a:t>r</a:t>
            </a:r>
            <a:r>
              <a:rPr lang="en-US" dirty="0" err="1" smtClean="0">
                <a:solidFill>
                  <a:srgbClr val="000000"/>
                </a:solidFill>
                <a:latin typeface="+mn-lt"/>
              </a:rPr>
              <a:t>η</a:t>
            </a:r>
            <a:r>
              <a:rPr lang="en-US" baseline="-25000" dirty="0" err="1" smtClean="0">
                <a:solidFill>
                  <a:srgbClr val="000000"/>
                </a:solidFill>
                <a:latin typeface="+mn-lt"/>
              </a:rPr>
              <a:t>rss</a:t>
            </a:r>
            <a:r>
              <a:rPr lang="en-US" baseline="-25000" dirty="0">
                <a:solidFill>
                  <a:srgbClr val="000000"/>
                </a:solidFill>
                <a:latin typeface="+mn-lt"/>
              </a:rPr>
              <a:t>.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 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; 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η</a:t>
            </a:r>
            <a:r>
              <a:rPr lang="en-US" sz="1800" baseline="-25000" dirty="0" err="1" smtClean="0">
                <a:solidFill>
                  <a:srgbClr val="000000"/>
                </a:solidFill>
                <a:latin typeface="+mn-lt"/>
              </a:rPr>
              <a:t>rss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= rearward scattering/spillover efficiency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</a:rPr>
              <a:t>	</a:t>
            </a:r>
            <a:r>
              <a:rPr lang="en-US" sz="1800" dirty="0" smtClean="0">
                <a:solidFill>
                  <a:srgbClr val="000000"/>
                </a:solidFill>
              </a:rPr>
              <a:t>		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; 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η</a:t>
            </a:r>
            <a:r>
              <a:rPr lang="en-US" sz="1800" baseline="-25000" dirty="0" err="1" smtClean="0">
                <a:solidFill>
                  <a:srgbClr val="000000"/>
                </a:solidFill>
                <a:latin typeface="+mn-lt"/>
              </a:rPr>
              <a:t>l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= </a:t>
            </a:r>
            <a:r>
              <a:rPr lang="en-US" sz="1800" dirty="0" err="1">
                <a:solidFill>
                  <a:srgbClr val="000000"/>
                </a:solidFill>
                <a:latin typeface="+mn-lt"/>
              </a:rPr>
              <a:t>η</a:t>
            </a:r>
            <a:r>
              <a:rPr lang="en-US" sz="1800" baseline="-25000" dirty="0" err="1">
                <a:solidFill>
                  <a:srgbClr val="000000"/>
                </a:solidFill>
                <a:latin typeface="+mn-lt"/>
              </a:rPr>
              <a:t>r</a:t>
            </a:r>
            <a:r>
              <a:rPr lang="en-US" sz="1800" dirty="0" err="1">
                <a:solidFill>
                  <a:srgbClr val="000000"/>
                </a:solidFill>
                <a:latin typeface="+mn-lt"/>
              </a:rPr>
              <a:t>η</a:t>
            </a:r>
            <a:r>
              <a:rPr lang="en-US" sz="1800" baseline="-25000" dirty="0" err="1">
                <a:solidFill>
                  <a:srgbClr val="000000"/>
                </a:solidFill>
                <a:latin typeface="+mn-lt"/>
              </a:rPr>
              <a:t>rss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= fraction of power in forward direction</a:t>
            </a:r>
          </a:p>
          <a:p>
            <a:pPr algn="l"/>
            <a:endParaRPr lang="en-US" sz="1800" dirty="0" smtClean="0">
              <a:solidFill>
                <a:srgbClr val="000000"/>
              </a:solidFill>
              <a:latin typeface="+mn-lt"/>
            </a:endParaRPr>
          </a:p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T</a:t>
            </a:r>
            <a:r>
              <a:rPr lang="en-US" baseline="-25000" dirty="0" smtClean="0">
                <a:solidFill>
                  <a:srgbClr val="000000"/>
                </a:solidFill>
                <a:latin typeface="+mn-lt"/>
              </a:rPr>
              <a:t>R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* = T</a:t>
            </a:r>
            <a:r>
              <a:rPr lang="en-US" baseline="-25000" dirty="0" smtClean="0">
                <a:solidFill>
                  <a:srgbClr val="000000"/>
                </a:solidFill>
                <a:latin typeface="+mn-lt"/>
              </a:rPr>
              <a:t>A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’ / </a:t>
            </a:r>
            <a:r>
              <a:rPr lang="en-US" dirty="0" err="1" smtClean="0">
                <a:solidFill>
                  <a:srgbClr val="000000"/>
                </a:solidFill>
                <a:latin typeface="+mn-lt"/>
              </a:rPr>
              <a:t>η</a:t>
            </a:r>
            <a:r>
              <a:rPr lang="en-US" baseline="-25000" dirty="0" err="1" smtClean="0">
                <a:solidFill>
                  <a:srgbClr val="000000"/>
                </a:solidFill>
                <a:latin typeface="+mn-lt"/>
              </a:rPr>
              <a:t>l</a:t>
            </a:r>
            <a:r>
              <a:rPr lang="en-US" dirty="0" err="1" smtClean="0">
                <a:solidFill>
                  <a:srgbClr val="000000"/>
                </a:solidFill>
                <a:latin typeface="+mn-lt"/>
              </a:rPr>
              <a:t>η</a:t>
            </a:r>
            <a:r>
              <a:rPr lang="en-US" baseline="-25000" dirty="0" err="1" smtClean="0">
                <a:solidFill>
                  <a:srgbClr val="000000"/>
                </a:solidFill>
                <a:latin typeface="+mn-lt"/>
              </a:rPr>
              <a:t>fss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  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;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η</a:t>
            </a:r>
            <a:r>
              <a:rPr lang="en-US" sz="1800" baseline="-25000" dirty="0" err="1" smtClean="0">
                <a:solidFill>
                  <a:srgbClr val="000000"/>
                </a:solidFill>
                <a:latin typeface="+mn-lt"/>
              </a:rPr>
              <a:t>rss</a:t>
            </a:r>
            <a:r>
              <a:rPr lang="en-US" sz="1800" baseline="-25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= forward scattering/spillover efficiency</a:t>
            </a:r>
          </a:p>
          <a:p>
            <a:pPr marL="342900" indent="-342900" algn="l">
              <a:buFont typeface="Arial"/>
              <a:buChar char="•"/>
            </a:pPr>
            <a:endParaRPr lang="en-US" dirty="0" smtClean="0">
              <a:solidFill>
                <a:srgbClr val="000000"/>
              </a:solidFill>
              <a:latin typeface="+mn-lt"/>
            </a:endParaRPr>
          </a:p>
          <a:p>
            <a:pPr marL="342900" indent="-342900" algn="l">
              <a:buFont typeface="Arial"/>
              <a:buChar char="•"/>
            </a:pPr>
            <a:r>
              <a:rPr lang="en-US" dirty="0" err="1">
                <a:solidFill>
                  <a:srgbClr val="000000"/>
                </a:solidFill>
                <a:latin typeface="+mn-lt"/>
              </a:rPr>
              <a:t>T</a:t>
            </a:r>
            <a:r>
              <a:rPr lang="en-US" baseline="-25000" dirty="0" err="1">
                <a:solidFill>
                  <a:srgbClr val="000000"/>
                </a:solidFill>
                <a:latin typeface="+mn-lt"/>
              </a:rPr>
              <a:t>mb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=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T</a:t>
            </a:r>
            <a:r>
              <a:rPr lang="en-US" baseline="-25000" dirty="0" smtClean="0">
                <a:solidFill>
                  <a:srgbClr val="000000"/>
                </a:solidFill>
                <a:latin typeface="+mn-lt"/>
              </a:rPr>
              <a:t>A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’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/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η</a:t>
            </a:r>
            <a:r>
              <a:rPr lang="en-US" baseline="-25000" dirty="0" err="1">
                <a:solidFill>
                  <a:srgbClr val="000000"/>
                </a:solidFill>
                <a:latin typeface="+mn-lt"/>
              </a:rPr>
              <a:t>mb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;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main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-beam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temperature, where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η</a:t>
            </a:r>
            <a:r>
              <a:rPr lang="en-US" sz="1800" baseline="-25000" dirty="0" err="1" smtClean="0">
                <a:solidFill>
                  <a:srgbClr val="000000"/>
                </a:solidFill>
                <a:latin typeface="+mn-lt"/>
              </a:rPr>
              <a:t>mb</a:t>
            </a:r>
            <a:r>
              <a:rPr lang="en-US" sz="1800" baseline="-25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=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f</a:t>
            </a:r>
            <a:r>
              <a:rPr lang="en-US" sz="1800" baseline="-25000" dirty="0" err="1" smtClean="0">
                <a:solidFill>
                  <a:srgbClr val="000000"/>
                </a:solidFill>
                <a:latin typeface="+mn-lt"/>
              </a:rPr>
              <a:t>s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η</a:t>
            </a:r>
            <a:r>
              <a:rPr lang="en-US" sz="1800" baseline="-25000" dirty="0" err="1" smtClean="0">
                <a:solidFill>
                  <a:srgbClr val="000000"/>
                </a:solidFill>
                <a:latin typeface="+mn-lt"/>
              </a:rPr>
              <a:t>c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(main beam)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η</a:t>
            </a:r>
            <a:r>
              <a:rPr lang="en-US" sz="1800" baseline="-25000" dirty="0" err="1" smtClean="0">
                <a:solidFill>
                  <a:srgbClr val="000000"/>
                </a:solidFill>
                <a:latin typeface="+mn-lt"/>
              </a:rPr>
              <a:t>fss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, 			  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f</a:t>
            </a:r>
            <a:r>
              <a:rPr lang="en-US" sz="1800" baseline="-25000" dirty="0" err="1" smtClean="0">
                <a:solidFill>
                  <a:srgbClr val="000000"/>
                </a:solidFill>
                <a:latin typeface="+mn-lt"/>
              </a:rPr>
              <a:t>s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= source filling factor, and </a:t>
            </a:r>
            <a:r>
              <a:rPr lang="en-US" sz="1800" dirty="0" err="1">
                <a:solidFill>
                  <a:srgbClr val="000000"/>
                </a:solidFill>
                <a:latin typeface="+mn-lt"/>
              </a:rPr>
              <a:t>η</a:t>
            </a:r>
            <a:r>
              <a:rPr lang="en-US" sz="1800" baseline="-25000" dirty="0" err="1">
                <a:solidFill>
                  <a:srgbClr val="000000"/>
                </a:solidFill>
                <a:latin typeface="+mn-lt"/>
              </a:rPr>
              <a:t>c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(main beam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) = coupling of 			   source that just fills the main beam (Mangum 1993, 2006)</a:t>
            </a:r>
          </a:p>
          <a:p>
            <a:pPr algn="l"/>
            <a:endParaRPr lang="en-US" sz="1800" dirty="0">
              <a:solidFill>
                <a:srgbClr val="000000"/>
              </a:solidFill>
              <a:latin typeface="+mn-lt"/>
            </a:endParaRPr>
          </a:p>
          <a:p>
            <a:pPr marL="342900" indent="-342900" algn="l">
              <a:buFont typeface="Arial"/>
              <a:buChar char="•"/>
            </a:pPr>
            <a:r>
              <a:rPr lang="el-GR" sz="1800" dirty="0" smtClean="0">
                <a:solidFill>
                  <a:srgbClr val="000000"/>
                </a:solidFill>
                <a:latin typeface="+mn-lt"/>
              </a:rPr>
              <a:t>η</a:t>
            </a:r>
            <a:r>
              <a:rPr lang="en-US" sz="1800" baseline="-25000" dirty="0" smtClean="0">
                <a:solidFill>
                  <a:srgbClr val="000000"/>
                </a:solidFill>
                <a:latin typeface="+mn-lt"/>
              </a:rPr>
              <a:t>a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~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η</a:t>
            </a:r>
            <a:r>
              <a:rPr lang="en-US" sz="1800" baseline="-25000" dirty="0" err="1" smtClean="0">
                <a:solidFill>
                  <a:srgbClr val="000000"/>
                </a:solidFill>
                <a:latin typeface="+mn-lt"/>
              </a:rPr>
              <a:t>mb</a:t>
            </a:r>
            <a:r>
              <a:rPr lang="en-US" sz="1800" baseline="-25000" dirty="0" smtClean="0">
                <a:solidFill>
                  <a:srgbClr val="000000"/>
                </a:solidFill>
                <a:latin typeface="+mn-lt"/>
              </a:rPr>
              <a:t> .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/ 1.3 for GBT = </a:t>
            </a:r>
            <a:r>
              <a:rPr lang="en-US" sz="1800" i="1" dirty="0" err="1" smtClean="0">
                <a:solidFill>
                  <a:srgbClr val="000000"/>
                </a:solidFill>
                <a:latin typeface="+mn-lt"/>
              </a:rPr>
              <a:t>A</a:t>
            </a:r>
            <a:r>
              <a:rPr lang="en-US" sz="1800" i="1" baseline="-25000" dirty="0" err="1" smtClean="0">
                <a:solidFill>
                  <a:srgbClr val="000000"/>
                </a:solidFill>
                <a:latin typeface="+mn-lt"/>
              </a:rPr>
              <a:t>e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/ </a:t>
            </a:r>
            <a:r>
              <a:rPr lang="en-US" sz="1800" i="1" dirty="0" smtClean="0">
                <a:solidFill>
                  <a:srgbClr val="000000"/>
                </a:solidFill>
                <a:latin typeface="+mn-lt"/>
              </a:rPr>
              <a:t>A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; “aperture efficiency”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4402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667000"/>
            <a:ext cx="8153400" cy="609600"/>
          </a:xfrm>
        </p:spPr>
        <p:txBody>
          <a:bodyPr/>
          <a:lstStyle/>
          <a:p>
            <a:pPr algn="ctr"/>
            <a:r>
              <a:rPr lang="en-US"/>
              <a:t>And to close….</a:t>
            </a:r>
          </a:p>
        </p:txBody>
      </p:sp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533400" y="350520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800" b="1">
                <a:solidFill>
                  <a:schemeClr val="tx1"/>
                </a:solidFill>
                <a:latin typeface="Arial" charset="0"/>
              </a:rPr>
              <a:t>Some gratuitous images of telescopes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3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ALMA Workshop - Basic Radio Astronomy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June 1, 2009</a:t>
            </a:r>
          </a:p>
        </p:txBody>
      </p:sp>
      <p:pic>
        <p:nvPicPr>
          <p:cNvPr id="18443" name="Picture 11" descr="VLASouth_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4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153400" cy="609600"/>
          </a:xfrm>
          <a:noFill/>
          <a:ln/>
        </p:spPr>
        <p:txBody>
          <a:bodyPr/>
          <a:lstStyle/>
          <a:p>
            <a:r>
              <a:rPr lang="en-US"/>
              <a:t>At cm - the VLA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334000" y="4343400"/>
            <a:ext cx="464820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latin typeface="Arial" charset="0"/>
              </a:rPr>
              <a:t>Featured in the movie </a:t>
            </a:r>
            <a:r>
              <a:rPr lang="ja-JP" altLang="en-US" sz="1800">
                <a:latin typeface="Arial"/>
              </a:rPr>
              <a:t>‘</a:t>
            </a:r>
            <a:r>
              <a:rPr lang="en-US" sz="1800">
                <a:latin typeface="Arial" charset="0"/>
              </a:rPr>
              <a:t>Contact</a:t>
            </a:r>
            <a:r>
              <a:rPr lang="ja-JP" altLang="en-US" sz="1800">
                <a:latin typeface="Arial"/>
              </a:rPr>
              <a:t>’</a:t>
            </a:r>
            <a:r>
              <a:rPr lang="en-US" sz="1800">
                <a:latin typeface="Arial" charset="0"/>
              </a:rPr>
              <a:t>.</a:t>
            </a:r>
          </a:p>
          <a:p>
            <a:pPr algn="l">
              <a:spcBef>
                <a:spcPct val="50000"/>
              </a:spcBef>
            </a:pPr>
            <a:r>
              <a:rPr lang="en-US" sz="1800">
                <a:latin typeface="Arial" charset="0"/>
              </a:rPr>
              <a:t>World</a:t>
            </a:r>
            <a:r>
              <a:rPr lang="ja-JP" altLang="en-US" sz="1800">
                <a:latin typeface="Arial"/>
              </a:rPr>
              <a:t>’</a:t>
            </a:r>
            <a:r>
              <a:rPr lang="en-US" sz="1800">
                <a:latin typeface="Arial" charset="0"/>
              </a:rPr>
              <a:t>s </a:t>
            </a:r>
            <a:r>
              <a:rPr lang="ja-JP" altLang="en-US" sz="1800">
                <a:latin typeface="Arial"/>
              </a:rPr>
              <a:t>‘</a:t>
            </a:r>
            <a:r>
              <a:rPr lang="en-US" sz="1800">
                <a:latin typeface="Arial" charset="0"/>
              </a:rPr>
              <a:t>largest</a:t>
            </a:r>
            <a:r>
              <a:rPr lang="ja-JP" altLang="en-US" sz="1800">
                <a:latin typeface="Arial"/>
              </a:rPr>
              <a:t>’</a:t>
            </a:r>
            <a:r>
              <a:rPr lang="en-US" sz="1800">
                <a:latin typeface="Arial" charset="0"/>
              </a:rPr>
              <a:t> array.</a:t>
            </a:r>
          </a:p>
          <a:p>
            <a:pPr algn="l">
              <a:spcBef>
                <a:spcPct val="5000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152400" y="3810000"/>
            <a:ext cx="365760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latin typeface="Arial" charset="0"/>
              </a:rPr>
              <a:t>27 </a:t>
            </a:r>
            <a:r>
              <a:rPr lang="ja-JP" altLang="en-US" sz="1800">
                <a:latin typeface="Arial"/>
              </a:rPr>
              <a:t>“</a:t>
            </a:r>
            <a:r>
              <a:rPr lang="en-US" sz="1800">
                <a:latin typeface="Arial" charset="0"/>
              </a:rPr>
              <a:t>movable</a:t>
            </a:r>
            <a:r>
              <a:rPr lang="ja-JP" altLang="en-US" sz="1800">
                <a:latin typeface="Arial"/>
              </a:rPr>
              <a:t>”</a:t>
            </a:r>
            <a:r>
              <a:rPr lang="en-US" sz="1800">
                <a:latin typeface="Arial" charset="0"/>
              </a:rPr>
              <a:t> antennas</a:t>
            </a:r>
          </a:p>
          <a:p>
            <a:pPr algn="l">
              <a:spcBef>
                <a:spcPct val="50000"/>
              </a:spcBef>
            </a:pPr>
            <a:r>
              <a:rPr lang="en-US" sz="1800">
                <a:latin typeface="Arial" charset="0"/>
              </a:rPr>
              <a:t>25 m diameter each</a:t>
            </a:r>
          </a:p>
          <a:p>
            <a:pPr algn="l">
              <a:spcBef>
                <a:spcPct val="50000"/>
              </a:spcBef>
            </a:pPr>
            <a:r>
              <a:rPr lang="en-US" sz="1800">
                <a:latin typeface="Arial" charset="0"/>
              </a:rPr>
              <a:t>Total area = 130-m diameter dish</a:t>
            </a:r>
          </a:p>
          <a:p>
            <a:pPr algn="l">
              <a:spcBef>
                <a:spcPct val="50000"/>
              </a:spcBef>
            </a:pPr>
            <a:r>
              <a:rPr lang="en-US" sz="1800">
                <a:latin typeface="Arial" charset="0"/>
              </a:rPr>
              <a:t>Y configuration (</a:t>
            </a:r>
            <a:r>
              <a:rPr lang="ja-JP" altLang="en-US" sz="1800">
                <a:latin typeface="Arial"/>
              </a:rPr>
              <a:t>“</a:t>
            </a:r>
            <a:r>
              <a:rPr lang="en-US" sz="1800">
                <a:latin typeface="Arial" charset="0"/>
              </a:rPr>
              <a:t>2D</a:t>
            </a:r>
            <a:r>
              <a:rPr lang="ja-JP" altLang="en-US" sz="1800">
                <a:latin typeface="Arial"/>
              </a:rPr>
              <a:t>”</a:t>
            </a:r>
            <a:r>
              <a:rPr lang="en-US" sz="1800">
                <a:latin typeface="Arial" charset="0"/>
              </a:rPr>
              <a:t> array)</a:t>
            </a:r>
          </a:p>
          <a:p>
            <a:pPr algn="l">
              <a:spcBef>
                <a:spcPct val="50000"/>
              </a:spcBef>
            </a:pPr>
            <a:r>
              <a:rPr lang="en-US" sz="1800">
                <a:latin typeface="Arial" charset="0"/>
              </a:rPr>
              <a:t>Longest baseline = 36 km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6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1063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495550" y="5943600"/>
            <a:ext cx="4152900" cy="457200"/>
          </a:xfrm>
          <a:noFill/>
        </p:spPr>
        <p:txBody>
          <a:bodyPr/>
          <a:lstStyle/>
          <a:p>
            <a:pPr algn="ctr">
              <a:buFontTx/>
              <a:buNone/>
            </a:pPr>
            <a:r>
              <a:rPr lang="en-US" sz="2000"/>
              <a:t>In the year 2018……</a:t>
            </a:r>
          </a:p>
        </p:txBody>
      </p:sp>
      <p:pic>
        <p:nvPicPr>
          <p:cNvPr id="301064" name="Picture 8" descr="terminator_phot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1000" y="0"/>
            <a:ext cx="9906000" cy="5570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ALMA Workshop - Basic Radio Astronomy</a:t>
            </a:r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June 1, 2009</a:t>
            </a:r>
          </a:p>
        </p:txBody>
      </p:sp>
      <p:pic>
        <p:nvPicPr>
          <p:cNvPr id="161815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 mm/sub-mm…</a:t>
            </a:r>
          </a:p>
        </p:txBody>
      </p:sp>
      <p:grpSp>
        <p:nvGrpSpPr>
          <p:cNvPr id="161821" name="Group 29"/>
          <p:cNvGrpSpPr>
            <a:grpSpLocks/>
          </p:cNvGrpSpPr>
          <p:nvPr/>
        </p:nvGrpSpPr>
        <p:grpSpPr bwMode="auto">
          <a:xfrm>
            <a:off x="4373563" y="914400"/>
            <a:ext cx="4770437" cy="5943600"/>
            <a:chOff x="2544" y="336"/>
            <a:chExt cx="3005" cy="3744"/>
          </a:xfrm>
        </p:grpSpPr>
        <p:pic>
          <p:nvPicPr>
            <p:cNvPr id="161813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336"/>
              <a:ext cx="3005" cy="3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1820" name="Rectangle 28"/>
            <p:cNvSpPr>
              <a:spLocks noChangeArrowheads="1"/>
            </p:cNvSpPr>
            <p:nvPr/>
          </p:nvSpPr>
          <p:spPr bwMode="auto">
            <a:xfrm>
              <a:off x="4608" y="3456"/>
              <a:ext cx="6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l">
                <a:spcBef>
                  <a:spcPct val="20000"/>
                </a:spcBef>
              </a:pPr>
              <a:r>
                <a:rPr lang="en-US" sz="2200">
                  <a:solidFill>
                    <a:srgbClr val="FF0000"/>
                  </a:solidFill>
                  <a:latin typeface="Arial" charset="0"/>
                </a:rPr>
                <a:t>IRAM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2819400" y="304800"/>
            <a:ext cx="11963400" cy="6100465"/>
            <a:chOff x="152400" y="228600"/>
            <a:chExt cx="11963400" cy="61004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1800" y="228600"/>
              <a:ext cx="9144000" cy="609123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52400" y="5867400"/>
              <a:ext cx="7946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LMT</a:t>
              </a:r>
              <a:endParaRPr lang="en-US" dirty="0">
                <a:latin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ALMA Workshop - Basic Radio Astronomy</a:t>
            </a:r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June 1, 2009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 mm/sub-mm…</a:t>
            </a:r>
          </a:p>
        </p:txBody>
      </p:sp>
      <p:grpSp>
        <p:nvGrpSpPr>
          <p:cNvPr id="161823" name="Group 31"/>
          <p:cNvGrpSpPr>
            <a:grpSpLocks/>
          </p:cNvGrpSpPr>
          <p:nvPr/>
        </p:nvGrpSpPr>
        <p:grpSpPr bwMode="auto">
          <a:xfrm>
            <a:off x="0" y="1524000"/>
            <a:ext cx="9144000" cy="3308350"/>
            <a:chOff x="0" y="960"/>
            <a:chExt cx="5760" cy="2084"/>
          </a:xfrm>
        </p:grpSpPr>
        <p:pic>
          <p:nvPicPr>
            <p:cNvPr id="161817" name="Picture 25" descr="carmacrop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60"/>
              <a:ext cx="5760" cy="2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1822" name="Rectangle 30"/>
            <p:cNvSpPr>
              <a:spLocks noChangeArrowheads="1"/>
            </p:cNvSpPr>
            <p:nvPr/>
          </p:nvSpPr>
          <p:spPr bwMode="auto">
            <a:xfrm>
              <a:off x="192" y="1152"/>
              <a:ext cx="14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l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CARMA</a:t>
              </a:r>
            </a:p>
          </p:txBody>
        </p:sp>
      </p:grpSp>
      <p:pic>
        <p:nvPicPr>
          <p:cNvPr id="161824" name="Picture 32" descr="web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190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6400"/>
            <a:ext cx="9136380" cy="33528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56700" cy="6858000"/>
            <a:chOff x="0" y="0"/>
            <a:chExt cx="9156700" cy="6858000"/>
          </a:xfrm>
        </p:grpSpPr>
        <p:pic>
          <p:nvPicPr>
            <p:cNvPr id="15" name="Picture 14" descr="alma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56700" cy="6858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52400" y="6248400"/>
              <a:ext cx="1031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ALMA</a:t>
              </a:r>
              <a:endParaRPr lang="en-US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7100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7000" y="914400"/>
            <a:ext cx="8890000" cy="5016500"/>
            <a:chOff x="127000" y="914400"/>
            <a:chExt cx="8890000" cy="50165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914400"/>
              <a:ext cx="8890000" cy="50165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04800" y="5334000"/>
              <a:ext cx="1241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Arecibo</a:t>
              </a:r>
              <a:endParaRPr lang="en-US" dirty="0">
                <a:latin typeface="+mn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457200"/>
            <a:ext cx="9210745" cy="5257800"/>
            <a:chOff x="0" y="457200"/>
            <a:chExt cx="9210745" cy="5257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57200"/>
              <a:ext cx="9210745" cy="52578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195303" y="5029200"/>
              <a:ext cx="9486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FAST</a:t>
              </a:r>
              <a:endParaRPr lang="en-US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544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9" name="Rectangle 2055"/>
          <p:cNvSpPr>
            <a:spLocks noChangeArrowheads="1"/>
          </p:cNvSpPr>
          <p:nvPr/>
        </p:nvSpPr>
        <p:spPr bwMode="auto">
          <a:xfrm>
            <a:off x="381000" y="2209800"/>
            <a:ext cx="8610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143000" lvl="2" indent="-2286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900">
                <a:solidFill>
                  <a:schemeClr val="tx1"/>
                </a:solidFill>
                <a:latin typeface="Arial" charset="0"/>
              </a:rPr>
              <a:t>Dust emission 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900">
                <a:solidFill>
                  <a:schemeClr val="tx1"/>
                </a:solidFill>
                <a:latin typeface="Arial" charset="0"/>
              </a:rPr>
              <a:t>Non-thermal emission</a:t>
            </a:r>
            <a:r>
              <a:rPr lang="en-US" sz="210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marL="1143000" lvl="2" indent="-2286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900">
                <a:solidFill>
                  <a:schemeClr val="tx1"/>
                </a:solidFill>
                <a:latin typeface="Arial" charset="0"/>
              </a:rPr>
              <a:t>magneto-bremsstrahlung (gyro emission)</a:t>
            </a:r>
          </a:p>
          <a:p>
            <a:pPr marL="1600200" lvl="3" indent="-2286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900">
                <a:solidFill>
                  <a:schemeClr val="tx1"/>
                </a:solidFill>
                <a:latin typeface="Arial" charset="0"/>
              </a:rPr>
              <a:t>Cyclotron (non-relativistic)</a:t>
            </a:r>
          </a:p>
          <a:p>
            <a:pPr marL="1600200" lvl="3" indent="-2286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900">
                <a:solidFill>
                  <a:schemeClr val="tx1"/>
                </a:solidFill>
                <a:latin typeface="Arial" charset="0"/>
              </a:rPr>
              <a:t>Gyro-synchroton (mildly relativistic)</a:t>
            </a:r>
          </a:p>
          <a:p>
            <a:pPr marL="1600200" lvl="3" indent="-2286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900">
                <a:solidFill>
                  <a:schemeClr val="tx1"/>
                </a:solidFill>
                <a:latin typeface="Arial" charset="0"/>
              </a:rPr>
              <a:t>Synchrotron (highly relativistic)</a:t>
            </a:r>
          </a:p>
          <a:p>
            <a:pPr marL="1143000" lvl="2" indent="-2286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900">
              <a:solidFill>
                <a:schemeClr val="tx1"/>
              </a:solidFill>
              <a:latin typeface="Arial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200">
              <a:solidFill>
                <a:schemeClr val="tx1"/>
              </a:solidFill>
              <a:latin typeface="Arial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endParaRPr lang="en-US" sz="2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763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153400" cy="609600"/>
          </a:xfrm>
        </p:spPr>
        <p:txBody>
          <a:bodyPr/>
          <a:lstStyle/>
          <a:p>
            <a:r>
              <a:rPr lang="en-US"/>
              <a:t>What is detected at radio wavelengths?</a:t>
            </a:r>
          </a:p>
        </p:txBody>
      </p:sp>
      <p:sp>
        <p:nvSpPr>
          <p:cNvPr id="197635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382000" cy="83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Continuum emission </a:t>
            </a:r>
          </a:p>
          <a:p>
            <a:pPr lvl="1">
              <a:lnSpc>
                <a:spcPct val="90000"/>
              </a:lnSpc>
            </a:pPr>
            <a:r>
              <a:rPr lang="en-US" sz="1900"/>
              <a:t>Thermal emission </a:t>
            </a:r>
          </a:p>
          <a:p>
            <a:pPr lvl="2">
              <a:lnSpc>
                <a:spcPct val="90000"/>
              </a:lnSpc>
            </a:pPr>
            <a:r>
              <a:rPr lang="en-US"/>
              <a:t>bremsstrahlung (free-free emission)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700"/>
              <a:t>	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/>
          </a:p>
        </p:txBody>
      </p:sp>
      <p:sp>
        <p:nvSpPr>
          <p:cNvPr id="197636" name="Rectangle 2052"/>
          <p:cNvSpPr>
            <a:spLocks noChangeArrowheads="1"/>
          </p:cNvSpPr>
          <p:nvPr/>
        </p:nvSpPr>
        <p:spPr bwMode="auto">
          <a:xfrm>
            <a:off x="2771775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97640" name="Picture 2056" descr="brems-an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33800"/>
            <a:ext cx="4038600" cy="262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41" name="Picture 2057" descr="synch-anim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648200"/>
            <a:ext cx="3657600" cy="196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AST 511 – Grad Instrumentation Course</a:t>
            </a:r>
            <a:endParaRPr lang="en-US" dirty="0"/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0" y="6553200"/>
            <a:ext cx="2286000" cy="304800"/>
          </a:xfrm>
        </p:spPr>
        <p:txBody>
          <a:bodyPr/>
          <a:lstStyle/>
          <a:p>
            <a:r>
              <a:rPr lang="en-US" dirty="0" smtClean="0"/>
              <a:t>Feb. 22, 2019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9" grpId="0" build="p" bldLvl="2" autoUpdateAnimBg="0"/>
      <p:bldP spid="197635" grpId="0" build="p" autoUpdateAnimBg="0" advAuto="0"/>
    </p:bldLst>
  </p:timing>
</p:sld>
</file>

<file path=ppt/theme/theme1.xml><?xml version="1.0" encoding="utf-8"?>
<a:theme xmlns:a="http://schemas.openxmlformats.org/drawingml/2006/main" name="H003_NRC_Custom_E">
  <a:themeElements>
    <a:clrScheme name="H003_NRC_Custom_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003_NRC_Custom_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H003_NRC_Custom_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003_NRC_Custom_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003_NRC_Custom_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003_NRC_Custom_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003_NRC_Custom_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003_NRC_Custom_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003_NRC_Custom_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003_NRC_Custom_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003_NRC_Custom_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003_NRC_Custom_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003_NRC_Custom_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003_NRC_Custom_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25308</TotalTime>
  <Words>4219</Words>
  <Application>Microsoft Macintosh PowerPoint</Application>
  <PresentationFormat>On-screen Show (4:3)</PresentationFormat>
  <Paragraphs>987</Paragraphs>
  <Slides>87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H003_NRC_Custom_E</vt:lpstr>
      <vt:lpstr>Office Theme</vt:lpstr>
      <vt:lpstr>Equation</vt:lpstr>
      <vt:lpstr>Photo Editor Photo</vt:lpstr>
      <vt:lpstr>Microsoft Equation</vt:lpstr>
      <vt:lpstr>Basics of Radio Astronomy</vt:lpstr>
      <vt:lpstr>References</vt:lpstr>
      <vt:lpstr>A brief history of wavelength coverage</vt:lpstr>
      <vt:lpstr>Radio signals – how much energy?</vt:lpstr>
      <vt:lpstr>Atmospheric Windows</vt:lpstr>
      <vt:lpstr>Radio Frequency Interference (RFI)</vt:lpstr>
      <vt:lpstr>RFI mitigation techniques 101</vt:lpstr>
      <vt:lpstr>What is detected at radio frequencies?</vt:lpstr>
      <vt:lpstr>What is detected at radio wavelengths?</vt:lpstr>
      <vt:lpstr>Continuum emission</vt:lpstr>
      <vt:lpstr>Continuum emission</vt:lpstr>
      <vt:lpstr>Thermal emission: HII regions</vt:lpstr>
      <vt:lpstr>Thermal emission: Dust in molecular clouds</vt:lpstr>
      <vt:lpstr>Non-thermal emission: Galactic Centre </vt:lpstr>
      <vt:lpstr>Non-thermal emission: polarization </vt:lpstr>
      <vt:lpstr>PowerPoint Presentation</vt:lpstr>
      <vt:lpstr>Line Emission</vt:lpstr>
      <vt:lpstr>Molecular Lines</vt:lpstr>
      <vt:lpstr>Molecular lines: outflows </vt:lpstr>
      <vt:lpstr>Molecular Lines: dynamics</vt:lpstr>
      <vt:lpstr>Molecular lines: maser emission</vt:lpstr>
      <vt:lpstr>Neutral Hydrogen in Galaxies</vt:lpstr>
      <vt:lpstr>HI: dynamics of our own Galaxy</vt:lpstr>
      <vt:lpstr>(just a reminder)</vt:lpstr>
      <vt:lpstr>Basic Concepts</vt:lpstr>
      <vt:lpstr>Surface Brightness of a Black body</vt:lpstr>
      <vt:lpstr>Surface Brightness</vt:lpstr>
      <vt:lpstr>Brightness Temperature</vt:lpstr>
      <vt:lpstr>Brightness Temperature</vt:lpstr>
      <vt:lpstr>Tools of the trade - telescopes</vt:lpstr>
      <vt:lpstr>Telescopes – our eyes on the Universe </vt:lpstr>
      <vt:lpstr>Radio telescopes</vt:lpstr>
      <vt:lpstr>Radio telescopes</vt:lpstr>
      <vt:lpstr>An example of a single dish – the GBT</vt:lpstr>
      <vt:lpstr>Radio telescope systems</vt:lpstr>
      <vt:lpstr>PowerPoint Presentation</vt:lpstr>
      <vt:lpstr>Reflector Types</vt:lpstr>
      <vt:lpstr>PowerPoint Presentation</vt:lpstr>
      <vt:lpstr>Useful telescope characteristics</vt:lpstr>
      <vt:lpstr>PowerPoint Presentation</vt:lpstr>
      <vt:lpstr>Beam Pattern - origin</vt:lpstr>
      <vt:lpstr>Antenna power pattern</vt:lpstr>
      <vt:lpstr>Beam sizes</vt:lpstr>
      <vt:lpstr>The Beam</vt:lpstr>
      <vt:lpstr>The Beam</vt:lpstr>
      <vt:lpstr>Antenna efficiency </vt:lpstr>
      <vt:lpstr>Antenna Efficiency II</vt:lpstr>
      <vt:lpstr>MM telescope – where surface rms rules!</vt:lpstr>
      <vt:lpstr>What are we detecting and how?</vt:lpstr>
      <vt:lpstr>What does a radio telescope detect?</vt:lpstr>
      <vt:lpstr>Antenna temperature</vt:lpstr>
      <vt:lpstr>Antenna temperature: some special case I</vt:lpstr>
      <vt:lpstr>Antenna temperature: some special case II</vt:lpstr>
      <vt:lpstr>Receiver systems</vt:lpstr>
      <vt:lpstr>Components of a heterodyne receiver</vt:lpstr>
      <vt:lpstr>Backend Example: ACSIS on JCMT</vt:lpstr>
      <vt:lpstr>Noise in the machine!</vt:lpstr>
      <vt:lpstr>System Noise – cm regime</vt:lpstr>
      <vt:lpstr>System Noise – mm regime</vt:lpstr>
      <vt:lpstr>Radiometry equation</vt:lpstr>
      <vt:lpstr>Flux sensitivity &amp; antenna performance</vt:lpstr>
      <vt:lpstr>Flux sensitivity &amp; antenna performance II</vt:lpstr>
      <vt:lpstr>Flux sensitivity &amp; antenna performance II</vt:lpstr>
      <vt:lpstr>The essential qualities of a radio telescope</vt:lpstr>
      <vt:lpstr>Calibration &amp; Observing Techniques</vt:lpstr>
      <vt:lpstr>What does the telescope measure?</vt:lpstr>
      <vt:lpstr>Different Observing Modes to get OFFs</vt:lpstr>
      <vt:lpstr>In-band Frequency Switching</vt:lpstr>
      <vt:lpstr>Out-of-band Frequency Switching</vt:lpstr>
      <vt:lpstr>Position Switching</vt:lpstr>
      <vt:lpstr>Position Switching: ON – OFF on sky</vt:lpstr>
      <vt:lpstr>Beam Switching : Internal (“Dicke”) Switching</vt:lpstr>
      <vt:lpstr>Beam Switching : Subreflector or internal tertiary</vt:lpstr>
      <vt:lpstr>Nodding with dual-beam Rx’s - subreflector, etc</vt:lpstr>
      <vt:lpstr>Nodding with dual-beam Rx’s – telescope motion</vt:lpstr>
      <vt:lpstr>Mapping Techniques</vt:lpstr>
      <vt:lpstr>Data Calibration</vt:lpstr>
      <vt:lpstr>Determining Tsys with noise diodes</vt:lpstr>
      <vt:lpstr>Determining Tsys with hot / cold loads</vt:lpstr>
      <vt:lpstr>Absolute Calibration on known sources</vt:lpstr>
      <vt:lpstr>Temperature Scales in Radio Astronomy</vt:lpstr>
      <vt:lpstr>And to close….</vt:lpstr>
      <vt:lpstr>At cm - the VLA</vt:lpstr>
      <vt:lpstr>PowerPoint Presentation</vt:lpstr>
      <vt:lpstr>At mm/sub-mm…</vt:lpstr>
      <vt:lpstr>At mm/sub-mm…</vt:lpstr>
      <vt:lpstr>PowerPoint Presentation</vt:lpstr>
    </vt:vector>
  </TitlesOfParts>
  <Company>Acart Communications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Scarlett</dc:creator>
  <cp:lastModifiedBy>James Difrancesco</cp:lastModifiedBy>
  <cp:revision>368</cp:revision>
  <dcterms:created xsi:type="dcterms:W3CDTF">2004-12-07T15:21:03Z</dcterms:created>
  <dcterms:modified xsi:type="dcterms:W3CDTF">2018-02-22T00:52:57Z</dcterms:modified>
</cp:coreProperties>
</file>