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3" r:id="rId2"/>
  </p:sldMasterIdLst>
  <p:notesMasterIdLst>
    <p:notesMasterId r:id="rId23"/>
  </p:notesMasterIdLst>
  <p:sldIdLst>
    <p:sldId id="486" r:id="rId3"/>
    <p:sldId id="263" r:id="rId4"/>
    <p:sldId id="488" r:id="rId5"/>
    <p:sldId id="505" r:id="rId6"/>
    <p:sldId id="489" r:id="rId7"/>
    <p:sldId id="490" r:id="rId8"/>
    <p:sldId id="504" r:id="rId9"/>
    <p:sldId id="492" r:id="rId10"/>
    <p:sldId id="493" r:id="rId11"/>
    <p:sldId id="494" r:id="rId12"/>
    <p:sldId id="495" r:id="rId13"/>
    <p:sldId id="496" r:id="rId14"/>
    <p:sldId id="497" r:id="rId15"/>
    <p:sldId id="498" r:id="rId16"/>
    <p:sldId id="499" r:id="rId17"/>
    <p:sldId id="500" r:id="rId18"/>
    <p:sldId id="501" r:id="rId19"/>
    <p:sldId id="502" r:id="rId20"/>
    <p:sldId id="506" r:id="rId21"/>
    <p:sldId id="503" r:id="rId2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bg1"/>
        </a:solidFill>
        <a:latin typeface="Times" charset="0"/>
        <a:ea typeface="ＭＳ Ｐゴシック" charset="0"/>
        <a:cs typeface="+mn-cs"/>
      </a:defRPr>
    </a:lvl1pPr>
    <a:lvl2pPr marL="457200" algn="ctr" rtl="0" eaLnBrk="0" fontAlgn="base" hangingPunct="0">
      <a:spcBef>
        <a:spcPct val="0"/>
      </a:spcBef>
      <a:spcAft>
        <a:spcPct val="0"/>
      </a:spcAft>
      <a:defRPr sz="2400" kern="1200">
        <a:solidFill>
          <a:schemeClr val="bg1"/>
        </a:solidFill>
        <a:latin typeface="Times" charset="0"/>
        <a:ea typeface="ＭＳ Ｐゴシック" charset="0"/>
        <a:cs typeface="+mn-cs"/>
      </a:defRPr>
    </a:lvl2pPr>
    <a:lvl3pPr marL="914400" algn="ctr" rtl="0" eaLnBrk="0" fontAlgn="base" hangingPunct="0">
      <a:spcBef>
        <a:spcPct val="0"/>
      </a:spcBef>
      <a:spcAft>
        <a:spcPct val="0"/>
      </a:spcAft>
      <a:defRPr sz="2400" kern="1200">
        <a:solidFill>
          <a:schemeClr val="bg1"/>
        </a:solidFill>
        <a:latin typeface="Times" charset="0"/>
        <a:ea typeface="ＭＳ Ｐゴシック" charset="0"/>
        <a:cs typeface="+mn-cs"/>
      </a:defRPr>
    </a:lvl3pPr>
    <a:lvl4pPr marL="1371600" algn="ctr" rtl="0" eaLnBrk="0" fontAlgn="base" hangingPunct="0">
      <a:spcBef>
        <a:spcPct val="0"/>
      </a:spcBef>
      <a:spcAft>
        <a:spcPct val="0"/>
      </a:spcAft>
      <a:defRPr sz="2400" kern="1200">
        <a:solidFill>
          <a:schemeClr val="bg1"/>
        </a:solidFill>
        <a:latin typeface="Times" charset="0"/>
        <a:ea typeface="ＭＳ Ｐゴシック" charset="0"/>
        <a:cs typeface="+mn-cs"/>
      </a:defRPr>
    </a:lvl4pPr>
    <a:lvl5pPr marL="1828800" algn="ctr" rtl="0" eaLnBrk="0" fontAlgn="base" hangingPunct="0">
      <a:spcBef>
        <a:spcPct val="0"/>
      </a:spcBef>
      <a:spcAft>
        <a:spcPct val="0"/>
      </a:spcAft>
      <a:defRPr sz="2400" kern="1200">
        <a:solidFill>
          <a:schemeClr val="bg1"/>
        </a:solidFill>
        <a:latin typeface="Times" charset="0"/>
        <a:ea typeface="ＭＳ Ｐゴシック" charset="0"/>
        <a:cs typeface="+mn-cs"/>
      </a:defRPr>
    </a:lvl5pPr>
    <a:lvl6pPr marL="2286000" algn="l" defTabSz="457200" rtl="0" eaLnBrk="1" latinLnBrk="0" hangingPunct="1">
      <a:defRPr sz="2400" kern="1200">
        <a:solidFill>
          <a:schemeClr val="bg1"/>
        </a:solidFill>
        <a:latin typeface="Times" charset="0"/>
        <a:ea typeface="ＭＳ Ｐゴシック" charset="0"/>
        <a:cs typeface="+mn-cs"/>
      </a:defRPr>
    </a:lvl6pPr>
    <a:lvl7pPr marL="2743200" algn="l" defTabSz="457200" rtl="0" eaLnBrk="1" latinLnBrk="0" hangingPunct="1">
      <a:defRPr sz="2400" kern="1200">
        <a:solidFill>
          <a:schemeClr val="bg1"/>
        </a:solidFill>
        <a:latin typeface="Times" charset="0"/>
        <a:ea typeface="ＭＳ Ｐゴシック" charset="0"/>
        <a:cs typeface="+mn-cs"/>
      </a:defRPr>
    </a:lvl7pPr>
    <a:lvl8pPr marL="3200400" algn="l" defTabSz="457200" rtl="0" eaLnBrk="1" latinLnBrk="0" hangingPunct="1">
      <a:defRPr sz="2400" kern="1200">
        <a:solidFill>
          <a:schemeClr val="bg1"/>
        </a:solidFill>
        <a:latin typeface="Times" charset="0"/>
        <a:ea typeface="ＭＳ Ｐゴシック" charset="0"/>
        <a:cs typeface="+mn-cs"/>
      </a:defRPr>
    </a:lvl8pPr>
    <a:lvl9pPr marL="3657600" algn="l" defTabSz="457200" rtl="0" eaLnBrk="1" latinLnBrk="0" hangingPunct="1">
      <a:defRPr sz="2400" kern="1200">
        <a:solidFill>
          <a:schemeClr val="bg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D"/>
    <a:srgbClr val="000076"/>
    <a:srgbClr val="00007E"/>
    <a:srgbClr val="000070"/>
    <a:srgbClr val="000071"/>
    <a:srgbClr val="00006F"/>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6" autoAdjust="0"/>
    <p:restoredTop sz="94711" autoAdjust="0"/>
  </p:normalViewPr>
  <p:slideViewPr>
    <p:cSldViewPr>
      <p:cViewPr>
        <p:scale>
          <a:sx n="100" d="100"/>
          <a:sy n="100" d="100"/>
        </p:scale>
        <p:origin x="-1056" y="-392"/>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1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endParaRPr lang="en-CA"/>
          </a:p>
        </p:txBody>
      </p:sp>
      <p:sp>
        <p:nvSpPr>
          <p:cNvPr id="16589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CA"/>
          </a:p>
        </p:txBody>
      </p:sp>
      <p:sp>
        <p:nvSpPr>
          <p:cNvPr id="165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6589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6589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en-CA"/>
          </a:p>
        </p:txBody>
      </p:sp>
      <p:sp>
        <p:nvSpPr>
          <p:cNvPr id="16589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57E44FF-22E3-2D49-AC5C-5D9A4E141F85}" type="slidenum">
              <a:rPr lang="en-CA"/>
              <a:pPr/>
              <a:t>‹#›</a:t>
            </a:fld>
            <a:endParaRPr lang="en-CA"/>
          </a:p>
        </p:txBody>
      </p:sp>
    </p:spTree>
    <p:extLst>
      <p:ext uri="{BB962C8B-B14F-4D97-AF65-F5344CB8AC3E}">
        <p14:creationId xmlns:p14="http://schemas.microsoft.com/office/powerpoint/2010/main" val="32624029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282040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78E8-5B32-8047-AA64-9B23F81E3E33}" type="slidenum">
              <a:rPr lang="en-US" smtClean="0"/>
              <a:pPr/>
              <a:t>14</a:t>
            </a:fld>
            <a:endParaRPr lang="en-US"/>
          </a:p>
        </p:txBody>
      </p:sp>
    </p:spTree>
    <p:extLst>
      <p:ext uri="{BB962C8B-B14F-4D97-AF65-F5344CB8AC3E}">
        <p14:creationId xmlns:p14="http://schemas.microsoft.com/office/powerpoint/2010/main" val="2120177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78E8-5B32-8047-AA64-9B23F81E3E33}" type="slidenum">
              <a:rPr lang="en-US" smtClean="0"/>
              <a:pPr/>
              <a:t>15</a:t>
            </a:fld>
            <a:endParaRPr lang="en-US"/>
          </a:p>
        </p:txBody>
      </p:sp>
    </p:spTree>
    <p:extLst>
      <p:ext uri="{BB962C8B-B14F-4D97-AF65-F5344CB8AC3E}">
        <p14:creationId xmlns:p14="http://schemas.microsoft.com/office/powerpoint/2010/main" val="19705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Basu</a:t>
            </a:r>
            <a:r>
              <a:rPr lang="en-US" sz="1200" b="1" kern="1200" dirty="0">
                <a:solidFill>
                  <a:schemeClr val="tx1"/>
                </a:solidFill>
                <a:effectLst/>
                <a:latin typeface="+mn-lt"/>
                <a:ea typeface="+mn-ea"/>
                <a:cs typeface="+mn-cs"/>
              </a:rPr>
              <a:t> ea.</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Detection of a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20 </a:t>
            </a:r>
            <a:r>
              <a:rPr lang="en-US" sz="1200" b="1" kern="1200" dirty="0" err="1">
                <a:solidFill>
                  <a:schemeClr val="tx1"/>
                </a:solidFill>
                <a:effectLst/>
                <a:latin typeface="+mn-lt"/>
                <a:ea typeface="+mn-ea"/>
                <a:cs typeface="+mn-cs"/>
              </a:rPr>
              <a:t>kpc</a:t>
            </a:r>
            <a:r>
              <a:rPr lang="en-US" sz="1200" b="1" kern="1200" dirty="0">
                <a:solidFill>
                  <a:schemeClr val="tx1"/>
                </a:solidFill>
                <a:effectLst/>
                <a:latin typeface="+mn-lt"/>
                <a:ea typeface="+mn-ea"/>
                <a:cs typeface="+mn-cs"/>
              </a:rPr>
              <a:t> coherent magnetic field in the outskirt of merging spirals: the Antennae galaxies </a:t>
            </a:r>
            <a:endParaRPr lang="en-US" dirty="0"/>
          </a:p>
          <a:p>
            <a:r>
              <a:rPr lang="en-US" dirty="0"/>
              <a:t>MNRAS 2016, in press </a:t>
            </a:r>
            <a:r>
              <a:rPr lang="is-IS" sz="1200" b="1" kern="1200" dirty="0">
                <a:solidFill>
                  <a:schemeClr val="tx1"/>
                </a:solidFill>
                <a:latin typeface="+mn-lt"/>
                <a:ea typeface="+mn-ea"/>
                <a:cs typeface="+mn-cs"/>
              </a:rPr>
              <a:t>arXiv:1609.04266v1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DnC</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CnB</a:t>
            </a:r>
            <a:r>
              <a:rPr lang="en-US" sz="1200" kern="1200" dirty="0">
                <a:solidFill>
                  <a:schemeClr val="tx1"/>
                </a:solidFill>
                <a:effectLst/>
                <a:latin typeface="+mn-lt"/>
                <a:ea typeface="+mn-ea"/>
                <a:cs typeface="+mn-cs"/>
              </a:rPr>
              <a:t> array configurations</a:t>
            </a:r>
          </a:p>
          <a:p>
            <a:r>
              <a:rPr lang="en-US" sz="1200" kern="1200" dirty="0">
                <a:solidFill>
                  <a:schemeClr val="tx1"/>
                </a:solidFill>
                <a:effectLst/>
                <a:latin typeface="+mn-lt"/>
                <a:ea typeface="+mn-ea"/>
                <a:cs typeface="+mn-cs"/>
              </a:rPr>
              <a:t>S-band: common </a:t>
            </a:r>
            <a:r>
              <a:rPr lang="en-US" sz="1200" kern="1200" dirty="0" err="1">
                <a:solidFill>
                  <a:schemeClr val="tx1"/>
                </a:solidFill>
                <a:effectLst/>
                <a:latin typeface="+mn-lt"/>
                <a:ea typeface="+mn-ea"/>
                <a:cs typeface="+mn-cs"/>
              </a:rPr>
              <a:t>resolutionof</a:t>
            </a:r>
            <a:r>
              <a:rPr lang="en-US" sz="1200" kern="1200" dirty="0">
                <a:solidFill>
                  <a:schemeClr val="tx1"/>
                </a:solidFill>
                <a:effectLst/>
                <a:latin typeface="+mn-lt"/>
                <a:ea typeface="+mn-ea"/>
                <a:cs typeface="+mn-cs"/>
              </a:rPr>
              <a:t> 15 </a:t>
            </a:r>
            <a:r>
              <a:rPr lang="en-US" sz="1200" kern="1200" dirty="0" err="1">
                <a:solidFill>
                  <a:schemeClr val="tx1"/>
                </a:solidFill>
                <a:effectLst/>
                <a:latin typeface="+mn-lt"/>
                <a:ea typeface="+mn-ea"/>
                <a:cs typeface="+mn-cs"/>
              </a:rPr>
              <a:t>Å</a:t>
            </a:r>
            <a:r>
              <a:rPr lang="en-US" sz="1200" kern="1200" dirty="0">
                <a:solidFill>
                  <a:schemeClr val="tx1"/>
                </a:solidFill>
                <a:effectLst/>
                <a:latin typeface="+mn-lt"/>
                <a:ea typeface="+mn-ea"/>
                <a:cs typeface="+mn-cs"/>
              </a:rPr>
              <a:t>~ 12 arcsec2</a:t>
            </a:r>
          </a:p>
          <a:p>
            <a:r>
              <a:rPr lang="en-US" sz="1200" kern="1200" dirty="0">
                <a:solidFill>
                  <a:schemeClr val="tx1"/>
                </a:solidFill>
                <a:effectLst/>
                <a:latin typeface="+mn-lt"/>
                <a:ea typeface="+mn-ea"/>
                <a:cs typeface="+mn-cs"/>
              </a:rPr>
              <a:t>Our result suggests that the magnetic field along the tidal</a:t>
            </a:r>
          </a:p>
          <a:p>
            <a:r>
              <a:rPr lang="en-US" sz="1200" kern="1200" dirty="0">
                <a:solidFill>
                  <a:schemeClr val="tx1"/>
                </a:solidFill>
                <a:effectLst/>
                <a:latin typeface="+mn-lt"/>
                <a:ea typeface="+mn-ea"/>
                <a:cs typeface="+mn-cs"/>
              </a:rPr>
              <a:t>tail is highly regular up to a size of ∼ 20 </a:t>
            </a:r>
            <a:r>
              <a:rPr lang="en-US" sz="1200" kern="1200" dirty="0" err="1">
                <a:solidFill>
                  <a:schemeClr val="tx1"/>
                </a:solidFill>
                <a:effectLst/>
                <a:latin typeface="+mn-lt"/>
                <a:ea typeface="+mn-ea"/>
                <a:cs typeface="+mn-cs"/>
              </a:rPr>
              <a:t>kpc</a:t>
            </a:r>
            <a:r>
              <a:rPr lang="en-US" sz="1200" kern="1200" dirty="0">
                <a:solidFill>
                  <a:schemeClr val="tx1"/>
                </a:solidFill>
                <a:effectLst/>
                <a:latin typeface="+mn-lt"/>
                <a:ea typeface="+mn-ea"/>
                <a:cs typeface="+mn-cs"/>
              </a:rPr>
              <a:t>, the largest</a:t>
            </a:r>
          </a:p>
          <a:p>
            <a:r>
              <a:rPr lang="en-US" sz="1200" kern="1200" dirty="0">
                <a:solidFill>
                  <a:schemeClr val="tx1"/>
                </a:solidFill>
                <a:effectLst/>
                <a:latin typeface="+mn-lt"/>
                <a:ea typeface="+mn-ea"/>
                <a:cs typeface="+mn-cs"/>
              </a:rPr>
              <a:t>known coherent field structure on galactic scales.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16</a:t>
            </a:fld>
            <a:endParaRPr lang="en-US"/>
          </a:p>
        </p:txBody>
      </p:sp>
    </p:spTree>
    <p:extLst>
      <p:ext uri="{BB962C8B-B14F-4D97-AF65-F5344CB8AC3E}">
        <p14:creationId xmlns:p14="http://schemas.microsoft.com/office/powerpoint/2010/main" val="211178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Chatterjee</a:t>
            </a:r>
            <a:r>
              <a:rPr lang="en-US" baseline="0" dirty="0"/>
              <a:t> et al. 2017 http://</a:t>
            </a:r>
            <a:r>
              <a:rPr lang="en-US" baseline="0" dirty="0" err="1"/>
              <a:t>adsabs.harvard.edu</a:t>
            </a:r>
            <a:r>
              <a:rPr lang="en-US" baseline="0" dirty="0"/>
              <a:t>/abs/2017Natur.541...58C</a:t>
            </a:r>
          </a:p>
          <a:p>
            <a:r>
              <a:rPr lang="en-US" dirty="0"/>
              <a:t>A direct localization of a fast radio burst and its host</a:t>
            </a:r>
          </a:p>
        </p:txBody>
      </p:sp>
      <p:sp>
        <p:nvSpPr>
          <p:cNvPr id="4" name="Slide Number Placeholder 3"/>
          <p:cNvSpPr>
            <a:spLocks noGrp="1"/>
          </p:cNvSpPr>
          <p:nvPr>
            <p:ph type="sldNum" sz="quarter" idx="10"/>
          </p:nvPr>
        </p:nvSpPr>
        <p:spPr/>
        <p:txBody>
          <a:bodyPr/>
          <a:lstStyle/>
          <a:p>
            <a:fld id="{0658C562-8B63-4E12-9383-291BCD3F64FA}" type="slidenum">
              <a:rPr lang="en-US" smtClean="0"/>
              <a:t>17</a:t>
            </a:fld>
            <a:endParaRPr lang="en-US"/>
          </a:p>
        </p:txBody>
      </p:sp>
    </p:spTree>
    <p:extLst>
      <p:ext uri="{BB962C8B-B14F-4D97-AF65-F5344CB8AC3E}">
        <p14:creationId xmlns:p14="http://schemas.microsoft.com/office/powerpoint/2010/main" val="201887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of a pair of neutron stars in a galaxy 130 </a:t>
            </a:r>
            <a:r>
              <a:rPr lang="en-US" dirty="0" err="1"/>
              <a:t>millionlight</a:t>
            </a:r>
            <a:r>
              <a:rPr lang="en-US" dirty="0"/>
              <a:t>-years from Earth. Aug 17.</a:t>
            </a:r>
          </a:p>
          <a:p>
            <a:r>
              <a:rPr lang="en-US" dirty="0"/>
              <a:t>VLA detection was after 2 weeks.</a:t>
            </a:r>
          </a:p>
          <a:p>
            <a:r>
              <a:rPr lang="en-US" dirty="0"/>
              <a:t>The astronomers looked to a model published in October by Mansi </a:t>
            </a:r>
            <a:r>
              <a:rPr lang="en-US" dirty="0" err="1"/>
              <a:t>Kasliwalof</a:t>
            </a:r>
            <a:r>
              <a:rPr lang="en-US" dirty="0"/>
              <a:t> Caltech, and colleagues, and further developed by Ore Gottlieb, </a:t>
            </a:r>
            <a:r>
              <a:rPr lang="en-US" dirty="0" err="1"/>
              <a:t>ofTel</a:t>
            </a:r>
            <a:r>
              <a:rPr lang="en-US" dirty="0"/>
              <a:t> Aviv University, and his colleagues. In that model, the jet does not make its way out of the sphere of explosion debris. Instead, it gathers up surrounding material as it moves outward, producing a broad “cocoon” that absorbs the jet’s energy.</a:t>
            </a:r>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18</a:t>
            </a:fld>
            <a:endParaRPr lang="en-US"/>
          </a:p>
        </p:txBody>
      </p:sp>
    </p:spTree>
    <p:extLst>
      <p:ext uri="{BB962C8B-B14F-4D97-AF65-F5344CB8AC3E}">
        <p14:creationId xmlns:p14="http://schemas.microsoft.com/office/powerpoint/2010/main" val="32463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 of a pair of neutron stars in a galaxy 130 </a:t>
            </a:r>
            <a:r>
              <a:rPr lang="en-US" dirty="0" err="1"/>
              <a:t>millionlight</a:t>
            </a:r>
            <a:r>
              <a:rPr lang="en-US" dirty="0"/>
              <a:t>-years from Earth. Aug 17.</a:t>
            </a:r>
          </a:p>
          <a:p>
            <a:r>
              <a:rPr lang="en-US" dirty="0"/>
              <a:t>VLA detection was after 2 weeks.</a:t>
            </a:r>
          </a:p>
          <a:p>
            <a:r>
              <a:rPr lang="en-US" dirty="0"/>
              <a:t>The astronomers looked to a model published in October by Mansi </a:t>
            </a:r>
            <a:r>
              <a:rPr lang="en-US" dirty="0" err="1"/>
              <a:t>Kasliwalof</a:t>
            </a:r>
            <a:r>
              <a:rPr lang="en-US" dirty="0"/>
              <a:t> Caltech, and colleagues, and further developed by Ore Gottlieb, </a:t>
            </a:r>
            <a:r>
              <a:rPr lang="en-US" dirty="0" err="1"/>
              <a:t>ofTel</a:t>
            </a:r>
            <a:r>
              <a:rPr lang="en-US" dirty="0"/>
              <a:t> Aviv University, and his colleagues. In that model, the jet does not make its way out of the sphere of explosion debris. Instead, it gathers up surrounding material as it moves outward, producing a broad “cocoon” that absorbs the jet’s energy.</a:t>
            </a:r>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19</a:t>
            </a:fld>
            <a:endParaRPr lang="en-US"/>
          </a:p>
        </p:txBody>
      </p:sp>
    </p:spTree>
    <p:extLst>
      <p:ext uri="{BB962C8B-B14F-4D97-AF65-F5344CB8AC3E}">
        <p14:creationId xmlns:p14="http://schemas.microsoft.com/office/powerpoint/2010/main" val="32463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26 GHz emission from </a:t>
            </a:r>
            <a:r>
              <a:rPr lang="en-US" sz="1200" dirty="0" err="1"/>
              <a:t>microquasar</a:t>
            </a:r>
            <a:r>
              <a:rPr lang="en-US" sz="1200" dirty="0"/>
              <a:t> SS433, 0.095” (520 AU) resolution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VLA A-</a:t>
            </a:r>
            <a:r>
              <a:rPr lang="en-US" dirty="0" err="1"/>
              <a:t>config</a:t>
            </a:r>
            <a:r>
              <a:rPr lang="en-US" dirty="0"/>
              <a:t>, 3 month span. This would not have been possible with</a:t>
            </a:r>
            <a:r>
              <a:rPr lang="en-US" baseline="0" dirty="0"/>
              <a:t> the old VLA. The new VLA’s instantaneous bandwidth allows imaging each epoch with high S/N.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8D9209D1-2040-4948-942E-34B6736F7669}" type="slidenum">
              <a:rPr lang="en-US" smtClean="0"/>
              <a:pPr/>
              <a:t>20</a:t>
            </a:fld>
            <a:endParaRPr lang="en-US"/>
          </a:p>
        </p:txBody>
      </p:sp>
    </p:spTree>
    <p:extLst>
      <p:ext uri="{BB962C8B-B14F-4D97-AF65-F5344CB8AC3E}">
        <p14:creationId xmlns:p14="http://schemas.microsoft.com/office/powerpoint/2010/main" val="28981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Hybrid configurations were for sources outside the</a:t>
            </a:r>
            <a:r>
              <a:rPr lang="en-US" baseline="0" dirty="0"/>
              <a:t> range -15 and 75 deg declination. No longer offered.</a:t>
            </a:r>
            <a:endParaRPr lang="en-US" dirty="0"/>
          </a:p>
        </p:txBody>
      </p:sp>
      <p:sp>
        <p:nvSpPr>
          <p:cNvPr id="4" name="Slide Number Placeholder 3"/>
          <p:cNvSpPr>
            <a:spLocks noGrp="1"/>
          </p:cNvSpPr>
          <p:nvPr>
            <p:ph type="sldNum" sz="quarter" idx="10"/>
          </p:nvPr>
        </p:nvSpPr>
        <p:spPr/>
        <p:txBody>
          <a:bodyPr/>
          <a:lstStyle/>
          <a:p>
            <a:fld id="{AA697A2E-D45B-47F6-88DF-12C813176D56}" type="slidenum">
              <a:rPr lang="en-US" smtClean="0"/>
              <a:pPr/>
              <a:t>3</a:t>
            </a:fld>
            <a:endParaRPr lang="en-US"/>
          </a:p>
        </p:txBody>
      </p:sp>
    </p:spTree>
    <p:extLst>
      <p:ext uri="{BB962C8B-B14F-4D97-AF65-F5344CB8AC3E}">
        <p14:creationId xmlns:p14="http://schemas.microsoft.com/office/powerpoint/2010/main" val="30043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Hybrid configurations were for sources outside the</a:t>
            </a:r>
            <a:r>
              <a:rPr lang="en-US" baseline="0" dirty="0"/>
              <a:t> range -15 and 75 deg declination. No longer offered.</a:t>
            </a:r>
            <a:endParaRPr lang="en-US" dirty="0"/>
          </a:p>
        </p:txBody>
      </p:sp>
      <p:sp>
        <p:nvSpPr>
          <p:cNvPr id="4" name="Slide Number Placeholder 3"/>
          <p:cNvSpPr>
            <a:spLocks noGrp="1"/>
          </p:cNvSpPr>
          <p:nvPr>
            <p:ph type="sldNum" sz="quarter" idx="10"/>
          </p:nvPr>
        </p:nvSpPr>
        <p:spPr/>
        <p:txBody>
          <a:bodyPr/>
          <a:lstStyle/>
          <a:p>
            <a:fld id="{AA697A2E-D45B-47F6-88DF-12C813176D56}" type="slidenum">
              <a:rPr lang="en-US" smtClean="0"/>
              <a:pPr/>
              <a:t>4</a:t>
            </a:fld>
            <a:endParaRPr lang="en-US"/>
          </a:p>
        </p:txBody>
      </p:sp>
    </p:spTree>
    <p:extLst>
      <p:ext uri="{BB962C8B-B14F-4D97-AF65-F5344CB8AC3E}">
        <p14:creationId xmlns:p14="http://schemas.microsoft.com/office/powerpoint/2010/main" val="300430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5</a:t>
            </a:fld>
            <a:endParaRPr lang="en-US"/>
          </a:p>
        </p:txBody>
      </p:sp>
    </p:spTree>
    <p:extLst>
      <p:ext uri="{BB962C8B-B14F-4D97-AF65-F5344CB8AC3E}">
        <p14:creationId xmlns:p14="http://schemas.microsoft.com/office/powerpoint/2010/main" val="211116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Cassegrain</a:t>
            </a:r>
            <a:r>
              <a:rPr lang="en-US" dirty="0"/>
              <a:t>: convex secondary reflector</a:t>
            </a:r>
          </a:p>
        </p:txBody>
      </p:sp>
      <p:sp>
        <p:nvSpPr>
          <p:cNvPr id="4" name="Slide Number Placeholder 3"/>
          <p:cNvSpPr>
            <a:spLocks noGrp="1"/>
          </p:cNvSpPr>
          <p:nvPr>
            <p:ph type="sldNum" sz="quarter" idx="10"/>
          </p:nvPr>
        </p:nvSpPr>
        <p:spPr/>
        <p:txBody>
          <a:bodyPr/>
          <a:lstStyle/>
          <a:p>
            <a:fld id="{0658C562-8B63-4E12-9383-291BCD3F64FA}" type="slidenum">
              <a:rPr lang="en-US" smtClean="0"/>
              <a:t>6</a:t>
            </a:fld>
            <a:endParaRPr lang="en-US"/>
          </a:p>
        </p:txBody>
      </p:sp>
    </p:spTree>
    <p:extLst>
      <p:ext uri="{BB962C8B-B14F-4D97-AF65-F5344CB8AC3E}">
        <p14:creationId xmlns:p14="http://schemas.microsoft.com/office/powerpoint/2010/main" val="2007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Cassegrain</a:t>
            </a:r>
            <a:r>
              <a:rPr lang="en-US" dirty="0"/>
              <a:t>: convex secondary reflector</a:t>
            </a:r>
          </a:p>
        </p:txBody>
      </p:sp>
      <p:sp>
        <p:nvSpPr>
          <p:cNvPr id="4" name="Slide Number Placeholder 3"/>
          <p:cNvSpPr>
            <a:spLocks noGrp="1"/>
          </p:cNvSpPr>
          <p:nvPr>
            <p:ph type="sldNum" sz="quarter" idx="10"/>
          </p:nvPr>
        </p:nvSpPr>
        <p:spPr/>
        <p:txBody>
          <a:bodyPr/>
          <a:lstStyle/>
          <a:p>
            <a:fld id="{0658C562-8B63-4E12-9383-291BCD3F64FA}" type="slidenum">
              <a:rPr lang="en-US" smtClean="0"/>
              <a:t>7</a:t>
            </a:fld>
            <a:endParaRPr lang="en-US"/>
          </a:p>
        </p:txBody>
      </p:sp>
    </p:spTree>
    <p:extLst>
      <p:ext uri="{BB962C8B-B14F-4D97-AF65-F5344CB8AC3E}">
        <p14:creationId xmlns:p14="http://schemas.microsoft.com/office/powerpoint/2010/main" val="2007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97A2E-D45B-47F6-88DF-12C813176D56}" type="slidenum">
              <a:rPr lang="en-US" smtClean="0"/>
              <a:pPr/>
              <a:t>8</a:t>
            </a:fld>
            <a:endParaRPr lang="en-US"/>
          </a:p>
        </p:txBody>
      </p:sp>
    </p:spTree>
    <p:extLst>
      <p:ext uri="{BB962C8B-B14F-4D97-AF65-F5344CB8AC3E}">
        <p14:creationId xmlns:p14="http://schemas.microsoft.com/office/powerpoint/2010/main" val="196529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yuppi</a:t>
            </a:r>
            <a:r>
              <a:rPr lang="en-US" dirty="0"/>
              <a:t> modes (fold and search) are implemented and moderately well-tested. WIDAR phase bins are implemented and partially tested.</a:t>
            </a:r>
          </a:p>
          <a:p>
            <a:r>
              <a:rPr lang="en-US" dirty="0"/>
              <a:t>"</a:t>
            </a:r>
            <a:r>
              <a:rPr lang="en-US" dirty="0" err="1"/>
              <a:t>yuppi</a:t>
            </a:r>
            <a:r>
              <a:rPr lang="en-US" dirty="0"/>
              <a:t> modes" means phased/summed array data processed single dish style (coherent </a:t>
            </a:r>
            <a:r>
              <a:rPr lang="en-US" dirty="0" err="1"/>
              <a:t>dedispersion</a:t>
            </a:r>
            <a:r>
              <a:rPr lang="en-US" dirty="0"/>
              <a:t>, very high time resolution, flexible spectral resolution, but only single beam on the sky).  This is still RSRO but is fairly well tested and has been used for real projects. </a:t>
            </a:r>
            <a:br>
              <a:rPr lang="en-US" dirty="0"/>
            </a:br>
            <a:r>
              <a:rPr lang="en-US" dirty="0"/>
              <a:t/>
            </a:r>
            <a:br>
              <a:rPr lang="en-US" dirty="0"/>
            </a:br>
            <a:r>
              <a:rPr lang="en-US" dirty="0"/>
              <a:t>"phase bins" means visibilities averaged modulo a specified pulse period.  As Bryan says, it is implemented and testing is ongoing.  there are likely still some issues.  Also, support for post-processing of this kind of data is currently non-existent in the standard software packages.. </a:t>
            </a:r>
          </a:p>
        </p:txBody>
      </p:sp>
      <p:sp>
        <p:nvSpPr>
          <p:cNvPr id="4" name="Slide Number Placeholder 3"/>
          <p:cNvSpPr>
            <a:spLocks noGrp="1"/>
          </p:cNvSpPr>
          <p:nvPr>
            <p:ph type="sldNum" sz="quarter" idx="10"/>
          </p:nvPr>
        </p:nvSpPr>
        <p:spPr/>
        <p:txBody>
          <a:bodyPr/>
          <a:lstStyle/>
          <a:p>
            <a:fld id="{D9E778E8-5B32-8047-AA64-9B23F81E3E33}" type="slidenum">
              <a:rPr lang="en-US" smtClean="0"/>
              <a:pPr/>
              <a:t>9</a:t>
            </a:fld>
            <a:endParaRPr lang="en-US"/>
          </a:p>
        </p:txBody>
      </p:sp>
    </p:spTree>
    <p:extLst>
      <p:ext uri="{BB962C8B-B14F-4D97-AF65-F5344CB8AC3E}">
        <p14:creationId xmlns:p14="http://schemas.microsoft.com/office/powerpoint/2010/main" val="156514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78E8-5B32-8047-AA64-9B23F81E3E33}" type="slidenum">
              <a:rPr lang="en-US" smtClean="0"/>
              <a:pPr/>
              <a:t>13</a:t>
            </a:fld>
            <a:endParaRPr lang="en-US"/>
          </a:p>
        </p:txBody>
      </p:sp>
    </p:spTree>
    <p:extLst>
      <p:ext uri="{BB962C8B-B14F-4D97-AF65-F5344CB8AC3E}">
        <p14:creationId xmlns:p14="http://schemas.microsoft.com/office/powerpoint/2010/main" val="20786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72"/>
        </a:solidFill>
        <a:effectLst/>
      </p:bgPr>
    </p:bg>
    <p:spTree>
      <p:nvGrpSpPr>
        <p:cNvPr id="1" name=""/>
        <p:cNvGrpSpPr/>
        <p:nvPr/>
      </p:nvGrpSpPr>
      <p:grpSpPr>
        <a:xfrm>
          <a:off x="0" y="0"/>
          <a:ext cx="0" cy="0"/>
          <a:chOff x="0" y="0"/>
          <a:chExt cx="0" cy="0"/>
        </a:xfrm>
      </p:grpSpPr>
      <p:pic>
        <p:nvPicPr>
          <p:cNvPr id="3092" name="Picture 20" descr="hia_e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subTitle" idx="1"/>
          </p:nvPr>
        </p:nvSpPr>
        <p:spPr>
          <a:xfrm>
            <a:off x="1371600" y="4114800"/>
            <a:ext cx="6400800" cy="1219200"/>
          </a:xfrm>
        </p:spPr>
        <p:txBody>
          <a:bodyPr/>
          <a:lstStyle>
            <a:lvl1pPr marL="0" indent="0" algn="ctr">
              <a:buFontTx/>
              <a:buNone/>
              <a:defRPr b="1"/>
            </a:lvl1pPr>
          </a:lstStyle>
          <a:p>
            <a:pPr lvl="0"/>
            <a:r>
              <a:rPr lang="en-US" noProof="0" smtClean="0"/>
              <a:t>Click to edit Master subtitle style</a:t>
            </a:r>
          </a:p>
        </p:txBody>
      </p:sp>
      <p:sp>
        <p:nvSpPr>
          <p:cNvPr id="3080" name="Rectangle 8"/>
          <p:cNvSpPr>
            <a:spLocks noGrp="1" noChangeArrowheads="1"/>
          </p:cNvSpPr>
          <p:nvPr>
            <p:ph type="ctrTitle" sz="quarter"/>
          </p:nvPr>
        </p:nvSpPr>
        <p:spPr>
          <a:xfrm>
            <a:off x="685800" y="2971800"/>
            <a:ext cx="7772400" cy="1143000"/>
          </a:xfrm>
        </p:spPr>
        <p:txBody>
          <a:bodyPr/>
          <a:lstStyle>
            <a:lvl1pPr algn="ctr">
              <a:defRPr/>
            </a:lvl1pPr>
          </a:lstStyle>
          <a:p>
            <a:pPr lvl="0"/>
            <a:r>
              <a:rPr lang="en-US" noProof="0" smtClean="0"/>
              <a:t>Click to edit Master title style</a:t>
            </a:r>
          </a:p>
        </p:txBody>
      </p:sp>
      <p:sp>
        <p:nvSpPr>
          <p:cNvPr id="3081" name="Rectangle 9"/>
          <p:cNvSpPr>
            <a:spLocks noGrp="1" noChangeArrowheads="1"/>
          </p:cNvSpPr>
          <p:nvPr>
            <p:ph type="dt" sz="quarter" idx="2"/>
          </p:nvPr>
        </p:nvSpPr>
        <p:spPr>
          <a:xfrm>
            <a:off x="3619500" y="5410200"/>
            <a:ext cx="1905000" cy="457200"/>
          </a:xfrm>
        </p:spPr>
        <p:txBody>
          <a:bodyPr/>
          <a:lstStyle>
            <a:lvl1pPr algn="ctr">
              <a:defRPr sz="1400">
                <a:solidFill>
                  <a:srgbClr val="000066"/>
                </a:solidFill>
              </a:defRPr>
            </a:lvl1pPr>
          </a:lstStyle>
          <a:p>
            <a:r>
              <a:rPr lang="en-US"/>
              <a:t>June 1, 2009</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ALMA Workshop - Basic Radio Astronomy</a:t>
            </a:r>
          </a:p>
        </p:txBody>
      </p:sp>
      <p:sp>
        <p:nvSpPr>
          <p:cNvPr id="5" name="Slide Number Placeholder 4"/>
          <p:cNvSpPr>
            <a:spLocks noGrp="1"/>
          </p:cNvSpPr>
          <p:nvPr>
            <p:ph type="sldNum" sz="quarter" idx="11"/>
          </p:nvPr>
        </p:nvSpPr>
        <p:spPr/>
        <p:txBody>
          <a:bodyPr/>
          <a:lstStyle>
            <a:lvl1pPr>
              <a:defRPr/>
            </a:lvl1pPr>
          </a:lstStyle>
          <a:p>
            <a:fld id="{9C1B252A-DA23-4241-ABED-13974ABCA22B}"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487035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28600"/>
            <a:ext cx="211455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19125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ALMA Workshop - Basic Radio Astronomy</a:t>
            </a:r>
          </a:p>
        </p:txBody>
      </p:sp>
      <p:sp>
        <p:nvSpPr>
          <p:cNvPr id="5" name="Slide Number Placeholder 4"/>
          <p:cNvSpPr>
            <a:spLocks noGrp="1"/>
          </p:cNvSpPr>
          <p:nvPr>
            <p:ph type="sldNum" sz="quarter" idx="11"/>
          </p:nvPr>
        </p:nvSpPr>
        <p:spPr/>
        <p:txBody>
          <a:bodyPr/>
          <a:lstStyle>
            <a:lvl1pPr>
              <a:defRPr/>
            </a:lvl1pPr>
          </a:lstStyle>
          <a:p>
            <a:fld id="{B4010433-9A4A-8742-8743-5B348F603C6B}"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348846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505200" y="6553200"/>
            <a:ext cx="2895600" cy="304800"/>
          </a:xfrm>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a:xfrm>
            <a:off x="7239000" y="6553200"/>
            <a:ext cx="1905000" cy="304800"/>
          </a:xfrm>
        </p:spPr>
        <p:txBody>
          <a:bodyPr/>
          <a:lstStyle>
            <a:lvl1pPr>
              <a:defRPr/>
            </a:lvl1pPr>
          </a:lstStyle>
          <a:p>
            <a:fld id="{64938E74-D904-8C48-9889-7994BF95F3FC}" type="slidenum">
              <a:rPr lang="en-US"/>
              <a:pPr/>
              <a:t>‹#›</a:t>
            </a:fld>
            <a:endParaRPr lang="en-US"/>
          </a:p>
        </p:txBody>
      </p:sp>
      <p:sp>
        <p:nvSpPr>
          <p:cNvPr id="7" name="Date Placeholder 6"/>
          <p:cNvSpPr>
            <a:spLocks noGrp="1"/>
          </p:cNvSpPr>
          <p:nvPr>
            <p:ph type="dt" sz="half" idx="12"/>
          </p:nvPr>
        </p:nvSpPr>
        <p:spPr>
          <a:xfrm>
            <a:off x="152400" y="6553200"/>
            <a:ext cx="2286000" cy="304800"/>
          </a:xfrm>
        </p:spPr>
        <p:txBody>
          <a:bodyPr/>
          <a:lstStyle>
            <a:lvl1pPr>
              <a:defRPr/>
            </a:lvl1pPr>
          </a:lstStyle>
          <a:p>
            <a:r>
              <a:rPr lang="en-US"/>
              <a:t>June 1, 2009</a:t>
            </a:r>
          </a:p>
        </p:txBody>
      </p:sp>
    </p:spTree>
    <p:extLst>
      <p:ext uri="{BB962C8B-B14F-4D97-AF65-F5344CB8AC3E}">
        <p14:creationId xmlns:p14="http://schemas.microsoft.com/office/powerpoint/2010/main" val="2881959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10100" y="1219200"/>
            <a:ext cx="4152900" cy="4267200"/>
          </a:xfrm>
        </p:spPr>
        <p:txBody>
          <a:bodyPr/>
          <a:lstStyle/>
          <a:p>
            <a:endParaRPr lang="en-US"/>
          </a:p>
        </p:txBody>
      </p:sp>
      <p:sp>
        <p:nvSpPr>
          <p:cNvPr id="5" name="Footer Placeholder 4"/>
          <p:cNvSpPr>
            <a:spLocks noGrp="1"/>
          </p:cNvSpPr>
          <p:nvPr>
            <p:ph type="ftr" sz="quarter" idx="10"/>
          </p:nvPr>
        </p:nvSpPr>
        <p:spPr>
          <a:xfrm>
            <a:off x="3505200" y="6553200"/>
            <a:ext cx="2895600" cy="304800"/>
          </a:xfrm>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a:xfrm>
            <a:off x="7239000" y="6553200"/>
            <a:ext cx="1905000" cy="304800"/>
          </a:xfrm>
        </p:spPr>
        <p:txBody>
          <a:bodyPr/>
          <a:lstStyle>
            <a:lvl1pPr>
              <a:defRPr/>
            </a:lvl1pPr>
          </a:lstStyle>
          <a:p>
            <a:fld id="{7B8D7271-89B6-B04C-AC6B-0DE2F84797F3}" type="slidenum">
              <a:rPr lang="en-US"/>
              <a:pPr/>
              <a:t>‹#›</a:t>
            </a:fld>
            <a:endParaRPr lang="en-US"/>
          </a:p>
        </p:txBody>
      </p:sp>
      <p:sp>
        <p:nvSpPr>
          <p:cNvPr id="7" name="Date Placeholder 6"/>
          <p:cNvSpPr>
            <a:spLocks noGrp="1"/>
          </p:cNvSpPr>
          <p:nvPr>
            <p:ph type="dt" sz="half" idx="12"/>
          </p:nvPr>
        </p:nvSpPr>
        <p:spPr>
          <a:xfrm>
            <a:off x="152400" y="6553200"/>
            <a:ext cx="2286000" cy="304800"/>
          </a:xfrm>
        </p:spPr>
        <p:txBody>
          <a:bodyPr/>
          <a:lstStyle>
            <a:lvl1pPr>
              <a:defRPr/>
            </a:lvl1pPr>
          </a:lstStyle>
          <a:p>
            <a:r>
              <a:rPr lang="en-US"/>
              <a:t>June 1, 2009</a:t>
            </a:r>
          </a:p>
        </p:txBody>
      </p:sp>
    </p:spTree>
    <p:extLst>
      <p:ext uri="{BB962C8B-B14F-4D97-AF65-F5344CB8AC3E}">
        <p14:creationId xmlns:p14="http://schemas.microsoft.com/office/powerpoint/2010/main" val="361728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219200"/>
            <a:ext cx="4152900" cy="4267200"/>
          </a:xfrm>
        </p:spPr>
        <p:txBody>
          <a:bodyPr/>
          <a:lstStyle/>
          <a:p>
            <a:endParaRPr lang="en-US"/>
          </a:p>
        </p:txBody>
      </p:sp>
      <p:sp>
        <p:nvSpPr>
          <p:cNvPr id="5" name="Footer Placeholder 4"/>
          <p:cNvSpPr>
            <a:spLocks noGrp="1"/>
          </p:cNvSpPr>
          <p:nvPr>
            <p:ph type="ftr" sz="quarter" idx="10"/>
          </p:nvPr>
        </p:nvSpPr>
        <p:spPr>
          <a:xfrm>
            <a:off x="3505200" y="6553200"/>
            <a:ext cx="2895600" cy="304800"/>
          </a:xfrm>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a:xfrm>
            <a:off x="7239000" y="6553200"/>
            <a:ext cx="1905000" cy="304800"/>
          </a:xfrm>
        </p:spPr>
        <p:txBody>
          <a:bodyPr/>
          <a:lstStyle>
            <a:lvl1pPr>
              <a:defRPr/>
            </a:lvl1pPr>
          </a:lstStyle>
          <a:p>
            <a:fld id="{AE3D0EB4-C878-5743-8174-C5A7CE6621B4}" type="slidenum">
              <a:rPr lang="en-US"/>
              <a:pPr/>
              <a:t>‹#›</a:t>
            </a:fld>
            <a:endParaRPr lang="en-US"/>
          </a:p>
        </p:txBody>
      </p:sp>
      <p:sp>
        <p:nvSpPr>
          <p:cNvPr id="7" name="Date Placeholder 6"/>
          <p:cNvSpPr>
            <a:spLocks noGrp="1"/>
          </p:cNvSpPr>
          <p:nvPr>
            <p:ph type="dt" sz="half" idx="12"/>
          </p:nvPr>
        </p:nvSpPr>
        <p:spPr>
          <a:xfrm>
            <a:off x="152400" y="6553200"/>
            <a:ext cx="2286000" cy="304800"/>
          </a:xfrm>
        </p:spPr>
        <p:txBody>
          <a:bodyPr/>
          <a:lstStyle>
            <a:lvl1pPr>
              <a:defRPr/>
            </a:lvl1pPr>
          </a:lstStyle>
          <a:p>
            <a:r>
              <a:rPr lang="en-US"/>
              <a:t>June 1, 2009</a:t>
            </a:r>
          </a:p>
        </p:txBody>
      </p:sp>
    </p:spTree>
    <p:extLst>
      <p:ext uri="{BB962C8B-B14F-4D97-AF65-F5344CB8AC3E}">
        <p14:creationId xmlns:p14="http://schemas.microsoft.com/office/powerpoint/2010/main" val="2152565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17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17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17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bkgrnd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invGray">
          <a:xfrm>
            <a:off x="0" y="0"/>
            <a:ext cx="9144000" cy="6858000"/>
          </a:xfrm>
          <a:prstGeom prst="rect">
            <a:avLst/>
          </a:prstGeom>
        </p:spPr>
      </p:pic>
      <p:sp>
        <p:nvSpPr>
          <p:cNvPr id="2" name="Title 1"/>
          <p:cNvSpPr>
            <a:spLocks noGrp="1"/>
          </p:cNvSpPr>
          <p:nvPr>
            <p:ph type="ctrTitle" hasCustomPrompt="1"/>
          </p:nvPr>
        </p:nvSpPr>
        <p:spPr>
          <a:xfrm>
            <a:off x="457200" y="1676401"/>
            <a:ext cx="6096000" cy="2686051"/>
          </a:xfrm>
        </p:spPr>
        <p:txBody>
          <a:bodyPr anchor="b">
            <a:normAutofit/>
          </a:bodyPr>
          <a:lstStyle>
            <a:lvl1pPr algn="l">
              <a:defRPr sz="3200" b="1">
                <a:solidFill>
                  <a:schemeClr val="bg1"/>
                </a:solidFill>
                <a:latin typeface="Arial" pitchFamily="34" charset="0"/>
                <a:cs typeface="Arial" pitchFamily="34" charset="0"/>
              </a:defRPr>
            </a:lvl1pPr>
          </a:lstStyle>
          <a:p>
            <a:r>
              <a:rPr lang="en-US" dirty="0" smtClean="0"/>
              <a:t>Click to edit Master title style</a:t>
            </a:r>
            <a:br>
              <a:rPr lang="en-US" dirty="0" smtClean="0"/>
            </a:br>
            <a:r>
              <a:rPr lang="en-US" dirty="0" smtClean="0"/>
              <a:t>two lines possible</a:t>
            </a:r>
            <a:endParaRPr lang="en-US" dirty="0"/>
          </a:p>
        </p:txBody>
      </p:sp>
      <p:sp>
        <p:nvSpPr>
          <p:cNvPr id="3" name="Subtitle 2"/>
          <p:cNvSpPr>
            <a:spLocks noGrp="1"/>
          </p:cNvSpPr>
          <p:nvPr>
            <p:ph type="subTitle" idx="1"/>
          </p:nvPr>
        </p:nvSpPr>
        <p:spPr>
          <a:xfrm>
            <a:off x="457200" y="4648200"/>
            <a:ext cx="5410200" cy="1447800"/>
          </a:xfrm>
        </p:spPr>
        <p:txBody>
          <a:bodyPr>
            <a:normAutofit/>
          </a:bodyPr>
          <a:lstStyle>
            <a:lvl1pPr marL="0" indent="0" algn="l">
              <a:buNone/>
              <a:defRPr sz="18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bwMode="gray">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9" name="Rectangle 8"/>
          <p:cNvSpPr/>
          <p:nvPr userDrawn="1"/>
        </p:nvSpPr>
        <p:spPr bwMode="invGray">
          <a:xfrm>
            <a:off x="0" y="0"/>
            <a:ext cx="91440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cxnSp>
        <p:nvCxnSpPr>
          <p:cNvPr id="11" name="Straight Connector 10"/>
          <p:cNvCxnSpPr/>
          <p:nvPr userDrawn="1"/>
        </p:nvCxnSpPr>
        <p:spPr bwMode="gray">
          <a:xfrm>
            <a:off x="0" y="457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nrc-logotype-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108665"/>
            <a:ext cx="1549457" cy="24366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7204" y="6364228"/>
            <a:ext cx="8229617" cy="30480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305800" cy="4525963"/>
          </a:xfrm>
        </p:spPr>
        <p:txBody>
          <a:bodyPr/>
          <a:lstStyle>
            <a:lvl1pPr>
              <a:spcBef>
                <a:spcPts val="0"/>
              </a:spcBef>
              <a:spcAft>
                <a:spcPts val="800"/>
              </a:spcAft>
              <a:defRPr/>
            </a:lvl1pPr>
            <a:lvl2pPr>
              <a:spcBef>
                <a:spcPts val="0"/>
              </a:spcBef>
              <a:spcAft>
                <a:spcPts val="8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CA"/>
          </a:p>
        </p:txBody>
      </p:sp>
      <p:sp>
        <p:nvSpPr>
          <p:cNvPr id="8"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0"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ALMA Workshop - Basic Radio Astronomy</a:t>
            </a:r>
          </a:p>
        </p:txBody>
      </p:sp>
      <p:sp>
        <p:nvSpPr>
          <p:cNvPr id="5" name="Slide Number Placeholder 4"/>
          <p:cNvSpPr>
            <a:spLocks noGrp="1"/>
          </p:cNvSpPr>
          <p:nvPr>
            <p:ph type="sldNum" sz="quarter" idx="11"/>
          </p:nvPr>
        </p:nvSpPr>
        <p:spPr/>
        <p:txBody>
          <a:bodyPr/>
          <a:lstStyle>
            <a:lvl1pPr>
              <a:defRPr/>
            </a:lvl1pPr>
          </a:lstStyle>
          <a:p>
            <a:fld id="{B9093452-74E3-BA42-A66B-F3E0CB37F1FD}"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218062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graphic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88085"/>
            <a:ext cx="9144000" cy="5181600"/>
          </a:xfrm>
          <a:prstGeom prst="rect">
            <a:avLst/>
          </a:prstGeom>
        </p:spPr>
      </p:pic>
      <p:sp>
        <p:nvSpPr>
          <p:cNvPr id="8" name="Rectangle 7"/>
          <p:cNvSpPr/>
          <p:nvPr userDrawn="1"/>
        </p:nvSpPr>
        <p:spPr>
          <a:xfrm>
            <a:off x="0" y="1295400"/>
            <a:ext cx="9144000" cy="3733800"/>
          </a:xfrm>
          <a:prstGeom prst="rect">
            <a:avLst/>
          </a:prstGeom>
          <a:gradFill>
            <a:gsLst>
              <a:gs pos="0">
                <a:schemeClr val="bg1">
                  <a:alpha val="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2" name="Title 1"/>
          <p:cNvSpPr>
            <a:spLocks noGrp="1"/>
          </p:cNvSpPr>
          <p:nvPr>
            <p:ph type="title"/>
          </p:nvPr>
        </p:nvSpPr>
        <p:spPr>
          <a:xfrm>
            <a:off x="457200" y="274637"/>
            <a:ext cx="8305800" cy="8683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305800" cy="4525963"/>
          </a:xfrm>
        </p:spPr>
        <p:txBody>
          <a:bodyPr/>
          <a:lstStyle>
            <a:lvl1pPr>
              <a:spcBef>
                <a:spcPts val="6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4"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1"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14"/>
          <p:cNvSpPr>
            <a:spLocks noGrp="1"/>
          </p:cNvSpPr>
          <p:nvPr>
            <p:ph type="ftr" sz="quarter" idx="10"/>
          </p:nvPr>
        </p:nvSpPr>
        <p:spPr>
          <a:xfrm>
            <a:off x="3124200" y="650149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2" name="Slide Number Placeholder 15"/>
          <p:cNvSpPr>
            <a:spLocks noGrp="1"/>
          </p:cNvSpPr>
          <p:nvPr>
            <p:ph type="sldNum" sz="quarter" idx="11"/>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dark bkgrnd">
    <p:spTree>
      <p:nvGrpSpPr>
        <p:cNvPr id="1" name=""/>
        <p:cNvGrpSpPr/>
        <p:nvPr/>
      </p:nvGrpSpPr>
      <p:grpSpPr>
        <a:xfrm>
          <a:off x="0" y="0"/>
          <a:ext cx="0" cy="0"/>
          <a:chOff x="0" y="0"/>
          <a:chExt cx="0" cy="0"/>
        </a:xfrm>
      </p:grpSpPr>
      <p:pic>
        <p:nvPicPr>
          <p:cNvPr id="6" name="Picture 5" descr="cover-bkgrnd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invGray">
          <a:xfrm>
            <a:off x="0" y="0"/>
            <a:ext cx="9144000" cy="6858000"/>
          </a:xfrm>
          <a:prstGeom prst="rect">
            <a:avLst/>
          </a:prstGeom>
        </p:spPr>
      </p:pic>
      <p:sp>
        <p:nvSpPr>
          <p:cNvPr id="8" name="Rectangle 7"/>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9" name="Picture 8" descr="nrc-logotype-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9640" y="6584733"/>
            <a:ext cx="1219200" cy="191732"/>
          </a:xfrm>
          <a:prstGeom prst="rect">
            <a:avLst/>
          </a:prstGeom>
        </p:spPr>
      </p:pic>
      <p:sp>
        <p:nvSpPr>
          <p:cNvPr id="10" name="Rectangle 9"/>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13"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4"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blue bakgrnd">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a:gsLst>
              <a:gs pos="0">
                <a:srgbClr val="89DAFF"/>
              </a:gs>
              <a:gs pos="100000">
                <a:schemeClr val="bg1"/>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8" name="Rectangle 7"/>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pic>
        <p:nvPicPr>
          <p:cNvPr id="9" name="Picture 8" descr="nrc-logotype-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40" y="6584733"/>
            <a:ext cx="1219200" cy="191732"/>
          </a:xfrm>
          <a:prstGeom prst="rect">
            <a:avLst/>
          </a:prstGeom>
        </p:spPr>
      </p:pic>
      <p:sp>
        <p:nvSpPr>
          <p:cNvPr id="2" name="Title 1"/>
          <p:cNvSpPr>
            <a:spLocks noGrp="1"/>
          </p:cNvSpPr>
          <p:nvPr>
            <p:ph type="title"/>
          </p:nvPr>
        </p:nvSpPr>
        <p:spPr>
          <a:xfrm>
            <a:off x="457200" y="5334001"/>
            <a:ext cx="8305800" cy="868363"/>
          </a:xfrm>
        </p:spPr>
        <p:txBody>
          <a:bodyPr/>
          <a:lstStyle>
            <a:lvl1pPr>
              <a:defRPr>
                <a:solidFill>
                  <a:schemeClr val="tx2">
                    <a:lumMod val="75000"/>
                  </a:schemeClr>
                </a:solidFill>
              </a:defRPr>
            </a:lvl1pPr>
          </a:lstStyle>
          <a:p>
            <a:r>
              <a:rPr lang="en-US" dirty="0" smtClean="0"/>
              <a:t>Click to edit Master title style</a:t>
            </a:r>
            <a:endParaRPr lang="en-US" dirty="0"/>
          </a:p>
        </p:txBody>
      </p:sp>
      <p:sp>
        <p:nvSpPr>
          <p:cNvPr id="10" name="Rectangle 9"/>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13"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4"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header">
    <p:spTree>
      <p:nvGrpSpPr>
        <p:cNvPr id="1" name=""/>
        <p:cNvGrpSpPr/>
        <p:nvPr/>
      </p:nvGrpSpPr>
      <p:grpSpPr>
        <a:xfrm>
          <a:off x="0" y="0"/>
          <a:ext cx="0" cy="0"/>
          <a:chOff x="0" y="0"/>
          <a:chExt cx="0" cy="0"/>
        </a:xfrm>
      </p:grpSpPr>
      <p:sp>
        <p:nvSpPr>
          <p:cNvPr id="6" name="Rectangle 5"/>
          <p:cNvSpPr/>
          <p:nvPr userDrawn="1"/>
        </p:nvSpPr>
        <p:spPr bwMode="gray">
          <a:xfrm>
            <a:off x="0" y="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7" name="Rectangle 6"/>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10"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white"/>
                </a:solidFill>
                <a:latin typeface="Arial"/>
              </a:rPr>
              <a:t>footer</a:t>
            </a:r>
            <a:endParaRPr lang="en-CA" dirty="0" smtClean="0">
              <a:solidFill>
                <a:prstClr val="white"/>
              </a:solidFill>
              <a:latin typeface="Arial"/>
            </a:endParaRPr>
          </a:p>
        </p:txBody>
      </p:sp>
      <p:sp>
        <p:nvSpPr>
          <p:cNvPr id="11"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solidFill>
                  <a:prstClr val="white"/>
                </a:solidFill>
                <a:latin typeface="Arial"/>
              </a:rPr>
              <a:pPr/>
              <a:t>‹#›</a:t>
            </a:fld>
            <a:endParaRPr lang="en-CA" dirty="0">
              <a:solidFill>
                <a:prstClr val="white"/>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442" y="6248818"/>
            <a:ext cx="1905120" cy="456527"/>
          </a:xfrm>
          <a:prstGeom prst="rect">
            <a:avLst/>
          </a:prstGeom>
          <a:ln/>
        </p:spPr>
        <p:txBody>
          <a:bodyPr/>
          <a:lstStyle>
            <a:lvl1pPr>
              <a:defRPr/>
            </a:lvl1pPr>
          </a:lstStyle>
          <a:p>
            <a:pPr algn="l" eaLnBrk="1" fontAlgn="auto" hangingPunct="1">
              <a:spcBef>
                <a:spcPts val="0"/>
              </a:spcBef>
              <a:spcAft>
                <a:spcPts val="0"/>
              </a:spcAft>
              <a:defRPr/>
            </a:pPr>
            <a:endParaRPr lang="en-US" sz="1800">
              <a:solidFill>
                <a:srgbClr val="FFFFFF"/>
              </a:solidFill>
              <a:latin typeface="Arial"/>
              <a:ea typeface="+mn-e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DF6E74-B804-5340-B995-B1AE5974AC2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4384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S Report SAC 050426 copy">
    <p:spTree>
      <p:nvGrpSpPr>
        <p:cNvPr id="1" name=""/>
        <p:cNvGrpSpPr/>
        <p:nvPr/>
      </p:nvGrpSpPr>
      <p:grpSpPr>
        <a:xfrm>
          <a:off x="0" y="0"/>
          <a:ext cx="0" cy="0"/>
          <a:chOff x="0" y="0"/>
          <a:chExt cx="0" cy="0"/>
        </a:xfrm>
      </p:grpSpPr>
      <p:sp>
        <p:nvSpPr>
          <p:cNvPr id="48" name="Shape 4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rPr>
                <a:solidFill>
                  <a:prstClr val="white"/>
                </a:solidFill>
                <a:latin typeface="Arial"/>
              </a:rPr>
              <a:pPr/>
              <a:t>‹#›</a:t>
            </a:fld>
            <a:endParaRPr>
              <a:solidFill>
                <a:prstClr val="white"/>
              </a:solidFill>
              <a:latin typeface="Arial"/>
            </a:endParaRPr>
          </a:p>
        </p:txBody>
      </p:sp>
    </p:spTree>
    <p:extLst>
      <p:ext uri="{BB962C8B-B14F-4D97-AF65-F5344CB8AC3E}">
        <p14:creationId xmlns:p14="http://schemas.microsoft.com/office/powerpoint/2010/main" val="715443246"/>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S Report SAC 050426">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solidFill>
                  <a:prstClr val="white"/>
                </a:solidFill>
                <a:latin typeface="Arial"/>
              </a:rPr>
              <a:pPr/>
              <a:t>‹#›</a:t>
            </a:fld>
            <a:endParaRPr>
              <a:solidFill>
                <a:prstClr val="white"/>
              </a:solidFill>
              <a:latin typeface="Arial"/>
            </a:endParaRPr>
          </a:p>
        </p:txBody>
      </p:sp>
    </p:spTree>
    <p:extLst>
      <p:ext uri="{BB962C8B-B14F-4D97-AF65-F5344CB8AC3E}">
        <p14:creationId xmlns:p14="http://schemas.microsoft.com/office/powerpoint/2010/main" val="89355107"/>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4" name="Shape 394"/>
          <p:cNvSpPr>
            <a:spLocks noGrp="1"/>
          </p:cNvSpPr>
          <p:nvPr>
            <p:ph type="title"/>
          </p:nvPr>
        </p:nvSpPr>
        <p:spPr>
          <a:xfrm>
            <a:off x="759024" y="107157"/>
            <a:ext cx="7625954" cy="1473399"/>
          </a:xfrm>
          <a:prstGeom prst="rect">
            <a:avLst/>
          </a:prstGeom>
        </p:spPr>
        <p:txBody>
          <a:bodyPr lIns="31761" tIns="31761" rIns="31761" bIns="31761">
            <a:normAutofit/>
          </a:bodyPr>
          <a:lstStyle>
            <a:lvl1pPr marL="0" marR="0" indent="0" defTabSz="365280">
              <a:defRPr sz="5100">
                <a:solidFill>
                  <a:srgbClr val="000000"/>
                </a:solidFill>
                <a:uFillTx/>
                <a:latin typeface="+mj-lt"/>
                <a:ea typeface="+mj-ea"/>
                <a:cs typeface="+mj-cs"/>
                <a:sym typeface="Gill Sans"/>
              </a:defRPr>
            </a:lvl1pPr>
          </a:lstStyle>
          <a:p>
            <a:r>
              <a:t>Title Text</a:t>
            </a:r>
          </a:p>
        </p:txBody>
      </p:sp>
      <p:sp>
        <p:nvSpPr>
          <p:cNvPr id="395" name="Shape 395"/>
          <p:cNvSpPr>
            <a:spLocks noGrp="1"/>
          </p:cNvSpPr>
          <p:nvPr>
            <p:ph type="sldNum" sz="quarter" idx="2"/>
          </p:nvPr>
        </p:nvSpPr>
        <p:spPr>
          <a:xfrm>
            <a:off x="5486400" y="6356350"/>
            <a:ext cx="2133600" cy="366117"/>
          </a:xfrm>
          <a:prstGeom prst="rect">
            <a:avLst/>
          </a:prstGeom>
        </p:spPr>
        <p:txBody>
          <a:bodyPr lIns="40759" tIns="40759" rIns="40759" bIns="40759"/>
          <a:lstStyle>
            <a:lvl1pPr defTabSz="816311">
              <a:defRPr>
                <a:uFillTx/>
              </a:defRPr>
            </a:lvl1pPr>
          </a:lstStyle>
          <a:p>
            <a:fld id="{86CB4B4D-7CA3-9044-876B-883B54F8677D}" type="slidenum">
              <a:rPr>
                <a:solidFill>
                  <a:prstClr val="white"/>
                </a:solidFill>
                <a:latin typeface="Arial"/>
              </a:rPr>
              <a:pPr/>
              <a:t>‹#›</a:t>
            </a:fld>
            <a:endParaRPr>
              <a:solidFill>
                <a:prstClr val="white"/>
              </a:solidFill>
              <a:latin typeface="Arial"/>
            </a:endParaRPr>
          </a:p>
        </p:txBody>
      </p:sp>
    </p:spTree>
    <p:extLst>
      <p:ext uri="{BB962C8B-B14F-4D97-AF65-F5344CB8AC3E}">
        <p14:creationId xmlns:p14="http://schemas.microsoft.com/office/powerpoint/2010/main" val="913472606"/>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ALMA Workshop - Basic Radio Astronomy</a:t>
            </a:r>
          </a:p>
        </p:txBody>
      </p:sp>
      <p:sp>
        <p:nvSpPr>
          <p:cNvPr id="5" name="Slide Number Placeholder 4"/>
          <p:cNvSpPr>
            <a:spLocks noGrp="1"/>
          </p:cNvSpPr>
          <p:nvPr>
            <p:ph type="sldNum" sz="quarter" idx="11"/>
          </p:nvPr>
        </p:nvSpPr>
        <p:spPr/>
        <p:txBody>
          <a:bodyPr/>
          <a:lstStyle>
            <a:lvl1pPr>
              <a:defRPr/>
            </a:lvl1pPr>
          </a:lstStyle>
          <a:p>
            <a:fld id="{8ECA5FC1-ED69-974B-94CB-97C119756494}"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176613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p:txBody>
          <a:bodyPr/>
          <a:lstStyle>
            <a:lvl1pPr>
              <a:defRPr/>
            </a:lvl1pPr>
          </a:lstStyle>
          <a:p>
            <a:fld id="{D9E71E9B-53A4-CB4A-ACE7-047B62CB86AC}"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316042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ALMA Workshop - Basic Radio Astronomy</a:t>
            </a:r>
          </a:p>
        </p:txBody>
      </p:sp>
      <p:sp>
        <p:nvSpPr>
          <p:cNvPr id="8" name="Slide Number Placeholder 7"/>
          <p:cNvSpPr>
            <a:spLocks noGrp="1"/>
          </p:cNvSpPr>
          <p:nvPr>
            <p:ph type="sldNum" sz="quarter" idx="11"/>
          </p:nvPr>
        </p:nvSpPr>
        <p:spPr/>
        <p:txBody>
          <a:bodyPr/>
          <a:lstStyle>
            <a:lvl1pPr>
              <a:defRPr/>
            </a:lvl1pPr>
          </a:lstStyle>
          <a:p>
            <a:fld id="{847519D5-7872-E340-B0A0-FC4A3E3A9419}"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406276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ALMA Workshop - Basic Radio Astronomy</a:t>
            </a:r>
          </a:p>
        </p:txBody>
      </p:sp>
      <p:sp>
        <p:nvSpPr>
          <p:cNvPr id="4" name="Slide Number Placeholder 3"/>
          <p:cNvSpPr>
            <a:spLocks noGrp="1"/>
          </p:cNvSpPr>
          <p:nvPr>
            <p:ph type="sldNum" sz="quarter" idx="11"/>
          </p:nvPr>
        </p:nvSpPr>
        <p:spPr/>
        <p:txBody>
          <a:bodyPr/>
          <a:lstStyle>
            <a:lvl1pPr>
              <a:defRPr/>
            </a:lvl1pPr>
          </a:lstStyle>
          <a:p>
            <a:fld id="{2AA42D54-1F46-5F47-98ED-65C61BF263AB}"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366528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ALMA Workshop - Basic Radio Astronomy</a:t>
            </a:r>
          </a:p>
        </p:txBody>
      </p:sp>
      <p:sp>
        <p:nvSpPr>
          <p:cNvPr id="3" name="Slide Number Placeholder 2"/>
          <p:cNvSpPr>
            <a:spLocks noGrp="1"/>
          </p:cNvSpPr>
          <p:nvPr>
            <p:ph type="sldNum" sz="quarter" idx="11"/>
          </p:nvPr>
        </p:nvSpPr>
        <p:spPr/>
        <p:txBody>
          <a:bodyPr/>
          <a:lstStyle>
            <a:lvl1pPr>
              <a:defRPr/>
            </a:lvl1pPr>
          </a:lstStyle>
          <a:p>
            <a:fld id="{E4FEBCC4-AE8B-1948-B8BD-192B60823001}"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277504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p:txBody>
          <a:bodyPr/>
          <a:lstStyle>
            <a:lvl1pPr>
              <a:defRPr/>
            </a:lvl1pPr>
          </a:lstStyle>
          <a:p>
            <a:fld id="{804B2186-D1ED-7948-A06A-0F99EE862FF6}"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7478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ALMA Workshop - Basic Radio Astronomy</a:t>
            </a:r>
          </a:p>
        </p:txBody>
      </p:sp>
      <p:sp>
        <p:nvSpPr>
          <p:cNvPr id="6" name="Slide Number Placeholder 5"/>
          <p:cNvSpPr>
            <a:spLocks noGrp="1"/>
          </p:cNvSpPr>
          <p:nvPr>
            <p:ph type="sldNum" sz="quarter" idx="11"/>
          </p:nvPr>
        </p:nvSpPr>
        <p:spPr/>
        <p:txBody>
          <a:bodyPr/>
          <a:lstStyle>
            <a:lvl1pPr>
              <a:defRPr/>
            </a:lvl1pPr>
          </a:lstStyle>
          <a:p>
            <a:fld id="{79696190-6333-984E-9C51-DDBFF2E6B566}"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June 1, 2009</a:t>
            </a:r>
          </a:p>
        </p:txBody>
      </p:sp>
    </p:spTree>
    <p:extLst>
      <p:ext uri="{BB962C8B-B14F-4D97-AF65-F5344CB8AC3E}">
        <p14:creationId xmlns:p14="http://schemas.microsoft.com/office/powerpoint/2010/main" val="4040060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04800" y="1219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505200" y="65532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solidFill>
                  <a:schemeClr val="tx1"/>
                </a:solidFill>
                <a:latin typeface="+mn-lt"/>
              </a:defRPr>
            </a:lvl1pPr>
          </a:lstStyle>
          <a:p>
            <a:r>
              <a:rPr lang="en-US"/>
              <a:t>ALMA Workshop - Basic Radio Astronomy</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57E30582-2128-8841-9175-42CB888B3535}" type="slidenum">
              <a:rPr lang="en-US"/>
              <a:pPr/>
              <a:t>‹#›</a:t>
            </a:fld>
            <a:endParaRPr lang="en-US"/>
          </a:p>
        </p:txBody>
      </p:sp>
      <p:sp>
        <p:nvSpPr>
          <p:cNvPr id="1038" name="Rectangle 14"/>
          <p:cNvSpPr>
            <a:spLocks noGrp="1" noChangeArrowheads="1"/>
          </p:cNvSpPr>
          <p:nvPr>
            <p:ph type="title"/>
          </p:nvPr>
        </p:nvSpPr>
        <p:spPr bwMode="auto">
          <a:xfrm>
            <a:off x="457200" y="228600"/>
            <a:ext cx="815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41" name="Rectangle 17"/>
          <p:cNvSpPr>
            <a:spLocks noGrp="1" noChangeArrowheads="1"/>
          </p:cNvSpPr>
          <p:nvPr>
            <p:ph type="dt" sz="half" idx="2"/>
          </p:nvPr>
        </p:nvSpPr>
        <p:spPr bwMode="auto">
          <a:xfrm>
            <a:off x="152400" y="65532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000">
                <a:solidFill>
                  <a:schemeClr val="tx1"/>
                </a:solidFill>
                <a:latin typeface="+mn-lt"/>
              </a:defRPr>
            </a:lvl1pPr>
          </a:lstStyle>
          <a:p>
            <a:r>
              <a:rPr lang="en-US"/>
              <a:t>June 1, 2009</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6" r:id="rId15"/>
    <p:sldLayoutId id="2147483677" r:id="rId16"/>
    <p:sldLayoutId id="2147483678" r:id="rId17"/>
  </p:sldLayoutIdLst>
  <p:timing>
    <p:tnLst>
      <p:par>
        <p:cTn xmlns:p14="http://schemas.microsoft.com/office/powerpoint/2010/main" id="1" dur="indefinite" restart="never" nodeType="tmRoot"/>
      </p:par>
    </p:tnLst>
  </p:timing>
  <p:hf sldNum="0" hdr="0"/>
  <p:txStyles>
    <p:title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ea typeface="ＭＳ Ｐゴシック" charset="0"/>
        </a:defRPr>
      </a:lvl2pPr>
      <a:lvl3pPr algn="l" rtl="0" fontAlgn="base">
        <a:spcBef>
          <a:spcPct val="0"/>
        </a:spcBef>
        <a:spcAft>
          <a:spcPct val="0"/>
        </a:spcAft>
        <a:defRPr sz="2800" b="1">
          <a:solidFill>
            <a:schemeClr val="tx1"/>
          </a:solidFill>
          <a:latin typeface="Arial" charset="0"/>
          <a:ea typeface="ＭＳ Ｐゴシック" charset="0"/>
        </a:defRPr>
      </a:lvl3pPr>
      <a:lvl4pPr algn="l" rtl="0" fontAlgn="base">
        <a:spcBef>
          <a:spcPct val="0"/>
        </a:spcBef>
        <a:spcAft>
          <a:spcPct val="0"/>
        </a:spcAft>
        <a:defRPr sz="2800" b="1">
          <a:solidFill>
            <a:schemeClr val="tx1"/>
          </a:solidFill>
          <a:latin typeface="Arial" charset="0"/>
          <a:ea typeface="ＭＳ Ｐゴシック" charset="0"/>
        </a:defRPr>
      </a:lvl4pPr>
      <a:lvl5pPr algn="l" rtl="0" fontAlgn="base">
        <a:spcBef>
          <a:spcPct val="0"/>
        </a:spcBef>
        <a:spcAft>
          <a:spcPct val="0"/>
        </a:spcAft>
        <a:defRPr sz="2800" b="1">
          <a:solidFill>
            <a:schemeClr val="tx1"/>
          </a:solidFill>
          <a:latin typeface="Arial" charset="0"/>
          <a:ea typeface="ＭＳ Ｐゴシック" charset="0"/>
        </a:defRPr>
      </a:lvl5pPr>
      <a:lvl6pPr marL="457200" algn="l" rtl="0" fontAlgn="base">
        <a:spcBef>
          <a:spcPct val="0"/>
        </a:spcBef>
        <a:spcAft>
          <a:spcPct val="0"/>
        </a:spcAft>
        <a:defRPr sz="2800" b="1">
          <a:solidFill>
            <a:schemeClr val="tx1"/>
          </a:solidFill>
          <a:latin typeface="Arial" charset="0"/>
          <a:ea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100">
          <a:solidFill>
            <a:schemeClr val="tx1"/>
          </a:solidFill>
          <a:latin typeface="+mn-lt"/>
          <a:ea typeface="+mn-ea"/>
        </a:defRPr>
      </a:lvl2pPr>
      <a:lvl3pPr marL="1143000" indent="-228600" algn="l" rtl="0" fontAlgn="base">
        <a:spcBef>
          <a:spcPct val="20000"/>
        </a:spcBef>
        <a:spcAft>
          <a:spcPct val="0"/>
        </a:spcAft>
        <a:buChar char="•"/>
        <a:defRPr sz="1900">
          <a:solidFill>
            <a:schemeClr val="tx1"/>
          </a:solidFill>
          <a:latin typeface="+mn-lt"/>
          <a:ea typeface="+mn-ea"/>
        </a:defRPr>
      </a:lvl3pPr>
      <a:lvl4pPr marL="1600200" indent="-228600" algn="l" rtl="0" fontAlgn="base">
        <a:spcBef>
          <a:spcPct val="20000"/>
        </a:spcBef>
        <a:spcAft>
          <a:spcPct val="0"/>
        </a:spcAft>
        <a:buChar char="–"/>
        <a:defRPr sz="1700">
          <a:solidFill>
            <a:schemeClr val="tx1"/>
          </a:solidFill>
          <a:latin typeface="+mn-lt"/>
          <a:ea typeface="+mn-ea"/>
        </a:defRPr>
      </a:lvl4pPr>
      <a:lvl5pPr marL="2057400" indent="-228600" algn="l" rtl="0" fontAlgn="base">
        <a:spcBef>
          <a:spcPct val="20000"/>
        </a:spcBef>
        <a:spcAft>
          <a:spcPct val="0"/>
        </a:spcAft>
        <a:buChar char="»"/>
        <a:defRPr sz="1500">
          <a:solidFill>
            <a:schemeClr val="tx1"/>
          </a:solidFill>
          <a:latin typeface="+mn-lt"/>
          <a:ea typeface="+mn-ea"/>
        </a:defRPr>
      </a:lvl5pPr>
      <a:lvl6pPr marL="2514600" indent="-228600" algn="l" rtl="0" fontAlgn="base">
        <a:spcBef>
          <a:spcPct val="20000"/>
        </a:spcBef>
        <a:spcAft>
          <a:spcPct val="0"/>
        </a:spcAft>
        <a:buChar char="»"/>
        <a:defRPr sz="1500">
          <a:solidFill>
            <a:schemeClr val="tx1"/>
          </a:solidFill>
          <a:latin typeface="+mn-lt"/>
          <a:ea typeface="+mn-ea"/>
        </a:defRPr>
      </a:lvl6pPr>
      <a:lvl7pPr marL="2971800" indent="-228600" algn="l" rtl="0" fontAlgn="base">
        <a:spcBef>
          <a:spcPct val="20000"/>
        </a:spcBef>
        <a:spcAft>
          <a:spcPct val="0"/>
        </a:spcAft>
        <a:buChar char="»"/>
        <a:defRPr sz="1500">
          <a:solidFill>
            <a:schemeClr val="tx1"/>
          </a:solidFill>
          <a:latin typeface="+mn-lt"/>
          <a:ea typeface="+mn-ea"/>
        </a:defRPr>
      </a:lvl7pPr>
      <a:lvl8pPr marL="3429000" indent="-228600" algn="l" rtl="0" fontAlgn="base">
        <a:spcBef>
          <a:spcPct val="20000"/>
        </a:spcBef>
        <a:spcAft>
          <a:spcPct val="0"/>
        </a:spcAft>
        <a:buChar char="»"/>
        <a:defRPr sz="1500">
          <a:solidFill>
            <a:schemeClr val="tx1"/>
          </a:solidFill>
          <a:latin typeface="+mn-lt"/>
          <a:ea typeface="+mn-ea"/>
        </a:defRPr>
      </a:lvl8pPr>
      <a:lvl9pPr marL="3886200" indent="-22860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header2.pn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invGray">
          <a:xfrm>
            <a:off x="0" y="2"/>
            <a:ext cx="9144000" cy="1666837"/>
          </a:xfrm>
          <a:prstGeom prst="rect">
            <a:avLst/>
          </a:prstGeom>
        </p:spPr>
      </p:pic>
      <p:sp>
        <p:nvSpPr>
          <p:cNvPr id="7" name="Rectangle 6"/>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pic>
        <p:nvPicPr>
          <p:cNvPr id="8" name="Picture 7" descr="nrc-logotype-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509640" y="6584733"/>
            <a:ext cx="1219200" cy="191732"/>
          </a:xfrm>
          <a:prstGeom prst="rect">
            <a:avLst/>
          </a:prstGeom>
        </p:spPr>
      </p:pic>
      <p:sp>
        <p:nvSpPr>
          <p:cNvPr id="2" name="Title Placeholder 1"/>
          <p:cNvSpPr>
            <a:spLocks noGrp="1"/>
          </p:cNvSpPr>
          <p:nvPr>
            <p:ph type="title"/>
          </p:nvPr>
        </p:nvSpPr>
        <p:spPr>
          <a:xfrm>
            <a:off x="457200" y="274637"/>
            <a:ext cx="8229600" cy="8683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dirty="0">
              <a:solidFill>
                <a:prstClr val="white"/>
              </a:solidFill>
              <a:latin typeface="Arial"/>
            </a:endParaRPr>
          </a:p>
        </p:txBody>
      </p:sp>
      <p:sp>
        <p:nvSpPr>
          <p:cNvPr id="15" name="Footer Placeholder 14"/>
          <p:cNvSpPr>
            <a:spLocks noGrp="1"/>
          </p:cNvSpPr>
          <p:nvPr>
            <p:ph type="ftr" sz="quarter" idx="3"/>
          </p:nvPr>
        </p:nvSpPr>
        <p:spPr>
          <a:xfrm>
            <a:off x="3124200" y="650149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r>
              <a:rPr lang="en-US" smtClean="0">
                <a:solidFill>
                  <a:prstClr val="white"/>
                </a:solidFill>
                <a:latin typeface="Arial"/>
                <a:ea typeface="+mn-ea"/>
              </a:rPr>
              <a:t>footer</a:t>
            </a:r>
            <a:endParaRPr lang="en-CA" dirty="0" smtClean="0">
              <a:solidFill>
                <a:prstClr val="white"/>
              </a:solidFill>
              <a:latin typeface="Arial"/>
              <a:ea typeface="+mn-ea"/>
            </a:endParaRPr>
          </a:p>
        </p:txBody>
      </p:sp>
      <p:sp>
        <p:nvSpPr>
          <p:cNvPr id="16" name="Slide Number Placeholder 15"/>
          <p:cNvSpPr>
            <a:spLocks noGrp="1"/>
          </p:cNvSpPr>
          <p:nvPr>
            <p:ph type="sldNum" sz="quarter" idx="4"/>
          </p:nvPr>
        </p:nvSpPr>
        <p:spPr>
          <a:xfrm>
            <a:off x="406404" y="6501492"/>
            <a:ext cx="1124857" cy="365125"/>
          </a:xfrm>
          <a:prstGeom prst="rect">
            <a:avLst/>
          </a:prstGeom>
        </p:spPr>
        <p:txBody>
          <a:bodyPr vert="horz" lIns="91440" tIns="45720" rIns="91440" bIns="45720" rtlCol="0" anchor="ctr"/>
          <a:lstStyle>
            <a:lvl1pPr algn="l">
              <a:defRPr sz="900" b="1">
                <a:solidFill>
                  <a:schemeClr val="bg1"/>
                </a:solidFill>
              </a:defRPr>
            </a:lvl1pPr>
          </a:lstStyle>
          <a:p>
            <a:pPr eaLnBrk="1" fontAlgn="auto" hangingPunct="1">
              <a:spcBef>
                <a:spcPts val="0"/>
              </a:spcBef>
              <a:spcAft>
                <a:spcPts val="0"/>
              </a:spcAft>
            </a:pPr>
            <a:fld id="{EE130977-E003-4530-AE2B-3769B03D859D}" type="slidenum">
              <a:rPr lang="en-CA" smtClean="0">
                <a:solidFill>
                  <a:prstClr val="white"/>
                </a:solidFill>
                <a:latin typeface="Arial"/>
                <a:ea typeface="+mn-ea"/>
              </a:rPr>
              <a:pPr eaLnBrk="1" fontAlgn="auto" hangingPunct="1">
                <a:spcBef>
                  <a:spcPts val="0"/>
                </a:spcBef>
                <a:spcAft>
                  <a:spcPts val="0"/>
                </a:spcAft>
              </a:pPr>
              <a:t>‹#›</a:t>
            </a:fld>
            <a:endParaRPr lang="en-CA" dirty="0">
              <a:solidFill>
                <a:prstClr val="white"/>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227013" indent="-227013"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9.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5" Type="http://schemas.openxmlformats.org/officeDocument/2006/relationships/hyperlink" Target="http://archive-new.nrao.edu/vlass" TargetMode="External"/><Relationship Id="rId6" Type="http://schemas.openxmlformats.org/officeDocument/2006/relationships/image" Target="../media/image30.pn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hyperlink" Target="http://go.nrao.edu/obshelp" TargetMode="External"/><Relationship Id="rId5" Type="http://schemas.openxmlformats.org/officeDocument/2006/relationships/hyperlink" Target="http://go.nrao.edu/vla-oss" TargetMode="External"/><Relationship Id="rId6" Type="http://schemas.openxmlformats.org/officeDocument/2006/relationships/hyperlink" Target="http://go.nrao.edu/ect" TargetMode="External"/><Relationship Id="rId7" Type="http://schemas.openxmlformats.org/officeDocument/2006/relationships/hyperlink" Target="my.nrao.edu" TargetMode="External"/><Relationship Id="rId8" Type="http://schemas.openxmlformats.org/officeDocument/2006/relationships/hyperlink" Target="http://casa.nrao.edu/" TargetMode="External"/><Relationship Id="rId9" Type="http://schemas.openxmlformats.org/officeDocument/2006/relationships/hyperlink" Target="http://go.nrao.edu/vla-pipe" TargetMode="External"/><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301" y="4191000"/>
            <a:ext cx="7833704" cy="746907"/>
          </a:xfrm>
          <a:effectLst>
            <a:outerShdw blurRad="50800" dist="38100" dir="2700000" algn="tl" rotWithShape="0">
              <a:prstClr val="black">
                <a:alpha val="40000"/>
              </a:prstClr>
            </a:outerShdw>
          </a:effectLst>
        </p:spPr>
        <p:txBody>
          <a:bodyPr>
            <a:normAutofit/>
          </a:bodyPr>
          <a:lstStyle/>
          <a:p>
            <a:r>
              <a:rPr lang="en-US" i="1" dirty="0" smtClean="0"/>
              <a:t>The Karl J. </a:t>
            </a:r>
            <a:r>
              <a:rPr lang="en-US" i="1" dirty="0" err="1" smtClean="0"/>
              <a:t>Jansky</a:t>
            </a:r>
            <a:r>
              <a:rPr lang="en-US" i="1" dirty="0" smtClean="0"/>
              <a:t> Very Large Array</a:t>
            </a:r>
            <a:endParaRPr lang="en-US" i="1" dirty="0"/>
          </a:p>
        </p:txBody>
      </p:sp>
      <p:sp>
        <p:nvSpPr>
          <p:cNvPr id="3" name="Subtitle 2"/>
          <p:cNvSpPr>
            <a:spLocks noGrp="1"/>
          </p:cNvSpPr>
          <p:nvPr>
            <p:ph type="subTitle" idx="1"/>
          </p:nvPr>
        </p:nvSpPr>
        <p:spPr>
          <a:xfrm>
            <a:off x="364274" y="4724400"/>
            <a:ext cx="7905980" cy="1147983"/>
          </a:xfrm>
          <a:effectLst>
            <a:outerShdw blurRad="50800" dist="38100" dir="2700000" algn="tl" rotWithShape="0">
              <a:prstClr val="black">
                <a:alpha val="40000"/>
              </a:prstClr>
            </a:outerShdw>
          </a:effectLst>
        </p:spPr>
        <p:txBody>
          <a:bodyPr>
            <a:normAutofit/>
          </a:bodyPr>
          <a:lstStyle/>
          <a:p>
            <a:endParaRPr lang="en-US" sz="2000" dirty="0" smtClean="0">
              <a:solidFill>
                <a:srgbClr val="FFFFFF"/>
              </a:solidFill>
            </a:endParaRPr>
          </a:p>
          <a:p>
            <a:r>
              <a:rPr lang="en-US" sz="2000" dirty="0" smtClean="0">
                <a:solidFill>
                  <a:srgbClr val="FFFFFF"/>
                </a:solidFill>
              </a:rPr>
              <a:t>Dr. James Di Francesco - NRC Herzberg Research Centre</a:t>
            </a:r>
          </a:p>
          <a:p>
            <a:r>
              <a:rPr lang="en-US" sz="2000" dirty="0" smtClean="0">
                <a:solidFill>
                  <a:srgbClr val="FFFFFF"/>
                </a:solidFill>
              </a:rPr>
              <a:t>(thanks to </a:t>
            </a:r>
            <a:r>
              <a:rPr lang="en-US" sz="2000" dirty="0" err="1" smtClean="0">
                <a:solidFill>
                  <a:srgbClr val="FFFFFF"/>
                </a:solidFill>
              </a:rPr>
              <a:t>Emmanual</a:t>
            </a:r>
            <a:r>
              <a:rPr lang="en-US" sz="2000" dirty="0" smtClean="0">
                <a:solidFill>
                  <a:srgbClr val="FFFFFF"/>
                </a:solidFill>
              </a:rPr>
              <a:t> </a:t>
            </a:r>
            <a:r>
              <a:rPr lang="en-US" sz="2000" dirty="0" err="1" smtClean="0">
                <a:solidFill>
                  <a:srgbClr val="FFFFFF"/>
                </a:solidFill>
              </a:rPr>
              <a:t>Momjian</a:t>
            </a:r>
            <a:r>
              <a:rPr lang="en-US" sz="2000" dirty="0">
                <a:solidFill>
                  <a:srgbClr val="FFFFFF"/>
                </a:solidFill>
              </a:rPr>
              <a:t> </a:t>
            </a:r>
            <a:r>
              <a:rPr lang="en-US" sz="2000" dirty="0" smtClean="0">
                <a:solidFill>
                  <a:srgbClr val="FFFFFF"/>
                </a:solidFill>
              </a:rPr>
              <a:t>&amp; Amy Kimball of NRAO</a:t>
            </a:r>
            <a:r>
              <a:rPr lang="en-US" sz="2000" dirty="0" smtClean="0">
                <a:solidFill>
                  <a:srgbClr val="FFFFFF"/>
                </a:solidFill>
              </a:rPr>
              <a:t>)</a:t>
            </a:r>
            <a:endParaRPr lang="en-US" sz="2000" dirty="0" smtClean="0">
              <a:solidFill>
                <a:srgbClr val="FFFFFF"/>
              </a:solidFill>
            </a:endParaRPr>
          </a:p>
        </p:txBody>
      </p:sp>
      <p:pic>
        <p:nvPicPr>
          <p:cNvPr id="5" name="Picture 4" descr="v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0"/>
            <a:ext cx="8229600" cy="830943"/>
          </a:xfrm>
        </p:spPr>
        <p:txBody>
          <a:bodyPr>
            <a:normAutofit/>
          </a:bodyPr>
          <a:lstStyle/>
          <a:p>
            <a:r>
              <a:rPr lang="en-US" sz="3200" b="1" dirty="0">
                <a:solidFill>
                  <a:srgbClr val="000090"/>
                </a:solidFill>
              </a:rPr>
              <a:t>General Observing (GO)</a:t>
            </a:r>
          </a:p>
        </p:txBody>
      </p:sp>
      <p:sp>
        <p:nvSpPr>
          <p:cNvPr id="3" name="Content Placeholder 2"/>
          <p:cNvSpPr>
            <a:spLocks noGrp="1"/>
          </p:cNvSpPr>
          <p:nvPr>
            <p:ph idx="1"/>
          </p:nvPr>
        </p:nvSpPr>
        <p:spPr>
          <a:xfrm>
            <a:off x="152400" y="1143000"/>
            <a:ext cx="8863867" cy="5410200"/>
          </a:xfrm>
        </p:spPr>
        <p:txBody>
          <a:bodyPr>
            <a:noAutofit/>
          </a:bodyPr>
          <a:lstStyle/>
          <a:p>
            <a:pPr>
              <a:spcBef>
                <a:spcPts val="0"/>
              </a:spcBef>
            </a:pPr>
            <a:r>
              <a:rPr lang="en-US" sz="2400" dirty="0"/>
              <a:t>Up to 8 GHz bandwidth with 16384 spectral channels – 2 MHz spectral resolution (full </a:t>
            </a:r>
            <a:r>
              <a:rPr lang="en-US" sz="2400" dirty="0" smtClean="0"/>
              <a:t>polarization)</a:t>
            </a:r>
          </a:p>
          <a:p>
            <a:pPr>
              <a:spcBef>
                <a:spcPts val="0"/>
              </a:spcBef>
            </a:pPr>
            <a:endParaRPr lang="en-US" sz="2400" dirty="0"/>
          </a:p>
          <a:p>
            <a:pPr>
              <a:spcBef>
                <a:spcPts val="0"/>
              </a:spcBef>
            </a:pPr>
            <a:r>
              <a:rPr lang="en-US" sz="2400" dirty="0"/>
              <a:t>All 64 </a:t>
            </a:r>
            <a:r>
              <a:rPr lang="en-US" sz="2400" dirty="0" smtClean="0"/>
              <a:t>sub-band </a:t>
            </a:r>
            <a:r>
              <a:rPr lang="en-US" sz="2400" dirty="0"/>
              <a:t>pairs can be separately tuned, and set to </a:t>
            </a:r>
            <a:r>
              <a:rPr lang="en-US" sz="2400" dirty="0" smtClean="0"/>
              <a:t> any </a:t>
            </a:r>
            <a:r>
              <a:rPr lang="en-US" sz="2400" dirty="0"/>
              <a:t>of 128, 64, 32, 16, … </a:t>
            </a:r>
            <a:r>
              <a:rPr lang="en-US" sz="2400" dirty="0" smtClean="0"/>
              <a:t>, 0.03125 </a:t>
            </a:r>
            <a:r>
              <a:rPr lang="en-US" sz="2400" dirty="0"/>
              <a:t>MHz </a:t>
            </a:r>
            <a:r>
              <a:rPr lang="en-US" sz="2400" dirty="0" smtClean="0"/>
              <a:t>widths</a:t>
            </a:r>
          </a:p>
          <a:p>
            <a:pPr marL="0" indent="0">
              <a:spcBef>
                <a:spcPts val="0"/>
              </a:spcBef>
              <a:buNone/>
            </a:pPr>
            <a:endParaRPr lang="en-US" sz="2400" dirty="0"/>
          </a:p>
          <a:p>
            <a:pPr>
              <a:spcBef>
                <a:spcPts val="0"/>
              </a:spcBef>
            </a:pPr>
            <a:r>
              <a:rPr lang="en-US" sz="2400" dirty="0"/>
              <a:t>Up to 16384 spectral channels (no recirculation), or up to 1048576 (with recirculation</a:t>
            </a:r>
            <a:r>
              <a:rPr lang="en-US" sz="2400" dirty="0" smtClean="0"/>
              <a:t>)</a:t>
            </a:r>
          </a:p>
          <a:p>
            <a:pPr marL="0" indent="0">
              <a:spcBef>
                <a:spcPts val="0"/>
              </a:spcBef>
              <a:buNone/>
            </a:pPr>
            <a:endParaRPr lang="en-US" sz="2400" dirty="0"/>
          </a:p>
          <a:p>
            <a:pPr>
              <a:spcBef>
                <a:spcPts val="0"/>
              </a:spcBef>
            </a:pPr>
            <a:r>
              <a:rPr lang="en-US" sz="2400" dirty="0"/>
              <a:t>Three simultaneous, fully independent </a:t>
            </a:r>
            <a:r>
              <a:rPr lang="en-US" sz="2400" dirty="0" err="1" smtClean="0"/>
              <a:t>subarrays</a:t>
            </a:r>
            <a:endParaRPr lang="en-US" sz="2400" dirty="0"/>
          </a:p>
          <a:p>
            <a:pPr marL="0" indent="0">
              <a:spcBef>
                <a:spcPts val="0"/>
              </a:spcBef>
              <a:buNone/>
            </a:pPr>
            <a:r>
              <a:rPr lang="en-US" sz="2400" dirty="0" smtClean="0"/>
              <a:t> </a:t>
            </a:r>
            <a:endParaRPr lang="en-US" sz="2400" dirty="0"/>
          </a:p>
          <a:p>
            <a:pPr>
              <a:spcBef>
                <a:spcPts val="0"/>
              </a:spcBef>
            </a:pPr>
            <a:r>
              <a:rPr lang="en-US" sz="2400" dirty="0"/>
              <a:t>Mix 3-bit and 8-bit </a:t>
            </a:r>
            <a:r>
              <a:rPr lang="en-US" sz="2400" dirty="0" smtClean="0"/>
              <a:t>modes</a:t>
            </a:r>
          </a:p>
          <a:p>
            <a:pPr marL="0" indent="0">
              <a:spcBef>
                <a:spcPts val="0"/>
              </a:spcBef>
              <a:buNone/>
            </a:pPr>
            <a:endParaRPr lang="en-US" sz="2400" dirty="0"/>
          </a:p>
          <a:p>
            <a:pPr>
              <a:spcBef>
                <a:spcPts val="0"/>
              </a:spcBef>
            </a:pPr>
            <a:r>
              <a:rPr lang="en-US" sz="2400" dirty="0"/>
              <a:t>Phased Array (for VLBI</a:t>
            </a:r>
            <a:r>
              <a:rPr lang="en-US" sz="2400" dirty="0" smtClean="0"/>
              <a:t>)</a:t>
            </a:r>
            <a:endParaRPr lang="en-US" sz="2400" dirty="0"/>
          </a:p>
        </p:txBody>
      </p:sp>
    </p:spTree>
    <p:extLst>
      <p:ext uri="{BB962C8B-B14F-4D97-AF65-F5344CB8AC3E}">
        <p14:creationId xmlns:p14="http://schemas.microsoft.com/office/powerpoint/2010/main" val="18138307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0"/>
            <a:ext cx="8229600" cy="830943"/>
          </a:xfrm>
        </p:spPr>
        <p:txBody>
          <a:bodyPr>
            <a:normAutofit/>
          </a:bodyPr>
          <a:lstStyle/>
          <a:p>
            <a:r>
              <a:rPr lang="en-US" sz="3200" b="1" dirty="0">
                <a:solidFill>
                  <a:srgbClr val="000090"/>
                </a:solidFill>
              </a:rPr>
              <a:t>Shared Risk Observing (SRO)</a:t>
            </a:r>
          </a:p>
        </p:txBody>
      </p:sp>
      <p:sp>
        <p:nvSpPr>
          <p:cNvPr id="3" name="Content Placeholder 2"/>
          <p:cNvSpPr>
            <a:spLocks noGrp="1"/>
          </p:cNvSpPr>
          <p:nvPr>
            <p:ph idx="1"/>
          </p:nvPr>
        </p:nvSpPr>
        <p:spPr>
          <a:xfrm>
            <a:off x="280133" y="1143000"/>
            <a:ext cx="8482867" cy="4667477"/>
          </a:xfrm>
        </p:spPr>
        <p:txBody>
          <a:bodyPr>
            <a:noAutofit/>
          </a:bodyPr>
          <a:lstStyle/>
          <a:p>
            <a:pPr marL="0" indent="0">
              <a:buNone/>
            </a:pPr>
            <a:r>
              <a:rPr lang="en-US" sz="2400" dirty="0"/>
              <a:t>Access to extra capabilities that have not been as well tested as GO capabilities. These currently are:</a:t>
            </a:r>
          </a:p>
          <a:p>
            <a:r>
              <a:rPr lang="en-US" sz="2400" dirty="0"/>
              <a:t>On-the Fly mosaicking</a:t>
            </a:r>
          </a:p>
          <a:p>
            <a:r>
              <a:rPr lang="en-US" sz="2400" dirty="0"/>
              <a:t>Up to 32 </a:t>
            </a:r>
            <a:r>
              <a:rPr lang="en-US" sz="2400" dirty="0" smtClean="0"/>
              <a:t>sub-bands </a:t>
            </a:r>
            <a:r>
              <a:rPr lang="en-US" sz="2400" dirty="0"/>
              <a:t>per baseband with the 8-bit samplers</a:t>
            </a:r>
          </a:p>
          <a:p>
            <a:r>
              <a:rPr lang="en-US" sz="2400" dirty="0"/>
              <a:t>Solar observing</a:t>
            </a:r>
          </a:p>
          <a:p>
            <a:r>
              <a:rPr lang="en-US" sz="2400" dirty="0"/>
              <a:t>P-band (224–480 MHz) spectroscopy</a:t>
            </a:r>
          </a:p>
          <a:p>
            <a:r>
              <a:rPr lang="en-US" sz="2400" dirty="0"/>
              <a:t>Frequency averaging in the correlator (up to a factor of 4):  C through Q bands for 3-bit wide-band continuum science projects</a:t>
            </a:r>
          </a:p>
        </p:txBody>
      </p:sp>
    </p:spTree>
    <p:extLst>
      <p:ext uri="{BB962C8B-B14F-4D97-AF65-F5344CB8AC3E}">
        <p14:creationId xmlns:p14="http://schemas.microsoft.com/office/powerpoint/2010/main" val="1158136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33" y="326570"/>
            <a:ext cx="8646764" cy="830943"/>
          </a:xfrm>
        </p:spPr>
        <p:txBody>
          <a:bodyPr>
            <a:normAutofit/>
          </a:bodyPr>
          <a:lstStyle/>
          <a:p>
            <a:r>
              <a:rPr lang="en-US" sz="3200" b="1" dirty="0">
                <a:solidFill>
                  <a:srgbClr val="000090"/>
                </a:solidFill>
              </a:rPr>
              <a:t>Resident Shared Risk Observing (RSRO)</a:t>
            </a:r>
          </a:p>
        </p:txBody>
      </p:sp>
      <p:sp>
        <p:nvSpPr>
          <p:cNvPr id="3" name="Content Placeholder 2"/>
          <p:cNvSpPr>
            <a:spLocks noGrp="1"/>
          </p:cNvSpPr>
          <p:nvPr>
            <p:ph idx="1"/>
          </p:nvPr>
        </p:nvSpPr>
        <p:spPr>
          <a:xfrm>
            <a:off x="152400" y="1143000"/>
            <a:ext cx="8534400" cy="5614662"/>
          </a:xfrm>
        </p:spPr>
        <p:txBody>
          <a:bodyPr>
            <a:noAutofit/>
          </a:bodyPr>
          <a:lstStyle/>
          <a:p>
            <a:pPr marL="0" indent="0">
              <a:buNone/>
            </a:pPr>
            <a:r>
              <a:rPr lang="en-US" sz="2400" dirty="0"/>
              <a:t>Access to extended capabilities that require more </a:t>
            </a:r>
            <a:r>
              <a:rPr lang="en-US" sz="2400" dirty="0" smtClean="0"/>
              <a:t>testing         - </a:t>
            </a:r>
            <a:r>
              <a:rPr lang="en-US" sz="2000" dirty="0" smtClean="0"/>
              <a:t>i</a:t>
            </a:r>
            <a:r>
              <a:rPr lang="en-US" sz="2000" dirty="0" smtClean="0"/>
              <a:t>n </a:t>
            </a:r>
            <a:r>
              <a:rPr lang="en-US" sz="2000" dirty="0"/>
              <a:t>exchange for a period of residence</a:t>
            </a:r>
          </a:p>
          <a:p>
            <a:pPr marL="457200">
              <a:buFont typeface="Arial"/>
              <a:buChar char="•"/>
            </a:pPr>
            <a:r>
              <a:rPr lang="en-US" sz="2400" dirty="0"/>
              <a:t>Correlator dump times &lt; 50 </a:t>
            </a:r>
            <a:r>
              <a:rPr lang="en-US" sz="2400" dirty="0" err="1"/>
              <a:t>msec</a:t>
            </a:r>
            <a:r>
              <a:rPr lang="en-US" sz="2400" dirty="0"/>
              <a:t> </a:t>
            </a:r>
            <a:r>
              <a:rPr lang="en-US" sz="2400" dirty="0" smtClean="0"/>
              <a:t>(including </a:t>
            </a:r>
            <a:r>
              <a:rPr lang="en-US" sz="2400" dirty="0"/>
              <a:t>as short as 5 </a:t>
            </a:r>
            <a:r>
              <a:rPr lang="en-US" sz="2400" dirty="0" err="1"/>
              <a:t>msec</a:t>
            </a:r>
            <a:r>
              <a:rPr lang="en-US" sz="2400" dirty="0"/>
              <a:t> for transients)</a:t>
            </a:r>
          </a:p>
          <a:p>
            <a:pPr marL="457200">
              <a:buFont typeface="Arial"/>
              <a:buChar char="•"/>
            </a:pPr>
            <a:r>
              <a:rPr lang="en-US" sz="2400" dirty="0"/>
              <a:t>Pulsar observations</a:t>
            </a:r>
          </a:p>
          <a:p>
            <a:pPr marL="457200">
              <a:buFont typeface="Arial"/>
              <a:buChar char="•"/>
            </a:pPr>
            <a:r>
              <a:rPr lang="en-US" sz="2400" dirty="0"/>
              <a:t>Data rates above 60 MB/s</a:t>
            </a:r>
          </a:p>
          <a:p>
            <a:pPr marL="457200">
              <a:buFont typeface="Arial"/>
              <a:buChar char="•"/>
            </a:pPr>
            <a:r>
              <a:rPr lang="en-US" sz="2400" dirty="0"/>
              <a:t>Recirculation beyond a factor of 64</a:t>
            </a:r>
          </a:p>
          <a:p>
            <a:pPr marL="457200">
              <a:buFont typeface="Arial"/>
              <a:buChar char="•"/>
            </a:pPr>
            <a:r>
              <a:rPr lang="en-US" sz="2400" dirty="0"/>
              <a:t>P-band (230-470 MHz) polarimetry </a:t>
            </a:r>
          </a:p>
          <a:p>
            <a:pPr marL="457200">
              <a:buFont typeface="Arial"/>
              <a:buChar char="•"/>
            </a:pPr>
            <a:r>
              <a:rPr lang="en-US" sz="2400" dirty="0"/>
              <a:t>4-band (58-84 MHz) commissioning and testing</a:t>
            </a:r>
          </a:p>
          <a:p>
            <a:pPr marL="457200">
              <a:buFont typeface="Arial"/>
              <a:buChar char="•"/>
            </a:pPr>
            <a:r>
              <a:rPr lang="en-US" sz="2400" dirty="0"/>
              <a:t>More than 3 </a:t>
            </a:r>
            <a:r>
              <a:rPr lang="en-US" sz="2400" dirty="0" err="1"/>
              <a:t>subarrays</a:t>
            </a:r>
            <a:r>
              <a:rPr lang="en-US" sz="2400" dirty="0"/>
              <a:t> with the 8-bit samplers</a:t>
            </a:r>
          </a:p>
          <a:p>
            <a:pPr marL="457200">
              <a:buFont typeface="Arial"/>
              <a:buChar char="•"/>
            </a:pPr>
            <a:r>
              <a:rPr lang="en-US" sz="2400" dirty="0" err="1"/>
              <a:t>Subarrays</a:t>
            </a:r>
            <a:r>
              <a:rPr lang="en-US" sz="2400" dirty="0"/>
              <a:t> with the 3-bit samplers</a:t>
            </a:r>
          </a:p>
          <a:p>
            <a:pPr marL="457200">
              <a:buFont typeface="Arial"/>
              <a:buChar char="•"/>
            </a:pPr>
            <a:r>
              <a:rPr lang="en-US" sz="2400" dirty="0"/>
              <a:t>Complex phased array observations</a:t>
            </a:r>
          </a:p>
        </p:txBody>
      </p:sp>
    </p:spTree>
    <p:extLst>
      <p:ext uri="{BB962C8B-B14F-4D97-AF65-F5344CB8AC3E}">
        <p14:creationId xmlns:p14="http://schemas.microsoft.com/office/powerpoint/2010/main" val="30472984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0090"/>
                </a:solidFill>
              </a:rPr>
              <a:t>Post processing</a:t>
            </a:r>
          </a:p>
        </p:txBody>
      </p:sp>
      <p:sp>
        <p:nvSpPr>
          <p:cNvPr id="3" name="Content Placeholder 2"/>
          <p:cNvSpPr>
            <a:spLocks noGrp="1"/>
          </p:cNvSpPr>
          <p:nvPr>
            <p:ph idx="1"/>
          </p:nvPr>
        </p:nvSpPr>
        <p:spPr>
          <a:xfrm>
            <a:off x="0" y="1066800"/>
            <a:ext cx="8993894" cy="4525963"/>
          </a:xfrm>
        </p:spPr>
        <p:txBody>
          <a:bodyPr/>
          <a:lstStyle/>
          <a:p>
            <a:r>
              <a:rPr lang="en-US" sz="2400" dirty="0"/>
              <a:t>Data reduction software: </a:t>
            </a:r>
            <a:r>
              <a:rPr lang="en-US" sz="2400" b="1" dirty="0"/>
              <a:t>CASA</a:t>
            </a:r>
          </a:p>
          <a:p>
            <a:pPr lvl="1"/>
            <a:r>
              <a:rPr lang="en-US" sz="2300" dirty="0"/>
              <a:t>Handles complex observing set-ups</a:t>
            </a:r>
          </a:p>
          <a:p>
            <a:pPr lvl="1"/>
            <a:r>
              <a:rPr lang="en-US" sz="2300" dirty="0"/>
              <a:t>Task interface to suite of C+</a:t>
            </a:r>
            <a:r>
              <a:rPr lang="en-US" sz="2300" dirty="0" smtClean="0"/>
              <a:t>+ -</a:t>
            </a:r>
            <a:r>
              <a:rPr lang="en-US" sz="2300" dirty="0"/>
              <a:t>based reduction tools</a:t>
            </a:r>
          </a:p>
          <a:p>
            <a:pPr lvl="1"/>
            <a:r>
              <a:rPr lang="en-US" sz="2300" dirty="0"/>
              <a:t>Python interface provides access to data for manipulation</a:t>
            </a:r>
          </a:p>
          <a:p>
            <a:pPr lvl="1"/>
            <a:r>
              <a:rPr lang="en-US" sz="2300" dirty="0"/>
              <a:t>Effective platform for algorithm development (e.g., handling effect of wide fractional bandwidths, </a:t>
            </a:r>
            <a:r>
              <a:rPr lang="en-US" sz="2300" dirty="0" err="1">
                <a:latin typeface="Symbol" charset="2"/>
                <a:cs typeface="Symbol" charset="2"/>
              </a:rPr>
              <a:t>Dn</a:t>
            </a:r>
            <a:r>
              <a:rPr lang="en-US" sz="2300" dirty="0">
                <a:latin typeface="Symbol" charset="2"/>
                <a:cs typeface="Symbol" charset="2"/>
              </a:rPr>
              <a:t>/n</a:t>
            </a:r>
            <a:r>
              <a:rPr lang="en-US" sz="2300" dirty="0"/>
              <a:t>)</a:t>
            </a:r>
          </a:p>
          <a:p>
            <a:pPr lvl="1"/>
            <a:endParaRPr lang="en-US" sz="2400" dirty="0"/>
          </a:p>
          <a:p>
            <a:endParaRPr lang="en-US" dirty="0"/>
          </a:p>
          <a:p>
            <a:endParaRPr lang="en-US" dirty="0"/>
          </a:p>
        </p:txBody>
      </p:sp>
      <p:sp>
        <p:nvSpPr>
          <p:cNvPr id="5" name="Slide Number Placeholder 4"/>
          <p:cNvSpPr>
            <a:spLocks noGrp="1"/>
          </p:cNvSpPr>
          <p:nvPr>
            <p:ph type="sldNum" sz="quarter" idx="11"/>
          </p:nvPr>
        </p:nvSpPr>
        <p:spPr/>
        <p:txBody>
          <a:bodyPr/>
          <a:lstStyle/>
          <a:p>
            <a:fld id="{76EF2D2B-6D21-7943-9E80-4900EB98C968}" type="slidenum">
              <a:rPr lang="en-US" smtClean="0"/>
              <a:pPr/>
              <a:t>13</a:t>
            </a:fld>
            <a:endParaRPr lang="en-US"/>
          </a:p>
        </p:txBody>
      </p:sp>
      <p:pic>
        <p:nvPicPr>
          <p:cNvPr id="6" name="Picture 5" descr="G55comparePBC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413" y="3987969"/>
            <a:ext cx="5074481" cy="2431781"/>
          </a:xfrm>
          <a:prstGeom prst="rect">
            <a:avLst/>
          </a:prstGeom>
        </p:spPr>
      </p:pic>
      <p:sp>
        <p:nvSpPr>
          <p:cNvPr id="8" name="Content Placeholder 2"/>
          <p:cNvSpPr txBox="1">
            <a:spLocks/>
          </p:cNvSpPr>
          <p:nvPr/>
        </p:nvSpPr>
        <p:spPr bwMode="auto">
          <a:xfrm>
            <a:off x="762000" y="4114800"/>
            <a:ext cx="291603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mn-lt"/>
                <a:cs typeface="Gill Sans MT"/>
              </a:rPr>
              <a:t>Spectral index of 1–2 GHz emission from SNR G55.7+3.4, before correction for the frequency-dependence of the primary beam (left), and after correction (right)</a:t>
            </a:r>
          </a:p>
          <a:p>
            <a:pPr lvl="2" algn="ctr"/>
            <a:endParaRPr lang="en-US" sz="1800" dirty="0"/>
          </a:p>
          <a:p>
            <a:pPr lvl="1" algn="ctr"/>
            <a:endParaRPr lang="en-US" sz="1800" dirty="0"/>
          </a:p>
          <a:p>
            <a:pPr algn="ctr"/>
            <a:endParaRPr lang="en-US" sz="1800" dirty="0"/>
          </a:p>
          <a:p>
            <a:pPr algn="ctr"/>
            <a:endParaRPr lang="en-US" sz="1800" dirty="0"/>
          </a:p>
        </p:txBody>
      </p:sp>
    </p:spTree>
    <p:extLst>
      <p:ext uri="{BB962C8B-B14F-4D97-AF65-F5344CB8AC3E}">
        <p14:creationId xmlns:p14="http://schemas.microsoft.com/office/powerpoint/2010/main" val="1027805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90"/>
                </a:solidFill>
              </a:rPr>
              <a:t>VLA Calibration Pipeline</a:t>
            </a:r>
          </a:p>
        </p:txBody>
      </p:sp>
      <p:pic>
        <p:nvPicPr>
          <p:cNvPr id="7" name="Picture 6" descr="G5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133600"/>
            <a:ext cx="6167815" cy="3203970"/>
          </a:xfrm>
          <a:prstGeom prst="rect">
            <a:avLst/>
          </a:prstGeom>
        </p:spPr>
      </p:pic>
      <p:sp>
        <p:nvSpPr>
          <p:cNvPr id="11" name="TextBox 10"/>
          <p:cNvSpPr txBox="1"/>
          <p:nvPr/>
        </p:nvSpPr>
        <p:spPr>
          <a:xfrm>
            <a:off x="0" y="1066800"/>
            <a:ext cx="8915010" cy="938719"/>
          </a:xfrm>
          <a:prstGeom prst="rect">
            <a:avLst/>
          </a:prstGeom>
          <a:noFill/>
        </p:spPr>
        <p:txBody>
          <a:bodyPr wrap="square" rtlCol="0">
            <a:spAutoFit/>
          </a:bodyPr>
          <a:lstStyle/>
          <a:p>
            <a:pPr marL="342900" indent="-342900" algn="l" eaLnBrk="0" hangingPunct="0">
              <a:spcBef>
                <a:spcPct val="20000"/>
              </a:spcBef>
              <a:buFont typeface="Arial" charset="0"/>
              <a:buChar char="•"/>
            </a:pPr>
            <a:r>
              <a:rPr lang="en-US" dirty="0">
                <a:solidFill>
                  <a:srgbClr val="000000"/>
                </a:solidFill>
                <a:latin typeface="+mn-lt"/>
              </a:rPr>
              <a:t>Designed for Stokes I continuum.</a:t>
            </a:r>
          </a:p>
          <a:p>
            <a:pPr marL="342900" indent="-342900" algn="l" eaLnBrk="0" hangingPunct="0">
              <a:spcBef>
                <a:spcPct val="20000"/>
              </a:spcBef>
              <a:buFont typeface="Arial" charset="0"/>
              <a:buChar char="•"/>
            </a:pPr>
            <a:r>
              <a:rPr lang="en-US" dirty="0">
                <a:solidFill>
                  <a:srgbClr val="000000"/>
                </a:solidFill>
                <a:latin typeface="+mn-lt"/>
              </a:rPr>
              <a:t>Work is in progress to support spectral line and polarization.</a:t>
            </a:r>
          </a:p>
        </p:txBody>
      </p:sp>
      <p:sp>
        <p:nvSpPr>
          <p:cNvPr id="3" name="TextBox 2"/>
          <p:cNvSpPr txBox="1"/>
          <p:nvPr/>
        </p:nvSpPr>
        <p:spPr>
          <a:xfrm>
            <a:off x="6096000" y="5410200"/>
            <a:ext cx="2438400" cy="400110"/>
          </a:xfrm>
          <a:prstGeom prst="rect">
            <a:avLst/>
          </a:prstGeom>
          <a:noFill/>
        </p:spPr>
        <p:txBody>
          <a:bodyPr wrap="square" rtlCol="0">
            <a:spAutoFit/>
          </a:bodyPr>
          <a:lstStyle/>
          <a:p>
            <a:pPr eaLnBrk="0" hangingPunct="0">
              <a:spcBef>
                <a:spcPct val="20000"/>
              </a:spcBef>
            </a:pPr>
            <a:r>
              <a:rPr lang="en-US" sz="2000" dirty="0" smtClean="0">
                <a:solidFill>
                  <a:srgbClr val="000099"/>
                </a:solidFill>
                <a:latin typeface="+mn-lt"/>
              </a:rPr>
              <a:t>pipeline</a:t>
            </a:r>
            <a:r>
              <a:rPr lang="en-US" sz="2000" dirty="0">
                <a:solidFill>
                  <a:srgbClr val="000099"/>
                </a:solidFill>
                <a:latin typeface="+mn-lt"/>
              </a:rPr>
              <a:t>-</a:t>
            </a:r>
            <a:r>
              <a:rPr lang="en-US" sz="2000" dirty="0" smtClean="0">
                <a:solidFill>
                  <a:srgbClr val="000099"/>
                </a:solidFill>
                <a:latin typeface="+mn-lt"/>
              </a:rPr>
              <a:t>calibrated</a:t>
            </a:r>
            <a:endParaRPr lang="en-US" sz="2000" dirty="0">
              <a:solidFill>
                <a:srgbClr val="000099"/>
              </a:solidFill>
              <a:latin typeface="+mn-lt"/>
            </a:endParaRPr>
          </a:p>
        </p:txBody>
      </p:sp>
      <p:sp>
        <p:nvSpPr>
          <p:cNvPr id="4" name="TextBox 3"/>
          <p:cNvSpPr txBox="1"/>
          <p:nvPr/>
        </p:nvSpPr>
        <p:spPr>
          <a:xfrm>
            <a:off x="152400" y="3048000"/>
            <a:ext cx="2437386" cy="707886"/>
          </a:xfrm>
          <a:prstGeom prst="rect">
            <a:avLst/>
          </a:prstGeom>
          <a:noFill/>
        </p:spPr>
        <p:txBody>
          <a:bodyPr wrap="none" rtlCol="0">
            <a:spAutoFit/>
          </a:bodyPr>
          <a:lstStyle/>
          <a:p>
            <a:r>
              <a:rPr lang="en-US" sz="2000" dirty="0" smtClean="0">
                <a:solidFill>
                  <a:srgbClr val="000000"/>
                </a:solidFill>
                <a:latin typeface="+mn-lt"/>
              </a:rPr>
              <a:t>Supernova remnant</a:t>
            </a:r>
            <a:endParaRPr lang="en-US" sz="2000" dirty="0">
              <a:solidFill>
                <a:srgbClr val="000000"/>
              </a:solidFill>
              <a:latin typeface="+mn-lt"/>
            </a:endParaRPr>
          </a:p>
          <a:p>
            <a:r>
              <a:rPr lang="en-US" sz="2000" dirty="0">
                <a:solidFill>
                  <a:srgbClr val="000000"/>
                </a:solidFill>
                <a:latin typeface="+mn-lt"/>
              </a:rPr>
              <a:t> G55.7+3.4</a:t>
            </a:r>
          </a:p>
        </p:txBody>
      </p:sp>
      <p:sp>
        <p:nvSpPr>
          <p:cNvPr id="8" name="TextBox 7"/>
          <p:cNvSpPr txBox="1"/>
          <p:nvPr/>
        </p:nvSpPr>
        <p:spPr>
          <a:xfrm>
            <a:off x="3124200" y="5334000"/>
            <a:ext cx="2438400" cy="769441"/>
          </a:xfrm>
          <a:prstGeom prst="rect">
            <a:avLst/>
          </a:prstGeom>
          <a:noFill/>
        </p:spPr>
        <p:txBody>
          <a:bodyPr wrap="square" rtlCol="0">
            <a:spAutoFit/>
          </a:bodyPr>
          <a:lstStyle/>
          <a:p>
            <a:pPr eaLnBrk="0" hangingPunct="0">
              <a:spcBef>
                <a:spcPct val="20000"/>
              </a:spcBef>
            </a:pPr>
            <a:r>
              <a:rPr lang="en-US" sz="2000" dirty="0">
                <a:solidFill>
                  <a:srgbClr val="000099"/>
                </a:solidFill>
                <a:latin typeface="+mn-lt"/>
              </a:rPr>
              <a:t>hand-flagged </a:t>
            </a:r>
            <a:r>
              <a:rPr lang="en-US" sz="2000" dirty="0" smtClean="0">
                <a:solidFill>
                  <a:srgbClr val="000099"/>
                </a:solidFill>
                <a:latin typeface="+mn-lt"/>
              </a:rPr>
              <a:t>and </a:t>
            </a:r>
          </a:p>
          <a:p>
            <a:pPr eaLnBrk="0" hangingPunct="0">
              <a:spcBef>
                <a:spcPct val="20000"/>
              </a:spcBef>
            </a:pPr>
            <a:r>
              <a:rPr lang="en-US" sz="2000" dirty="0" smtClean="0">
                <a:solidFill>
                  <a:srgbClr val="000099"/>
                </a:solidFill>
                <a:latin typeface="+mn-lt"/>
              </a:rPr>
              <a:t>calibrated</a:t>
            </a:r>
            <a:endParaRPr lang="en-US" dirty="0"/>
          </a:p>
        </p:txBody>
      </p:sp>
      <p:sp>
        <p:nvSpPr>
          <p:cNvPr id="9" name="TextBox 8"/>
          <p:cNvSpPr txBox="1"/>
          <p:nvPr/>
        </p:nvSpPr>
        <p:spPr>
          <a:xfrm>
            <a:off x="4267200" y="6248400"/>
            <a:ext cx="3276600" cy="400110"/>
          </a:xfrm>
          <a:prstGeom prst="rect">
            <a:avLst/>
          </a:prstGeom>
          <a:noFill/>
        </p:spPr>
        <p:txBody>
          <a:bodyPr wrap="square" rtlCol="0">
            <a:spAutoFit/>
          </a:bodyPr>
          <a:lstStyle/>
          <a:p>
            <a:pPr eaLnBrk="0" hangingPunct="0">
              <a:spcBef>
                <a:spcPct val="20000"/>
              </a:spcBef>
            </a:pPr>
            <a:r>
              <a:rPr lang="en-US" sz="2000" b="1" dirty="0" smtClean="0">
                <a:solidFill>
                  <a:srgbClr val="000099"/>
                </a:solidFill>
                <a:latin typeface="+mn-lt"/>
              </a:rPr>
              <a:t>RMS </a:t>
            </a:r>
            <a:r>
              <a:rPr lang="en-US" sz="2000" b="1" dirty="0">
                <a:solidFill>
                  <a:srgbClr val="000099"/>
                </a:solidFill>
                <a:latin typeface="+mn-lt"/>
              </a:rPr>
              <a:t>is within 10</a:t>
            </a:r>
            <a:r>
              <a:rPr lang="en-US" sz="2000" b="1" dirty="0" smtClean="0">
                <a:solidFill>
                  <a:srgbClr val="000099"/>
                </a:solidFill>
                <a:latin typeface="+mn-lt"/>
              </a:rPr>
              <a:t>%</a:t>
            </a:r>
            <a:endParaRPr lang="en-US" b="1" dirty="0"/>
          </a:p>
        </p:txBody>
      </p:sp>
    </p:spTree>
    <p:extLst>
      <p:ext uri="{BB962C8B-B14F-4D97-AF65-F5344CB8AC3E}">
        <p14:creationId xmlns:p14="http://schemas.microsoft.com/office/powerpoint/2010/main" val="2585044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8686800" cy="685800"/>
          </a:xfrm>
        </p:spPr>
        <p:txBody>
          <a:bodyPr>
            <a:normAutofit/>
          </a:bodyPr>
          <a:lstStyle/>
          <a:p>
            <a:pPr algn="ctr"/>
            <a:r>
              <a:rPr lang="en-US" sz="3200" b="1" dirty="0" smtClean="0">
                <a:solidFill>
                  <a:srgbClr val="000090"/>
                </a:solidFill>
              </a:rPr>
              <a:t>Some Recent </a:t>
            </a:r>
            <a:r>
              <a:rPr lang="en-US" sz="3200" b="1" dirty="0">
                <a:solidFill>
                  <a:srgbClr val="000090"/>
                </a:solidFill>
              </a:rPr>
              <a:t>VLA </a:t>
            </a:r>
            <a:r>
              <a:rPr lang="en-US" sz="3200" b="1" dirty="0" smtClean="0">
                <a:solidFill>
                  <a:srgbClr val="000090"/>
                </a:solidFill>
              </a:rPr>
              <a:t>Science Highlights</a:t>
            </a:r>
            <a:endParaRPr lang="en-US" sz="3200" b="1" dirty="0">
              <a:solidFill>
                <a:srgbClr val="000090"/>
              </a:solidFill>
            </a:endParaRPr>
          </a:p>
        </p:txBody>
      </p:sp>
    </p:spTree>
    <p:extLst>
      <p:ext uri="{BB962C8B-B14F-4D97-AF65-F5344CB8AC3E}">
        <p14:creationId xmlns:p14="http://schemas.microsoft.com/office/powerpoint/2010/main" val="13006252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287" y="1424954"/>
            <a:ext cx="4427714" cy="3832846"/>
          </a:xfrm>
          <a:prstGeom prst="rect">
            <a:avLst/>
          </a:prstGeom>
        </p:spPr>
      </p:pic>
      <p:sp>
        <p:nvSpPr>
          <p:cNvPr id="9" name="TextBox 8"/>
          <p:cNvSpPr txBox="1"/>
          <p:nvPr/>
        </p:nvSpPr>
        <p:spPr>
          <a:xfrm>
            <a:off x="152400" y="1447800"/>
            <a:ext cx="4953000" cy="4801315"/>
          </a:xfrm>
          <a:prstGeom prst="rect">
            <a:avLst/>
          </a:prstGeom>
          <a:noFill/>
        </p:spPr>
        <p:txBody>
          <a:bodyPr wrap="square" rtlCol="0">
            <a:spAutoFit/>
          </a:bodyPr>
          <a:lstStyle/>
          <a:p>
            <a:pPr marL="285750" indent="-285750" algn="l">
              <a:spcBef>
                <a:spcPts val="0"/>
              </a:spcBef>
              <a:buFont typeface="Arial" charset="0"/>
              <a:buChar char="•"/>
            </a:pPr>
            <a:r>
              <a:rPr lang="en-US" sz="1800" dirty="0" smtClean="0">
                <a:solidFill>
                  <a:srgbClr val="000000"/>
                </a:solidFill>
                <a:latin typeface="+mn-lt"/>
                <a:ea typeface="Gill Sans MT" charset="0"/>
                <a:cs typeface="Gill Sans MT" charset="0"/>
              </a:rPr>
              <a:t>The  </a:t>
            </a:r>
            <a:r>
              <a:rPr lang="en-US" sz="1800" dirty="0">
                <a:solidFill>
                  <a:srgbClr val="000000"/>
                </a:solidFill>
                <a:latin typeface="+mn-lt"/>
                <a:ea typeface="Gill Sans MT" charset="0"/>
                <a:cs typeface="Gill Sans MT" charset="0"/>
              </a:rPr>
              <a:t>VLA has imaged at </a:t>
            </a:r>
            <a:r>
              <a:rPr lang="en-US" sz="1800" dirty="0" smtClean="0">
                <a:solidFill>
                  <a:srgbClr val="000000"/>
                </a:solidFill>
                <a:latin typeface="+mn-lt"/>
                <a:ea typeface="Gill Sans MT" charset="0"/>
                <a:cs typeface="Gill Sans MT" charset="0"/>
              </a:rPr>
              <a:t>1 </a:t>
            </a:r>
            <a:r>
              <a:rPr lang="en-US" sz="1800" dirty="0" err="1" smtClean="0">
                <a:solidFill>
                  <a:srgbClr val="000000"/>
                </a:solidFill>
                <a:latin typeface="+mn-lt"/>
                <a:ea typeface="Gill Sans MT" charset="0"/>
                <a:cs typeface="Gill Sans MT" charset="0"/>
              </a:rPr>
              <a:t>kpc</a:t>
            </a:r>
            <a:r>
              <a:rPr lang="en-US" sz="1800" dirty="0" smtClean="0">
                <a:solidFill>
                  <a:srgbClr val="000000"/>
                </a:solidFill>
                <a:latin typeface="+mn-lt"/>
                <a:ea typeface="Gill Sans MT" charset="0"/>
                <a:cs typeface="Gill Sans MT" charset="0"/>
              </a:rPr>
              <a:t> resolution, </a:t>
            </a:r>
            <a:r>
              <a:rPr lang="en-US" sz="1800" dirty="0">
                <a:solidFill>
                  <a:srgbClr val="000000"/>
                </a:solidFill>
                <a:latin typeface="+mn-lt"/>
                <a:ea typeface="Gill Sans MT" charset="0"/>
                <a:cs typeface="Gill Sans MT" charset="0"/>
              </a:rPr>
              <a:t>the </a:t>
            </a:r>
            <a:r>
              <a:rPr lang="en-US" sz="1800" dirty="0" smtClean="0">
                <a:solidFill>
                  <a:srgbClr val="000000"/>
                </a:solidFill>
                <a:latin typeface="+mn-lt"/>
                <a:ea typeface="Gill Sans MT" charset="0"/>
                <a:cs typeface="Gill Sans MT" charset="0"/>
              </a:rPr>
              <a:t>B field </a:t>
            </a:r>
            <a:r>
              <a:rPr lang="en-US" sz="1800" dirty="0">
                <a:solidFill>
                  <a:srgbClr val="000000"/>
                </a:solidFill>
                <a:latin typeface="+mn-lt"/>
                <a:ea typeface="Gill Sans MT" charset="0"/>
                <a:cs typeface="Gill Sans MT" charset="0"/>
              </a:rPr>
              <a:t>in </a:t>
            </a:r>
            <a:r>
              <a:rPr lang="en-US" sz="1800" dirty="0" smtClean="0">
                <a:solidFill>
                  <a:srgbClr val="000000"/>
                </a:solidFill>
                <a:latin typeface="+mn-lt"/>
                <a:ea typeface="Gill Sans MT" charset="0"/>
                <a:cs typeface="Gill Sans MT" charset="0"/>
              </a:rPr>
              <a:t>these </a:t>
            </a:r>
            <a:r>
              <a:rPr lang="en-US" sz="1800" dirty="0">
                <a:solidFill>
                  <a:srgbClr val="000000"/>
                </a:solidFill>
                <a:latin typeface="+mn-lt"/>
                <a:ea typeface="Gill Sans MT" charset="0"/>
                <a:cs typeface="Gill Sans MT" charset="0"/>
              </a:rPr>
              <a:t>merging galaxies. </a:t>
            </a:r>
            <a:endParaRPr lang="en-US" sz="1800" dirty="0" smtClean="0">
              <a:solidFill>
                <a:srgbClr val="000000"/>
              </a:solidFill>
              <a:latin typeface="+mn-lt"/>
              <a:ea typeface="Gill Sans MT" charset="0"/>
              <a:cs typeface="Gill Sans MT" charset="0"/>
            </a:endParaRPr>
          </a:p>
          <a:p>
            <a:pPr algn="l">
              <a:spcBef>
                <a:spcPts val="0"/>
              </a:spcBef>
            </a:pPr>
            <a:endParaRPr lang="en-US" sz="1800" dirty="0">
              <a:solidFill>
                <a:srgbClr val="000000"/>
              </a:solidFill>
              <a:latin typeface="+mn-lt"/>
              <a:ea typeface="Gill Sans MT" charset="0"/>
              <a:cs typeface="Gill Sans MT" charset="0"/>
            </a:endParaRPr>
          </a:p>
          <a:p>
            <a:pPr marL="285750" indent="-285750" algn="l">
              <a:spcBef>
                <a:spcPts val="0"/>
              </a:spcBef>
              <a:buFont typeface="Arial" charset="0"/>
              <a:buChar char="•"/>
            </a:pPr>
            <a:r>
              <a:rPr lang="en-US" sz="1800" dirty="0">
                <a:solidFill>
                  <a:srgbClr val="000000"/>
                </a:solidFill>
                <a:latin typeface="+mn-lt"/>
                <a:ea typeface="Gill Sans MT" charset="0"/>
                <a:cs typeface="Gill Sans MT" charset="0"/>
              </a:rPr>
              <a:t>The tail is 62% polarized, with B fields aligned along the tidal tail on a scale of </a:t>
            </a:r>
            <a:r>
              <a:rPr lang="en-US" sz="1800" dirty="0" smtClean="0">
                <a:solidFill>
                  <a:srgbClr val="000000"/>
                </a:solidFill>
                <a:latin typeface="+mn-lt"/>
                <a:ea typeface="Gill Sans MT" charset="0"/>
                <a:cs typeface="Gill Sans MT" charset="0"/>
              </a:rPr>
              <a:t>20 </a:t>
            </a:r>
            <a:r>
              <a:rPr lang="en-US" sz="1800" dirty="0" err="1">
                <a:solidFill>
                  <a:srgbClr val="000000"/>
                </a:solidFill>
                <a:latin typeface="+mn-lt"/>
                <a:ea typeface="Gill Sans MT" charset="0"/>
                <a:cs typeface="Gill Sans MT" charset="0"/>
              </a:rPr>
              <a:t>kpc</a:t>
            </a:r>
            <a:r>
              <a:rPr lang="en-US" sz="1800" dirty="0">
                <a:solidFill>
                  <a:srgbClr val="000000"/>
                </a:solidFill>
                <a:latin typeface="+mn-lt"/>
                <a:ea typeface="Gill Sans MT" charset="0"/>
                <a:cs typeface="Gill Sans MT" charset="0"/>
              </a:rPr>
              <a:t> – the largest detected regular field structure on galactic </a:t>
            </a:r>
            <a:r>
              <a:rPr lang="en-US" sz="1800" dirty="0" smtClean="0">
                <a:solidFill>
                  <a:srgbClr val="000000"/>
                </a:solidFill>
                <a:latin typeface="+mn-lt"/>
                <a:ea typeface="Gill Sans MT" charset="0"/>
                <a:cs typeface="Gill Sans MT" charset="0"/>
              </a:rPr>
              <a:t>scales</a:t>
            </a:r>
            <a:endParaRPr lang="en-US" sz="1800" dirty="0">
              <a:solidFill>
                <a:srgbClr val="000000"/>
              </a:solidFill>
              <a:latin typeface="+mn-lt"/>
              <a:ea typeface="Gill Sans MT" charset="0"/>
              <a:cs typeface="Gill Sans MT" charset="0"/>
            </a:endParaRPr>
          </a:p>
          <a:p>
            <a:pPr algn="l">
              <a:spcBef>
                <a:spcPts val="0"/>
              </a:spcBef>
            </a:pPr>
            <a:endParaRPr lang="en-US" sz="1800" dirty="0">
              <a:solidFill>
                <a:srgbClr val="000000"/>
              </a:solidFill>
              <a:latin typeface="+mn-lt"/>
              <a:ea typeface="Gill Sans MT" charset="0"/>
              <a:cs typeface="Gill Sans MT" charset="0"/>
            </a:endParaRPr>
          </a:p>
          <a:p>
            <a:pPr marL="285750" indent="-285750" algn="l">
              <a:spcBef>
                <a:spcPts val="0"/>
              </a:spcBef>
              <a:buFont typeface="Arial" charset="0"/>
              <a:buChar char="•"/>
            </a:pPr>
            <a:r>
              <a:rPr lang="en-US" sz="1800" dirty="0">
                <a:solidFill>
                  <a:srgbClr val="000000"/>
                </a:solidFill>
                <a:latin typeface="+mn-lt"/>
                <a:ea typeface="Gill Sans MT" charset="0"/>
                <a:cs typeface="Gill Sans MT" charset="0"/>
              </a:rPr>
              <a:t>The regular field in the tail is </a:t>
            </a:r>
            <a:r>
              <a:rPr lang="en-US" sz="1800" dirty="0" smtClean="0">
                <a:solidFill>
                  <a:srgbClr val="000000"/>
                </a:solidFill>
                <a:latin typeface="+mn-lt"/>
                <a:ea typeface="Gill Sans MT" charset="0"/>
                <a:cs typeface="Gill Sans MT" charset="0"/>
              </a:rPr>
              <a:t>∼8.5 </a:t>
            </a:r>
            <a:r>
              <a:rPr lang="en-US" sz="1800" dirty="0" err="1">
                <a:solidFill>
                  <a:srgbClr val="000000"/>
                </a:solidFill>
                <a:latin typeface="+mn-lt"/>
                <a:ea typeface="Gill Sans MT" charset="0"/>
                <a:cs typeface="Gill Sans MT" charset="0"/>
              </a:rPr>
              <a:t>μG</a:t>
            </a:r>
            <a:r>
              <a:rPr lang="en-US" sz="1800" dirty="0">
                <a:solidFill>
                  <a:srgbClr val="000000"/>
                </a:solidFill>
                <a:latin typeface="+mn-lt"/>
                <a:ea typeface="Gill Sans MT" charset="0"/>
                <a:cs typeface="Gill Sans MT" charset="0"/>
              </a:rPr>
              <a:t>,  which is stronger than the turbulent field. This field must be generated in a few </a:t>
            </a:r>
            <a:r>
              <a:rPr lang="en-US" sz="1800" dirty="0" smtClean="0">
                <a:solidFill>
                  <a:srgbClr val="000000"/>
                </a:solidFill>
                <a:latin typeface="+mn-lt"/>
                <a:ea typeface="Gill Sans MT" charset="0"/>
                <a:cs typeface="Gill Sans MT" charset="0"/>
              </a:rPr>
              <a:t>100 </a:t>
            </a:r>
            <a:r>
              <a:rPr lang="en-US" sz="1800" dirty="0" err="1">
                <a:solidFill>
                  <a:srgbClr val="000000"/>
                </a:solidFill>
                <a:latin typeface="+mn-lt"/>
                <a:ea typeface="Gill Sans MT" charset="0"/>
                <a:cs typeface="Gill Sans MT" charset="0"/>
              </a:rPr>
              <a:t>Myr</a:t>
            </a:r>
            <a:r>
              <a:rPr lang="en-US" sz="1800" dirty="0">
                <a:solidFill>
                  <a:srgbClr val="000000"/>
                </a:solidFill>
                <a:latin typeface="+mn-lt"/>
                <a:ea typeface="Gill Sans MT" charset="0"/>
                <a:cs typeface="Gill Sans MT" charset="0"/>
              </a:rPr>
              <a:t>, likely by stretching </a:t>
            </a:r>
            <a:r>
              <a:rPr lang="en-US" sz="1800" dirty="0" smtClean="0">
                <a:solidFill>
                  <a:srgbClr val="000000"/>
                </a:solidFill>
                <a:latin typeface="+mn-lt"/>
                <a:ea typeface="Gill Sans MT" charset="0"/>
                <a:cs typeface="Gill Sans MT" charset="0"/>
              </a:rPr>
              <a:t>galactic disk field</a:t>
            </a:r>
            <a:endParaRPr lang="en-US" sz="1800" dirty="0">
              <a:solidFill>
                <a:srgbClr val="000000"/>
              </a:solidFill>
              <a:latin typeface="+mn-lt"/>
              <a:ea typeface="Gill Sans MT" charset="0"/>
              <a:cs typeface="Gill Sans MT" charset="0"/>
            </a:endParaRPr>
          </a:p>
          <a:p>
            <a:pPr algn="l">
              <a:spcBef>
                <a:spcPts val="0"/>
              </a:spcBef>
            </a:pPr>
            <a:endParaRPr lang="en-US" sz="1800" dirty="0">
              <a:solidFill>
                <a:srgbClr val="000000"/>
              </a:solidFill>
              <a:latin typeface="+mn-lt"/>
              <a:ea typeface="Gill Sans MT" charset="0"/>
              <a:cs typeface="Gill Sans MT" charset="0"/>
            </a:endParaRPr>
          </a:p>
          <a:p>
            <a:pPr marL="285750" indent="-285750" algn="l">
              <a:spcBef>
                <a:spcPts val="0"/>
              </a:spcBef>
              <a:buFont typeface="Arial" charset="0"/>
              <a:buChar char="•"/>
            </a:pPr>
            <a:r>
              <a:rPr lang="en-US" sz="1800" dirty="0">
                <a:solidFill>
                  <a:srgbClr val="000000"/>
                </a:solidFill>
                <a:latin typeface="+mn-lt"/>
                <a:ea typeface="Gill Sans MT" charset="0"/>
                <a:cs typeface="Gill Sans MT" charset="0"/>
              </a:rPr>
              <a:t>Although the </a:t>
            </a:r>
            <a:r>
              <a:rPr lang="en-US" sz="1800" dirty="0" smtClean="0">
                <a:solidFill>
                  <a:srgbClr val="000000"/>
                </a:solidFill>
                <a:latin typeface="+mn-lt"/>
                <a:ea typeface="Gill Sans MT" charset="0"/>
                <a:cs typeface="Gill Sans MT" charset="0"/>
              </a:rPr>
              <a:t>B fields </a:t>
            </a:r>
            <a:r>
              <a:rPr lang="en-US" sz="1800" dirty="0">
                <a:solidFill>
                  <a:srgbClr val="000000"/>
                </a:solidFill>
                <a:latin typeface="+mn-lt"/>
                <a:ea typeface="Gill Sans MT" charset="0"/>
                <a:cs typeface="Gill Sans MT" charset="0"/>
              </a:rPr>
              <a:t>within merging bodies are dominated by strong turbulent fields, </a:t>
            </a:r>
            <a:r>
              <a:rPr lang="en-US" sz="1800" dirty="0" smtClean="0">
                <a:solidFill>
                  <a:srgbClr val="000000"/>
                </a:solidFill>
                <a:latin typeface="+mn-lt"/>
                <a:ea typeface="Gill Sans MT" charset="0"/>
                <a:cs typeface="Gill Sans MT" charset="0"/>
              </a:rPr>
              <a:t>tidal </a:t>
            </a:r>
            <a:r>
              <a:rPr lang="en-US" sz="1800" dirty="0">
                <a:solidFill>
                  <a:srgbClr val="000000"/>
                </a:solidFill>
                <a:latin typeface="+mn-lt"/>
                <a:ea typeface="Gill Sans MT" charset="0"/>
                <a:cs typeface="Gill Sans MT" charset="0"/>
              </a:rPr>
              <a:t>effects can </a:t>
            </a:r>
            <a:r>
              <a:rPr lang="en-US" sz="1800" dirty="0" smtClean="0">
                <a:solidFill>
                  <a:srgbClr val="000000"/>
                </a:solidFill>
                <a:latin typeface="+mn-lt"/>
                <a:ea typeface="Gill Sans MT" charset="0"/>
                <a:cs typeface="Gill Sans MT" charset="0"/>
              </a:rPr>
              <a:t>nevertheless </a:t>
            </a:r>
            <a:r>
              <a:rPr lang="en-US" sz="1800" dirty="0" smtClean="0">
                <a:solidFill>
                  <a:srgbClr val="000000"/>
                </a:solidFill>
                <a:latin typeface="+mn-lt"/>
                <a:ea typeface="Gill Sans MT" charset="0"/>
                <a:cs typeface="Gill Sans MT" charset="0"/>
              </a:rPr>
              <a:t>produce </a:t>
            </a:r>
            <a:r>
              <a:rPr lang="en-US" sz="1800" dirty="0">
                <a:solidFill>
                  <a:srgbClr val="000000"/>
                </a:solidFill>
                <a:latin typeface="+mn-lt"/>
                <a:ea typeface="Gill Sans MT" charset="0"/>
                <a:cs typeface="Gill Sans MT" charset="0"/>
              </a:rPr>
              <a:t>large-scale regular field structure in the outskirts.</a:t>
            </a:r>
          </a:p>
        </p:txBody>
      </p:sp>
      <p:sp>
        <p:nvSpPr>
          <p:cNvPr id="10" name="TextBox 9"/>
          <p:cNvSpPr txBox="1"/>
          <p:nvPr/>
        </p:nvSpPr>
        <p:spPr>
          <a:xfrm>
            <a:off x="1" y="105103"/>
            <a:ext cx="9024729" cy="1077218"/>
          </a:xfrm>
          <a:prstGeom prst="rect">
            <a:avLst/>
          </a:prstGeom>
          <a:noFill/>
        </p:spPr>
        <p:txBody>
          <a:bodyPr wrap="square" rtlCol="0">
            <a:spAutoFit/>
          </a:bodyPr>
          <a:lstStyle/>
          <a:p>
            <a:r>
              <a:rPr lang="en-US" sz="3200" b="1" dirty="0">
                <a:solidFill>
                  <a:srgbClr val="000090"/>
                </a:solidFill>
                <a:latin typeface="+mj-lt"/>
                <a:ea typeface="Gill Sans MT" charset="0"/>
                <a:cs typeface="Gill Sans MT" charset="0"/>
              </a:rPr>
              <a:t>The VLA images the large scale magnetic field in the </a:t>
            </a:r>
            <a:r>
              <a:rPr lang="en-US" sz="3200" b="1" dirty="0" smtClean="0">
                <a:solidFill>
                  <a:srgbClr val="000090"/>
                </a:solidFill>
                <a:latin typeface="+mj-lt"/>
                <a:ea typeface="Gill Sans MT" charset="0"/>
                <a:cs typeface="Gill Sans MT" charset="0"/>
              </a:rPr>
              <a:t>Antennae Galaxies</a:t>
            </a:r>
            <a:endParaRPr lang="en-US" sz="3200" b="1" dirty="0">
              <a:solidFill>
                <a:srgbClr val="000090"/>
              </a:solidFill>
              <a:latin typeface="+mj-lt"/>
              <a:ea typeface="Gill Sans MT" charset="0"/>
              <a:cs typeface="Gill Sans MT" charset="0"/>
            </a:endParaRPr>
          </a:p>
        </p:txBody>
      </p:sp>
      <p:sp>
        <p:nvSpPr>
          <p:cNvPr id="19" name="TextBox 18"/>
          <p:cNvSpPr txBox="1"/>
          <p:nvPr/>
        </p:nvSpPr>
        <p:spPr>
          <a:xfrm>
            <a:off x="5294878" y="5257800"/>
            <a:ext cx="3849122" cy="1077218"/>
          </a:xfrm>
          <a:prstGeom prst="rect">
            <a:avLst/>
          </a:prstGeom>
          <a:solidFill>
            <a:schemeClr val="bg1"/>
          </a:solidFill>
        </p:spPr>
        <p:txBody>
          <a:bodyPr wrap="square" rtlCol="0">
            <a:spAutoFit/>
          </a:bodyPr>
          <a:lstStyle/>
          <a:p>
            <a:r>
              <a:rPr lang="en-US" sz="1600" i="1" dirty="0">
                <a:solidFill>
                  <a:srgbClr val="000000"/>
                </a:solidFill>
                <a:latin typeface="+mn-lt"/>
                <a:ea typeface="Gill Sans MT" charset="0"/>
                <a:cs typeface="Gill Sans MT" charset="0"/>
              </a:rPr>
              <a:t>Antennae with GALEX, HST, </a:t>
            </a:r>
            <a:r>
              <a:rPr lang="en-US" sz="1600" i="1" dirty="0" smtClean="0">
                <a:solidFill>
                  <a:srgbClr val="000000"/>
                </a:solidFill>
                <a:latin typeface="+mn-lt"/>
                <a:ea typeface="Gill Sans MT" charset="0"/>
                <a:cs typeface="Gill Sans MT" charset="0"/>
              </a:rPr>
              <a:t>JVLA</a:t>
            </a:r>
          </a:p>
          <a:p>
            <a:r>
              <a:rPr lang="en-US" sz="1600" i="1" dirty="0" smtClean="0">
                <a:solidFill>
                  <a:srgbClr val="000000"/>
                </a:solidFill>
                <a:latin typeface="+mn-lt"/>
                <a:ea typeface="Gill Sans MT" charset="0"/>
                <a:cs typeface="Gill Sans MT" charset="0"/>
              </a:rPr>
              <a:t>(3 GHz </a:t>
            </a:r>
            <a:r>
              <a:rPr lang="en-US" sz="1600" i="1" dirty="0">
                <a:solidFill>
                  <a:srgbClr val="000000"/>
                </a:solidFill>
                <a:latin typeface="+mn-lt"/>
                <a:ea typeface="Gill Sans MT" charset="0"/>
                <a:cs typeface="Gill Sans MT" charset="0"/>
              </a:rPr>
              <a:t>Contours), plus the Faraday rotation-corrected magnetic field orientations. (</a:t>
            </a:r>
            <a:r>
              <a:rPr lang="en-US" sz="1600" i="1" dirty="0" err="1">
                <a:solidFill>
                  <a:srgbClr val="000000"/>
                </a:solidFill>
                <a:latin typeface="+mn-lt"/>
                <a:ea typeface="Gill Sans MT" charset="0"/>
                <a:cs typeface="Gill Sans MT" charset="0"/>
              </a:rPr>
              <a:t>Basu</a:t>
            </a:r>
            <a:r>
              <a:rPr lang="en-US" sz="1600" i="1" dirty="0">
                <a:solidFill>
                  <a:srgbClr val="000000"/>
                </a:solidFill>
                <a:latin typeface="+mn-lt"/>
                <a:ea typeface="Gill Sans MT" charset="0"/>
                <a:cs typeface="Gill Sans MT" charset="0"/>
              </a:rPr>
              <a:t> </a:t>
            </a:r>
            <a:r>
              <a:rPr lang="en-US" sz="1600" i="1" dirty="0" smtClean="0">
                <a:solidFill>
                  <a:srgbClr val="000000"/>
                </a:solidFill>
                <a:latin typeface="+mn-lt"/>
                <a:ea typeface="Gill Sans MT" charset="0"/>
                <a:cs typeface="Gill Sans MT" charset="0"/>
              </a:rPr>
              <a:t>et al. </a:t>
            </a:r>
            <a:r>
              <a:rPr lang="en-US" sz="1600" i="1" dirty="0">
                <a:solidFill>
                  <a:srgbClr val="000000"/>
                </a:solidFill>
                <a:latin typeface="+mn-lt"/>
                <a:ea typeface="Gill Sans MT" charset="0"/>
                <a:cs typeface="Gill Sans MT" charset="0"/>
              </a:rPr>
              <a:t>2016).</a:t>
            </a:r>
          </a:p>
        </p:txBody>
      </p:sp>
    </p:spTree>
    <p:extLst>
      <p:ext uri="{BB962C8B-B14F-4D97-AF65-F5344CB8AC3E}">
        <p14:creationId xmlns:p14="http://schemas.microsoft.com/office/powerpoint/2010/main" val="10150136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5083" y="810303"/>
            <a:ext cx="8145517" cy="3016211"/>
          </a:xfrm>
          <a:prstGeom prst="rect">
            <a:avLst/>
          </a:prstGeom>
          <a:noFill/>
        </p:spPr>
        <p:txBody>
          <a:bodyPr wrap="square" rtlCol="0">
            <a:spAutoFit/>
          </a:bodyPr>
          <a:lstStyle/>
          <a:p>
            <a:pPr marL="285750" indent="-285750" algn="l">
              <a:spcBef>
                <a:spcPts val="600"/>
              </a:spcBef>
              <a:buFont typeface="Arial" charset="0"/>
              <a:buChar char="•"/>
            </a:pPr>
            <a:r>
              <a:rPr lang="en-US" sz="1800" dirty="0">
                <a:solidFill>
                  <a:srgbClr val="000000"/>
                </a:solidFill>
                <a:latin typeface="+mn-lt"/>
              </a:rPr>
              <a:t>The VLA has localized, for the first time, a fast (</a:t>
            </a:r>
            <a:r>
              <a:rPr lang="en-US" sz="1800" dirty="0" err="1" smtClean="0">
                <a:solidFill>
                  <a:srgbClr val="000000"/>
                </a:solidFill>
                <a:latin typeface="+mn-lt"/>
              </a:rPr>
              <a:t>millisec</a:t>
            </a:r>
            <a:r>
              <a:rPr lang="en-US" sz="1800" dirty="0">
                <a:solidFill>
                  <a:srgbClr val="000000"/>
                </a:solidFill>
                <a:latin typeface="+mn-lt"/>
              </a:rPr>
              <a:t>) radio burst. The repeating FRB 121102 is localized to 0.1” accuracy, and is situated at the center of a dwarf galaxy at z  ~ 0.1. The galaxy shows a compact (</a:t>
            </a:r>
            <a:r>
              <a:rPr lang="en-US" sz="1800" dirty="0" smtClean="0">
                <a:solidFill>
                  <a:srgbClr val="000000"/>
                </a:solidFill>
                <a:latin typeface="+mn-lt"/>
              </a:rPr>
              <a:t>1.7 mas</a:t>
            </a:r>
            <a:r>
              <a:rPr lang="en-US" sz="1800" dirty="0">
                <a:solidFill>
                  <a:srgbClr val="000000"/>
                </a:solidFill>
                <a:latin typeface="+mn-lt"/>
              </a:rPr>
              <a:t>) persistent radio source.</a:t>
            </a:r>
          </a:p>
          <a:p>
            <a:pPr marL="285750" indent="-285750" algn="l">
              <a:spcBef>
                <a:spcPts val="600"/>
              </a:spcBef>
              <a:buFont typeface="Arial" charset="0"/>
              <a:buChar char="•"/>
            </a:pPr>
            <a:r>
              <a:rPr lang="en-US" sz="1800" dirty="0">
                <a:solidFill>
                  <a:srgbClr val="000000"/>
                </a:solidFill>
                <a:latin typeface="+mn-lt"/>
              </a:rPr>
              <a:t>Models for the system include: a neutron star or </a:t>
            </a:r>
            <a:r>
              <a:rPr lang="en-US" sz="1800" dirty="0" err="1">
                <a:solidFill>
                  <a:srgbClr val="000000"/>
                </a:solidFill>
                <a:latin typeface="+mn-lt"/>
              </a:rPr>
              <a:t>magnetar</a:t>
            </a:r>
            <a:r>
              <a:rPr lang="en-US" sz="1800" dirty="0">
                <a:solidFill>
                  <a:srgbClr val="000000"/>
                </a:solidFill>
                <a:latin typeface="+mn-lt"/>
              </a:rPr>
              <a:t> enveloped by supernova ejecta, or a new AGN-jet related phenomenon. </a:t>
            </a:r>
          </a:p>
          <a:p>
            <a:pPr marL="285750" indent="-285750" algn="l">
              <a:spcBef>
                <a:spcPts val="600"/>
              </a:spcBef>
              <a:buFont typeface="Arial" charset="0"/>
              <a:buChar char="•"/>
            </a:pPr>
            <a:r>
              <a:rPr lang="en-US" sz="1800" dirty="0">
                <a:solidFill>
                  <a:srgbClr val="000000"/>
                </a:solidFill>
                <a:latin typeface="+mn-lt"/>
              </a:rPr>
              <a:t>The discovery that FRBs are indeed at cosmological distances raises the potential </a:t>
            </a:r>
            <a:r>
              <a:rPr lang="en-US" sz="1800" dirty="0" smtClean="0">
                <a:solidFill>
                  <a:srgbClr val="000000"/>
                </a:solidFill>
                <a:latin typeface="+mn-lt"/>
              </a:rPr>
              <a:t>of using </a:t>
            </a:r>
            <a:r>
              <a:rPr lang="en-US" sz="1800" dirty="0">
                <a:solidFill>
                  <a:srgbClr val="000000"/>
                </a:solidFill>
                <a:latin typeface="+mn-lt"/>
              </a:rPr>
              <a:t>FRBs as unique probes of cosmology and physics. </a:t>
            </a:r>
            <a:r>
              <a:rPr lang="en-US" sz="1800" dirty="0" smtClean="0">
                <a:solidFill>
                  <a:srgbClr val="000000"/>
                </a:solidFill>
                <a:latin typeface="+mn-lt"/>
              </a:rPr>
              <a:t>This result </a:t>
            </a:r>
            <a:r>
              <a:rPr lang="en-US" sz="1800" dirty="0">
                <a:solidFill>
                  <a:srgbClr val="000000"/>
                </a:solidFill>
                <a:latin typeface="+mn-lt"/>
              </a:rPr>
              <a:t>has already inspired numerous theoretical papers on the physics of the IGM and degenerate stars. </a:t>
            </a:r>
          </a:p>
        </p:txBody>
      </p:sp>
      <p:sp>
        <p:nvSpPr>
          <p:cNvPr id="11" name="TextBox 10"/>
          <p:cNvSpPr txBox="1"/>
          <p:nvPr/>
        </p:nvSpPr>
        <p:spPr>
          <a:xfrm>
            <a:off x="533400" y="6258580"/>
            <a:ext cx="5256790" cy="523220"/>
          </a:xfrm>
          <a:prstGeom prst="rect">
            <a:avLst/>
          </a:prstGeom>
          <a:noFill/>
        </p:spPr>
        <p:txBody>
          <a:bodyPr wrap="square" rtlCol="0">
            <a:spAutoFit/>
          </a:bodyPr>
          <a:lstStyle/>
          <a:p>
            <a:r>
              <a:rPr lang="en-US" sz="1400" i="1" dirty="0">
                <a:solidFill>
                  <a:srgbClr val="000000"/>
                </a:solidFill>
                <a:latin typeface="+mn-lt"/>
              </a:rPr>
              <a:t>VLA 3GHz observations of the FRB 121102, plus the near-IR image of the host dwarf galaxy (Chatterjee et al. 2017, Nature)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408" y="3763643"/>
            <a:ext cx="2637751" cy="26275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3" y="3886200"/>
            <a:ext cx="2895623" cy="237665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566" y="3864362"/>
            <a:ext cx="2613110" cy="2384038"/>
          </a:xfrm>
          <a:prstGeom prst="rect">
            <a:avLst/>
          </a:prstGeom>
        </p:spPr>
      </p:pic>
      <p:sp>
        <p:nvSpPr>
          <p:cNvPr id="8" name="Title 1"/>
          <p:cNvSpPr txBox="1">
            <a:spLocks/>
          </p:cNvSpPr>
          <p:nvPr/>
        </p:nvSpPr>
        <p:spPr>
          <a:xfrm>
            <a:off x="457200" y="20837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0090"/>
                </a:solidFill>
              </a:rPr>
              <a:t>VLA Solves the FRB Puzzle</a:t>
            </a:r>
          </a:p>
        </p:txBody>
      </p:sp>
    </p:spTree>
    <p:extLst>
      <p:ext uri="{BB962C8B-B14F-4D97-AF65-F5344CB8AC3E}">
        <p14:creationId xmlns:p14="http://schemas.microsoft.com/office/powerpoint/2010/main" val="2990787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219200"/>
            <a:ext cx="8492358" cy="2092881"/>
          </a:xfrm>
          <a:prstGeom prst="rect">
            <a:avLst/>
          </a:prstGeom>
          <a:noFill/>
        </p:spPr>
        <p:txBody>
          <a:bodyPr wrap="square" rtlCol="0">
            <a:spAutoFit/>
          </a:bodyPr>
          <a:lstStyle/>
          <a:p>
            <a:pPr marL="285750" indent="-285750" algn="l">
              <a:spcBef>
                <a:spcPts val="600"/>
              </a:spcBef>
              <a:buFont typeface="Arial" charset="0"/>
              <a:buChar char="•"/>
            </a:pPr>
            <a:r>
              <a:rPr lang="en-US" sz="2000" dirty="0">
                <a:solidFill>
                  <a:srgbClr val="000000"/>
                </a:solidFill>
                <a:latin typeface="+mn-lt"/>
              </a:rPr>
              <a:t>Three months of monitoring observations with the </a:t>
            </a:r>
            <a:r>
              <a:rPr lang="en-US" sz="2000" dirty="0" smtClean="0">
                <a:solidFill>
                  <a:srgbClr val="000000"/>
                </a:solidFill>
                <a:latin typeface="+mn-lt"/>
              </a:rPr>
              <a:t>VLA</a:t>
            </a:r>
            <a:endParaRPr lang="en-US" sz="2000" dirty="0">
              <a:solidFill>
                <a:srgbClr val="000000"/>
              </a:solidFill>
              <a:latin typeface="+mn-lt"/>
            </a:endParaRPr>
          </a:p>
          <a:p>
            <a:pPr marL="285750" indent="-285750" algn="l">
              <a:spcBef>
                <a:spcPts val="600"/>
              </a:spcBef>
              <a:buFont typeface="Arial" charset="0"/>
              <a:buChar char="•"/>
            </a:pPr>
            <a:r>
              <a:rPr lang="en-US" sz="2000" dirty="0">
                <a:solidFill>
                  <a:srgbClr val="000000"/>
                </a:solidFill>
                <a:latin typeface="+mn-lt"/>
              </a:rPr>
              <a:t>VLA, ATCA, GMRT observations showed gradual brightening of the radio signal indicative of a wide-angle outflow of material from the neutron star </a:t>
            </a:r>
            <a:r>
              <a:rPr lang="en-US" sz="2000" dirty="0" smtClean="0">
                <a:solidFill>
                  <a:srgbClr val="000000"/>
                </a:solidFill>
                <a:latin typeface="+mn-lt"/>
              </a:rPr>
              <a:t>merger</a:t>
            </a:r>
            <a:endParaRPr lang="en-US" sz="2000" dirty="0">
              <a:solidFill>
                <a:srgbClr val="000000"/>
              </a:solidFill>
              <a:latin typeface="+mn-lt"/>
            </a:endParaRPr>
          </a:p>
          <a:p>
            <a:pPr marL="285750" indent="-285750" algn="l">
              <a:spcBef>
                <a:spcPts val="600"/>
              </a:spcBef>
              <a:buFont typeface="Arial" charset="0"/>
              <a:buChar char="•"/>
            </a:pPr>
            <a:r>
              <a:rPr lang="en-US" sz="2000" dirty="0">
                <a:solidFill>
                  <a:srgbClr val="000000"/>
                </a:solidFill>
                <a:latin typeface="+mn-lt"/>
              </a:rPr>
              <a:t>The X-ray emission, measured with Chandra, had also brightened as predicted by the ‘cocoon’ </a:t>
            </a:r>
            <a:r>
              <a:rPr lang="en-US" sz="2000" dirty="0" smtClean="0">
                <a:solidFill>
                  <a:srgbClr val="000000"/>
                </a:solidFill>
                <a:latin typeface="+mn-lt"/>
              </a:rPr>
              <a:t>model</a:t>
            </a:r>
            <a:endParaRPr lang="en-US" dirty="0">
              <a:solidFill>
                <a:srgbClr val="000000"/>
              </a:solidFill>
            </a:endParaRPr>
          </a:p>
        </p:txBody>
      </p:sp>
      <p:sp>
        <p:nvSpPr>
          <p:cNvPr id="8" name="Title 1"/>
          <p:cNvSpPr txBox="1">
            <a:spLocks/>
          </p:cNvSpPr>
          <p:nvPr/>
        </p:nvSpPr>
        <p:spPr>
          <a:xfrm>
            <a:off x="457200" y="208378"/>
            <a:ext cx="8229600" cy="10870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00090"/>
                </a:solidFill>
              </a:rPr>
              <a:t>Radio Observations Point to Likely Explanation for Neutron-Star Merger Phenomena</a:t>
            </a:r>
          </a:p>
        </p:txBody>
      </p:sp>
      <p:pic>
        <p:nvPicPr>
          <p:cNvPr id="6" name="Picture 5">
            <a:extLst>
              <a:ext uri="{FF2B5EF4-FFF2-40B4-BE49-F238E27FC236}">
                <a16:creationId xmlns="" xmlns:a16="http://schemas.microsoft.com/office/drawing/2014/main" id="{6EDACEB9-59AD-D941-B011-B24BA0CCCEF7}"/>
              </a:ext>
            </a:extLst>
          </p:cNvPr>
          <p:cNvPicPr>
            <a:picLocks noChangeAspect="1"/>
          </p:cNvPicPr>
          <p:nvPr/>
        </p:nvPicPr>
        <p:blipFill rotWithShape="1">
          <a:blip r:embed="rId3"/>
          <a:srcRect l="233"/>
          <a:stretch/>
        </p:blipFill>
        <p:spPr>
          <a:xfrm>
            <a:off x="1349114" y="3369530"/>
            <a:ext cx="6430781" cy="3298540"/>
          </a:xfrm>
          <a:prstGeom prst="rect">
            <a:avLst/>
          </a:prstGeom>
        </p:spPr>
      </p:pic>
    </p:spTree>
    <p:extLst>
      <p:ext uri="{BB962C8B-B14F-4D97-AF65-F5344CB8AC3E}">
        <p14:creationId xmlns:p14="http://schemas.microsoft.com/office/powerpoint/2010/main" val="10838197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08378"/>
            <a:ext cx="8229600" cy="10870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0090"/>
                </a:solidFill>
              </a:rPr>
              <a:t>VLA All-Sky Survey (VLASS)</a:t>
            </a:r>
            <a:endParaRPr lang="en-US" sz="3200" b="1" dirty="0">
              <a:solidFill>
                <a:srgbClr val="000090"/>
              </a:solidFill>
            </a:endParaRPr>
          </a:p>
        </p:txBody>
      </p:sp>
      <p:pic>
        <p:nvPicPr>
          <p:cNvPr id="2" name="Picture 1"/>
          <p:cNvPicPr>
            <a:picLocks noChangeAspect="1"/>
          </p:cNvPicPr>
          <p:nvPr/>
        </p:nvPicPr>
        <p:blipFill>
          <a:blip r:embed="rId3"/>
          <a:stretch>
            <a:fillRect/>
          </a:stretch>
        </p:blipFill>
        <p:spPr>
          <a:xfrm>
            <a:off x="0" y="1066800"/>
            <a:ext cx="5029200" cy="2514600"/>
          </a:xfrm>
          <a:prstGeom prst="rect">
            <a:avLst/>
          </a:prstGeom>
        </p:spPr>
      </p:pic>
      <p:pic>
        <p:nvPicPr>
          <p:cNvPr id="3" name="Picture 2" descr="vlas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388829"/>
            <a:ext cx="4165600" cy="2344971"/>
          </a:xfrm>
          <a:prstGeom prst="rect">
            <a:avLst/>
          </a:prstGeom>
          <a:ln>
            <a:solidFill>
              <a:schemeClr val="tx1"/>
            </a:solidFill>
          </a:ln>
        </p:spPr>
      </p:pic>
      <p:sp>
        <p:nvSpPr>
          <p:cNvPr id="4" name="TextBox 3"/>
          <p:cNvSpPr txBox="1"/>
          <p:nvPr/>
        </p:nvSpPr>
        <p:spPr>
          <a:xfrm>
            <a:off x="533400" y="3733800"/>
            <a:ext cx="8191923" cy="3170099"/>
          </a:xfrm>
          <a:prstGeom prst="rect">
            <a:avLst/>
          </a:prstGeom>
          <a:noFill/>
        </p:spPr>
        <p:txBody>
          <a:bodyPr wrap="square" rtlCol="0">
            <a:spAutoFit/>
          </a:bodyPr>
          <a:lstStyle/>
          <a:p>
            <a:pPr algn="just"/>
            <a:r>
              <a:rPr lang="en-US" sz="2000" b="1" dirty="0" smtClean="0">
                <a:solidFill>
                  <a:srgbClr val="000000"/>
                </a:solidFill>
                <a:latin typeface="+mn-lt"/>
              </a:rPr>
              <a:t>Observing status:</a:t>
            </a:r>
            <a:endParaRPr lang="en-US" sz="2000" dirty="0" smtClean="0">
              <a:solidFill>
                <a:srgbClr val="000000"/>
              </a:solidFill>
              <a:latin typeface="+mn-lt"/>
            </a:endParaRPr>
          </a:p>
          <a:p>
            <a:pPr marL="342900" indent="-342900" algn="l">
              <a:lnSpc>
                <a:spcPts val="2400"/>
              </a:lnSpc>
              <a:spcAft>
                <a:spcPts val="0"/>
              </a:spcAft>
              <a:buFont typeface="Arial"/>
              <a:buChar char="•"/>
            </a:pPr>
            <a:r>
              <a:rPr lang="en-US" sz="2000" dirty="0" smtClean="0">
                <a:solidFill>
                  <a:srgbClr val="000000"/>
                </a:solidFill>
                <a:latin typeface="+mn-lt"/>
              </a:rPr>
              <a:t>First </a:t>
            </a:r>
            <a:r>
              <a:rPr lang="en-US" sz="2000" dirty="0">
                <a:solidFill>
                  <a:srgbClr val="000000"/>
                </a:solidFill>
                <a:latin typeface="+mn-lt"/>
              </a:rPr>
              <a:t>VLASS observing cycle </a:t>
            </a:r>
            <a:r>
              <a:rPr lang="en-US" sz="2000" dirty="0" smtClean="0">
                <a:solidFill>
                  <a:srgbClr val="000000"/>
                </a:solidFill>
                <a:latin typeface="+mn-lt"/>
              </a:rPr>
              <a:t>complete, covers</a:t>
            </a:r>
            <a:r>
              <a:rPr lang="en-US" sz="2000" dirty="0">
                <a:solidFill>
                  <a:srgbClr val="000000"/>
                </a:solidFill>
                <a:latin typeface="+mn-lt"/>
              </a:rPr>
              <a:t> </a:t>
            </a:r>
            <a:r>
              <a:rPr lang="en-US" sz="2000" dirty="0" smtClean="0">
                <a:solidFill>
                  <a:srgbClr val="000000"/>
                </a:solidFill>
                <a:latin typeface="+mn-lt"/>
              </a:rPr>
              <a:t>half </a:t>
            </a:r>
            <a:r>
              <a:rPr lang="en-US" sz="2000" dirty="0">
                <a:solidFill>
                  <a:srgbClr val="000000"/>
                </a:solidFill>
                <a:latin typeface="+mn-lt"/>
              </a:rPr>
              <a:t>of </a:t>
            </a:r>
            <a:r>
              <a:rPr lang="en-US" sz="2000" dirty="0" smtClean="0">
                <a:solidFill>
                  <a:srgbClr val="000000"/>
                </a:solidFill>
                <a:latin typeface="+mn-lt"/>
              </a:rPr>
              <a:t>sky </a:t>
            </a:r>
            <a:r>
              <a:rPr lang="en-US" sz="2000" dirty="0">
                <a:solidFill>
                  <a:srgbClr val="000000"/>
                </a:solidFill>
                <a:latin typeface="+mn-lt"/>
              </a:rPr>
              <a:t>in the first </a:t>
            </a:r>
            <a:r>
              <a:rPr lang="en-US" sz="2000" dirty="0" smtClean="0">
                <a:solidFill>
                  <a:srgbClr val="000000"/>
                </a:solidFill>
                <a:latin typeface="+mn-lt"/>
              </a:rPr>
              <a:t>epoch (Sept 2017 to Feb. 2018) in B-configuration</a:t>
            </a:r>
          </a:p>
          <a:p>
            <a:pPr marL="342900" indent="-342900" algn="l">
              <a:lnSpc>
                <a:spcPts val="2400"/>
              </a:lnSpc>
              <a:spcAft>
                <a:spcPts val="0"/>
              </a:spcAft>
              <a:buFont typeface="Arial"/>
              <a:buChar char="•"/>
            </a:pPr>
            <a:r>
              <a:rPr lang="en-US" sz="2000" dirty="0" smtClean="0">
                <a:solidFill>
                  <a:srgbClr val="000000"/>
                </a:solidFill>
                <a:latin typeface="+mn-lt"/>
              </a:rPr>
              <a:t>Presently re-calibrating data and producing </a:t>
            </a:r>
            <a:r>
              <a:rPr lang="en-US" sz="2000" dirty="0" err="1" smtClean="0">
                <a:solidFill>
                  <a:srgbClr val="000000"/>
                </a:solidFill>
                <a:latin typeface="+mn-lt"/>
              </a:rPr>
              <a:t>QuickLook</a:t>
            </a:r>
            <a:r>
              <a:rPr lang="en-US" sz="2000" dirty="0" smtClean="0">
                <a:solidFill>
                  <a:srgbClr val="000000"/>
                </a:solidFill>
                <a:latin typeface="+mn-lt"/>
              </a:rPr>
              <a:t> images</a:t>
            </a:r>
          </a:p>
          <a:p>
            <a:pPr marL="342900" indent="-342900" algn="l">
              <a:lnSpc>
                <a:spcPts val="2400"/>
              </a:lnSpc>
              <a:spcAft>
                <a:spcPts val="0"/>
              </a:spcAft>
              <a:buFont typeface="Arial"/>
              <a:buChar char="•"/>
            </a:pPr>
            <a:r>
              <a:rPr lang="en-US" sz="2000" dirty="0" smtClean="0">
                <a:solidFill>
                  <a:srgbClr val="000000"/>
                </a:solidFill>
                <a:latin typeface="+mn-lt"/>
              </a:rPr>
              <a:t>~9500 square degrees of sky so </a:t>
            </a:r>
            <a:r>
              <a:rPr lang="en-US" sz="2000" dirty="0">
                <a:solidFill>
                  <a:srgbClr val="000000"/>
                </a:solidFill>
                <a:latin typeface="+mn-lt"/>
              </a:rPr>
              <a:t>far released </a:t>
            </a:r>
            <a:r>
              <a:rPr lang="en-US" sz="2000" dirty="0" smtClean="0">
                <a:solidFill>
                  <a:srgbClr val="000000"/>
                </a:solidFill>
                <a:latin typeface="+mn-lt"/>
              </a:rPr>
              <a:t>(</a:t>
            </a:r>
            <a:r>
              <a:rPr lang="en-US" sz="2000" dirty="0">
                <a:solidFill>
                  <a:srgbClr val="000000"/>
                </a:solidFill>
                <a:latin typeface="+mn-lt"/>
              </a:rPr>
              <a:t>over 10,000 </a:t>
            </a:r>
            <a:r>
              <a:rPr lang="en-US" sz="2000" dirty="0" smtClean="0">
                <a:solidFill>
                  <a:srgbClr val="000000"/>
                </a:solidFill>
                <a:latin typeface="+mn-lt"/>
              </a:rPr>
              <a:t>images)</a:t>
            </a:r>
          </a:p>
          <a:p>
            <a:pPr marL="342900" indent="-342900" algn="l">
              <a:lnSpc>
                <a:spcPts val="2400"/>
              </a:lnSpc>
              <a:spcAft>
                <a:spcPts val="0"/>
              </a:spcAft>
              <a:buFont typeface="Arial"/>
              <a:buChar char="•"/>
            </a:pPr>
            <a:r>
              <a:rPr lang="en-US" sz="2000" dirty="0">
                <a:solidFill>
                  <a:srgbClr val="000000"/>
                </a:solidFill>
                <a:latin typeface="+mn-lt"/>
              </a:rPr>
              <a:t>W</a:t>
            </a:r>
            <a:r>
              <a:rPr lang="en-US" sz="2000" dirty="0" smtClean="0">
                <a:solidFill>
                  <a:srgbClr val="000000"/>
                </a:solidFill>
                <a:latin typeface="+mn-lt"/>
              </a:rPr>
              <a:t>orking </a:t>
            </a:r>
            <a:r>
              <a:rPr lang="en-US" sz="2000" dirty="0">
                <a:solidFill>
                  <a:srgbClr val="000000"/>
                </a:solidFill>
                <a:latin typeface="+mn-lt"/>
              </a:rPr>
              <a:t>through software/algorithm obstacles before </a:t>
            </a:r>
            <a:r>
              <a:rPr lang="en-US" sz="2000" dirty="0" smtClean="0">
                <a:solidFill>
                  <a:srgbClr val="000000"/>
                </a:solidFill>
                <a:latin typeface="+mn-lt"/>
              </a:rPr>
              <a:t>producing “science quality” single </a:t>
            </a:r>
            <a:r>
              <a:rPr lang="en-US" sz="2000" dirty="0">
                <a:solidFill>
                  <a:srgbClr val="000000"/>
                </a:solidFill>
                <a:latin typeface="+mn-lt"/>
              </a:rPr>
              <a:t>e</a:t>
            </a:r>
            <a:r>
              <a:rPr lang="en-US" sz="2000" dirty="0" smtClean="0">
                <a:solidFill>
                  <a:srgbClr val="000000"/>
                </a:solidFill>
                <a:latin typeface="+mn-lt"/>
              </a:rPr>
              <a:t>poch images: </a:t>
            </a:r>
          </a:p>
          <a:p>
            <a:pPr algn="l">
              <a:lnSpc>
                <a:spcPts val="2400"/>
              </a:lnSpc>
              <a:spcAft>
                <a:spcPts val="0"/>
              </a:spcAft>
            </a:pPr>
            <a:r>
              <a:rPr lang="en-US" sz="2000" dirty="0">
                <a:solidFill>
                  <a:srgbClr val="000000"/>
                </a:solidFill>
                <a:latin typeface="+mn-lt"/>
              </a:rPr>
              <a:t>	</a:t>
            </a:r>
            <a:r>
              <a:rPr lang="en-US" sz="2000" dirty="0" smtClean="0">
                <a:solidFill>
                  <a:srgbClr val="000000"/>
                </a:solidFill>
                <a:latin typeface="+mn-lt"/>
              </a:rPr>
              <a:t>- continuum </a:t>
            </a:r>
            <a:r>
              <a:rPr lang="en-US" sz="2000" dirty="0">
                <a:solidFill>
                  <a:srgbClr val="000000"/>
                </a:solidFill>
                <a:latin typeface="+mn-lt"/>
              </a:rPr>
              <a:t>&amp; polarization &amp; spectral </a:t>
            </a:r>
            <a:r>
              <a:rPr lang="en-US" sz="2000" dirty="0" smtClean="0">
                <a:solidFill>
                  <a:srgbClr val="000000"/>
                </a:solidFill>
                <a:latin typeface="+mn-lt"/>
              </a:rPr>
              <a:t>cubes</a:t>
            </a:r>
          </a:p>
          <a:p>
            <a:pPr marL="342900" indent="-342900" algn="l">
              <a:lnSpc>
                <a:spcPts val="2400"/>
              </a:lnSpc>
              <a:spcAft>
                <a:spcPts val="0"/>
              </a:spcAft>
              <a:buFont typeface="Arial"/>
              <a:buChar char="•"/>
            </a:pPr>
            <a:r>
              <a:rPr lang="en-US" sz="2000" dirty="0" smtClean="0">
                <a:solidFill>
                  <a:srgbClr val="000000"/>
                </a:solidFill>
                <a:latin typeface="+mn-lt"/>
              </a:rPr>
              <a:t>See </a:t>
            </a:r>
            <a:r>
              <a:rPr lang="en-US" sz="2000" dirty="0" smtClean="0">
                <a:solidFill>
                  <a:srgbClr val="000000"/>
                </a:solidFill>
                <a:latin typeface="+mn-lt"/>
                <a:hlinkClick r:id="rId5"/>
              </a:rPr>
              <a:t>http://archive-new.nrao.edu/vlass</a:t>
            </a:r>
            <a:r>
              <a:rPr lang="en-US" sz="2000" dirty="0" smtClean="0">
                <a:solidFill>
                  <a:srgbClr val="000000"/>
                </a:solidFill>
                <a:latin typeface="+mn-lt"/>
              </a:rPr>
              <a:t> for more info, also </a:t>
            </a:r>
            <a:r>
              <a:rPr lang="en-US" sz="2000" dirty="0" err="1" smtClean="0">
                <a:solidFill>
                  <a:srgbClr val="000000"/>
                </a:solidFill>
                <a:latin typeface="+mn-lt"/>
              </a:rPr>
              <a:t>vlass.org</a:t>
            </a:r>
            <a:endParaRPr lang="en-US" sz="2000" dirty="0" smtClean="0">
              <a:solidFill>
                <a:srgbClr val="000000"/>
              </a:solidFill>
              <a:latin typeface="+mn-lt"/>
            </a:endParaRPr>
          </a:p>
          <a:p>
            <a:pPr marL="342900" indent="-342900" algn="just">
              <a:lnSpc>
                <a:spcPts val="2400"/>
              </a:lnSpc>
              <a:spcAft>
                <a:spcPts val="0"/>
              </a:spcAft>
              <a:buFont typeface="Arial"/>
              <a:buChar char="•"/>
            </a:pPr>
            <a:endParaRPr lang="en-US" sz="2000" dirty="0">
              <a:solidFill>
                <a:srgbClr val="000000"/>
              </a:solidFill>
              <a:latin typeface="+mn-lt"/>
            </a:endParaRPr>
          </a:p>
        </p:txBody>
      </p:sp>
      <p:pic>
        <p:nvPicPr>
          <p:cNvPr id="5" name="Picture 4"/>
          <p:cNvPicPr>
            <a:picLocks noChangeAspect="1"/>
          </p:cNvPicPr>
          <p:nvPr/>
        </p:nvPicPr>
        <p:blipFill>
          <a:blip r:embed="rId6"/>
          <a:stretch>
            <a:fillRect/>
          </a:stretch>
        </p:blipFill>
        <p:spPr>
          <a:xfrm>
            <a:off x="7086600" y="228600"/>
            <a:ext cx="1625600" cy="990600"/>
          </a:xfrm>
          <a:prstGeom prst="rect">
            <a:avLst/>
          </a:prstGeom>
        </p:spPr>
      </p:pic>
      <p:sp>
        <p:nvSpPr>
          <p:cNvPr id="9" name="TextBox 8"/>
          <p:cNvSpPr txBox="1"/>
          <p:nvPr/>
        </p:nvSpPr>
        <p:spPr>
          <a:xfrm>
            <a:off x="315849" y="1143000"/>
            <a:ext cx="864339" cy="307777"/>
          </a:xfrm>
          <a:prstGeom prst="rect">
            <a:avLst/>
          </a:prstGeom>
          <a:noFill/>
        </p:spPr>
        <p:txBody>
          <a:bodyPr wrap="none" rtlCol="0">
            <a:spAutoFit/>
          </a:bodyPr>
          <a:lstStyle/>
          <a:p>
            <a:pPr algn="ctr"/>
            <a:r>
              <a:rPr lang="en-US" sz="1400" b="1" dirty="0" smtClean="0">
                <a:solidFill>
                  <a:srgbClr val="FF6600"/>
                </a:solidFill>
                <a:latin typeface="Gill Sans MT" panose="020B0502020104020203" pitchFamily="34" charset="0"/>
              </a:rPr>
              <a:t>B</a:t>
            </a:r>
            <a:r>
              <a:rPr lang="en-US" sz="1400" b="1" dirty="0">
                <a:solidFill>
                  <a:srgbClr val="FF6600"/>
                </a:solidFill>
                <a:latin typeface="Gill Sans MT" panose="020B0502020104020203" pitchFamily="34" charset="0"/>
              </a:rPr>
              <a:t> </a:t>
            </a:r>
            <a:r>
              <a:rPr lang="en-US" sz="1400" b="1" dirty="0" err="1" smtClean="0">
                <a:solidFill>
                  <a:srgbClr val="FF6600"/>
                </a:solidFill>
                <a:latin typeface="Gill Sans MT" panose="020B0502020104020203" pitchFamily="34" charset="0"/>
              </a:rPr>
              <a:t>config</a:t>
            </a:r>
            <a:endParaRPr lang="en-US" sz="1400" b="1" dirty="0" smtClean="0">
              <a:solidFill>
                <a:srgbClr val="FF6600"/>
              </a:solidFill>
              <a:latin typeface="Gill Sans MT" panose="020B0502020104020203" pitchFamily="34" charset="0"/>
            </a:endParaRPr>
          </a:p>
        </p:txBody>
      </p:sp>
      <p:sp>
        <p:nvSpPr>
          <p:cNvPr id="10" name="TextBox 9"/>
          <p:cNvSpPr txBox="1"/>
          <p:nvPr/>
        </p:nvSpPr>
        <p:spPr>
          <a:xfrm>
            <a:off x="3733800" y="3124200"/>
            <a:ext cx="915172" cy="523220"/>
          </a:xfrm>
          <a:prstGeom prst="rect">
            <a:avLst/>
          </a:prstGeom>
          <a:noFill/>
        </p:spPr>
        <p:txBody>
          <a:bodyPr wrap="none" rtlCol="0">
            <a:spAutoFit/>
          </a:bodyPr>
          <a:lstStyle/>
          <a:p>
            <a:pPr algn="ctr"/>
            <a:r>
              <a:rPr lang="en-US" sz="1400" b="1" dirty="0" err="1" smtClean="0">
                <a:solidFill>
                  <a:srgbClr val="FF0000"/>
                </a:solidFill>
                <a:latin typeface="Gill Sans MT" panose="020B0502020104020203" pitchFamily="34" charset="0"/>
              </a:rPr>
              <a:t>BnA</a:t>
            </a:r>
            <a:endParaRPr lang="en-US" sz="1400" b="1" dirty="0" smtClean="0">
              <a:solidFill>
                <a:srgbClr val="FF0000"/>
              </a:solidFill>
              <a:latin typeface="Gill Sans MT" panose="020B0502020104020203" pitchFamily="34" charset="0"/>
            </a:endParaRPr>
          </a:p>
          <a:p>
            <a:pPr algn="ctr"/>
            <a:r>
              <a:rPr lang="en-US" sz="1400" b="1" dirty="0" smtClean="0">
                <a:solidFill>
                  <a:srgbClr val="FF0000"/>
                </a:solidFill>
                <a:latin typeface="Gill Sans MT" panose="020B0502020104020203" pitchFamily="34" charset="0"/>
              </a:rPr>
              <a:t>“hybrid”</a:t>
            </a:r>
          </a:p>
        </p:txBody>
      </p:sp>
    </p:spTree>
    <p:extLst>
      <p:ext uri="{BB962C8B-B14F-4D97-AF65-F5344CB8AC3E}">
        <p14:creationId xmlns:p14="http://schemas.microsoft.com/office/powerpoint/2010/main" val="12869456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ALMA Workshop - Basic Radio Astronomy</a:t>
            </a:r>
          </a:p>
        </p:txBody>
      </p:sp>
      <p:sp>
        <p:nvSpPr>
          <p:cNvPr id="7" name="Date Placeholder 5"/>
          <p:cNvSpPr>
            <a:spLocks noGrp="1"/>
          </p:cNvSpPr>
          <p:nvPr>
            <p:ph type="dt" sz="half" idx="12"/>
          </p:nvPr>
        </p:nvSpPr>
        <p:spPr/>
        <p:txBody>
          <a:bodyPr/>
          <a:lstStyle/>
          <a:p>
            <a:r>
              <a:rPr lang="en-US"/>
              <a:t>June 1, 2009</a:t>
            </a:r>
          </a:p>
        </p:txBody>
      </p:sp>
      <p:pic>
        <p:nvPicPr>
          <p:cNvPr id="18443" name="Picture 11" descr="VLASouth_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8444" name="Rectangle 12"/>
          <p:cNvSpPr>
            <a:spLocks noGrp="1" noChangeArrowheads="1"/>
          </p:cNvSpPr>
          <p:nvPr>
            <p:ph type="title"/>
          </p:nvPr>
        </p:nvSpPr>
        <p:spPr>
          <a:xfrm>
            <a:off x="457200" y="304800"/>
            <a:ext cx="8153400" cy="609600"/>
          </a:xfrm>
          <a:noFill/>
          <a:ln/>
        </p:spPr>
        <p:txBody>
          <a:bodyPr/>
          <a:lstStyle/>
          <a:p>
            <a:r>
              <a:rPr lang="en-US" dirty="0"/>
              <a:t>T</a:t>
            </a:r>
            <a:r>
              <a:rPr lang="en-US" dirty="0" smtClean="0"/>
              <a:t>he </a:t>
            </a:r>
            <a:r>
              <a:rPr lang="en-US" dirty="0"/>
              <a:t>VLA</a:t>
            </a:r>
          </a:p>
        </p:txBody>
      </p:sp>
      <p:sp>
        <p:nvSpPr>
          <p:cNvPr id="18437" name="Text Box 5"/>
          <p:cNvSpPr txBox="1">
            <a:spLocks noChangeArrowheads="1"/>
          </p:cNvSpPr>
          <p:nvPr/>
        </p:nvSpPr>
        <p:spPr bwMode="auto">
          <a:xfrm>
            <a:off x="5334000" y="4343400"/>
            <a:ext cx="4648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800">
                <a:latin typeface="Arial" charset="0"/>
              </a:rPr>
              <a:t>Featured in the movie </a:t>
            </a:r>
            <a:r>
              <a:rPr lang="ja-JP" altLang="en-US" sz="1800">
                <a:latin typeface="Arial"/>
              </a:rPr>
              <a:t>‘</a:t>
            </a:r>
            <a:r>
              <a:rPr lang="en-US" sz="1800">
                <a:latin typeface="Arial" charset="0"/>
              </a:rPr>
              <a:t>Contact</a:t>
            </a:r>
            <a:r>
              <a:rPr lang="ja-JP" altLang="en-US" sz="1800">
                <a:latin typeface="Arial"/>
              </a:rPr>
              <a:t>’</a:t>
            </a:r>
            <a:r>
              <a:rPr lang="en-US" sz="1800">
                <a:latin typeface="Arial" charset="0"/>
              </a:rPr>
              <a:t>.</a:t>
            </a:r>
          </a:p>
          <a:p>
            <a:pPr algn="l">
              <a:spcBef>
                <a:spcPct val="50000"/>
              </a:spcBef>
            </a:pPr>
            <a:r>
              <a:rPr lang="en-US" sz="1800">
                <a:latin typeface="Arial" charset="0"/>
              </a:rPr>
              <a:t>World</a:t>
            </a:r>
            <a:r>
              <a:rPr lang="ja-JP" altLang="en-US" sz="1800">
                <a:latin typeface="Arial"/>
              </a:rPr>
              <a:t>’</a:t>
            </a:r>
            <a:r>
              <a:rPr lang="en-US" sz="1800">
                <a:latin typeface="Arial" charset="0"/>
              </a:rPr>
              <a:t>s </a:t>
            </a:r>
            <a:r>
              <a:rPr lang="ja-JP" altLang="en-US" sz="1800">
                <a:latin typeface="Arial"/>
              </a:rPr>
              <a:t>‘</a:t>
            </a:r>
            <a:r>
              <a:rPr lang="en-US" sz="1800">
                <a:latin typeface="Arial" charset="0"/>
              </a:rPr>
              <a:t>largest</a:t>
            </a:r>
            <a:r>
              <a:rPr lang="ja-JP" altLang="en-US" sz="1800">
                <a:latin typeface="Arial"/>
              </a:rPr>
              <a:t>’</a:t>
            </a:r>
            <a:r>
              <a:rPr lang="en-US" sz="1800">
                <a:latin typeface="Arial" charset="0"/>
              </a:rPr>
              <a:t> array.</a:t>
            </a:r>
          </a:p>
          <a:p>
            <a:pPr algn="l">
              <a:spcBef>
                <a:spcPct val="50000"/>
              </a:spcBef>
            </a:pPr>
            <a:endParaRPr lang="en-US" sz="1800">
              <a:latin typeface="Arial" charset="0"/>
            </a:endParaRPr>
          </a:p>
        </p:txBody>
      </p:sp>
      <p:sp>
        <p:nvSpPr>
          <p:cNvPr id="18445" name="Text Box 13"/>
          <p:cNvSpPr txBox="1">
            <a:spLocks noChangeArrowheads="1"/>
          </p:cNvSpPr>
          <p:nvPr/>
        </p:nvSpPr>
        <p:spPr bwMode="auto">
          <a:xfrm>
            <a:off x="152400" y="3810000"/>
            <a:ext cx="36576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800">
                <a:latin typeface="Arial" charset="0"/>
              </a:rPr>
              <a:t>27 </a:t>
            </a:r>
            <a:r>
              <a:rPr lang="ja-JP" altLang="en-US" sz="1800">
                <a:latin typeface="Arial"/>
              </a:rPr>
              <a:t>“</a:t>
            </a:r>
            <a:r>
              <a:rPr lang="en-US" sz="1800">
                <a:latin typeface="Arial" charset="0"/>
              </a:rPr>
              <a:t>movable</a:t>
            </a:r>
            <a:r>
              <a:rPr lang="ja-JP" altLang="en-US" sz="1800">
                <a:latin typeface="Arial"/>
              </a:rPr>
              <a:t>”</a:t>
            </a:r>
            <a:r>
              <a:rPr lang="en-US" sz="1800">
                <a:latin typeface="Arial" charset="0"/>
              </a:rPr>
              <a:t> antennas</a:t>
            </a:r>
          </a:p>
          <a:p>
            <a:pPr algn="l">
              <a:spcBef>
                <a:spcPct val="50000"/>
              </a:spcBef>
            </a:pPr>
            <a:r>
              <a:rPr lang="en-US" sz="1800">
                <a:latin typeface="Arial" charset="0"/>
              </a:rPr>
              <a:t>25 m diameter each</a:t>
            </a:r>
          </a:p>
          <a:p>
            <a:pPr algn="l">
              <a:spcBef>
                <a:spcPct val="50000"/>
              </a:spcBef>
            </a:pPr>
            <a:r>
              <a:rPr lang="en-US" sz="1800">
                <a:latin typeface="Arial" charset="0"/>
              </a:rPr>
              <a:t>Total area = 130-m diameter dish</a:t>
            </a:r>
          </a:p>
          <a:p>
            <a:pPr algn="l">
              <a:spcBef>
                <a:spcPct val="50000"/>
              </a:spcBef>
            </a:pPr>
            <a:r>
              <a:rPr lang="en-US" sz="1800">
                <a:latin typeface="Arial" charset="0"/>
              </a:rPr>
              <a:t>Y configuration (</a:t>
            </a:r>
            <a:r>
              <a:rPr lang="ja-JP" altLang="en-US" sz="1800">
                <a:latin typeface="Arial"/>
              </a:rPr>
              <a:t>“</a:t>
            </a:r>
            <a:r>
              <a:rPr lang="en-US" sz="1800">
                <a:latin typeface="Arial" charset="0"/>
              </a:rPr>
              <a:t>2D</a:t>
            </a:r>
            <a:r>
              <a:rPr lang="ja-JP" altLang="en-US" sz="1800">
                <a:latin typeface="Arial"/>
              </a:rPr>
              <a:t>”</a:t>
            </a:r>
            <a:r>
              <a:rPr lang="en-US" sz="1800">
                <a:latin typeface="Arial" charset="0"/>
              </a:rPr>
              <a:t> array)</a:t>
            </a:r>
          </a:p>
          <a:p>
            <a:pPr algn="l">
              <a:spcBef>
                <a:spcPct val="50000"/>
              </a:spcBef>
            </a:pPr>
            <a:r>
              <a:rPr lang="en-US" sz="1800">
                <a:latin typeface="Arial" charset="0"/>
              </a:rPr>
              <a:t>Longest baseline = 36 km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36974" y="2182826"/>
            <a:ext cx="5327374" cy="2180923"/>
          </a:xfrm>
          <a:prstGeom prst="rect">
            <a:avLst/>
          </a:prstGeom>
        </p:spPr>
      </p:pic>
      <p:sp>
        <p:nvSpPr>
          <p:cNvPr id="2" name="Title 1"/>
          <p:cNvSpPr>
            <a:spLocks noGrp="1"/>
          </p:cNvSpPr>
          <p:nvPr>
            <p:ph type="title"/>
          </p:nvPr>
        </p:nvSpPr>
        <p:spPr>
          <a:xfrm>
            <a:off x="304800" y="304800"/>
            <a:ext cx="8229600" cy="609600"/>
          </a:xfrm>
        </p:spPr>
        <p:txBody>
          <a:bodyPr/>
          <a:lstStyle/>
          <a:p>
            <a:r>
              <a:rPr lang="en-US" sz="3200" b="1" dirty="0">
                <a:solidFill>
                  <a:srgbClr val="000090"/>
                </a:solidFill>
              </a:rPr>
              <a:t>Important Links</a:t>
            </a:r>
          </a:p>
        </p:txBody>
      </p:sp>
      <p:sp>
        <p:nvSpPr>
          <p:cNvPr id="3" name="Content Placeholder 2"/>
          <p:cNvSpPr>
            <a:spLocks noGrp="1"/>
          </p:cNvSpPr>
          <p:nvPr>
            <p:ph sz="half" idx="1"/>
          </p:nvPr>
        </p:nvSpPr>
        <p:spPr>
          <a:xfrm>
            <a:off x="228600" y="1133016"/>
            <a:ext cx="5105400" cy="5115384"/>
          </a:xfrm>
        </p:spPr>
        <p:txBody>
          <a:bodyPr>
            <a:noAutofit/>
          </a:bodyPr>
          <a:lstStyle/>
          <a:p>
            <a:r>
              <a:rPr lang="en-US" sz="2200" dirty="0"/>
              <a:t>NRAO Help </a:t>
            </a:r>
            <a:r>
              <a:rPr lang="en-US" sz="2200" dirty="0" smtClean="0"/>
              <a:t>Desk:</a:t>
            </a:r>
            <a:endParaRPr lang="en-US" sz="2200" dirty="0"/>
          </a:p>
          <a:p>
            <a:pPr lvl="1">
              <a:buNone/>
            </a:pPr>
            <a:r>
              <a:rPr lang="en-US" sz="2200" u="sng" dirty="0" smtClean="0">
                <a:hlinkClick r:id="rId4"/>
              </a:rPr>
              <a:t>go.nrao.edu</a:t>
            </a:r>
            <a:r>
              <a:rPr lang="en-US" sz="2200" u="sng" dirty="0">
                <a:hlinkClick r:id="rId4"/>
              </a:rPr>
              <a:t>/obshelp</a:t>
            </a:r>
            <a:endParaRPr lang="en-US" sz="2200" u="sng" dirty="0"/>
          </a:p>
          <a:p>
            <a:r>
              <a:rPr lang="en-US" sz="2200" dirty="0"/>
              <a:t>VLA Observational Status </a:t>
            </a:r>
            <a:r>
              <a:rPr lang="en-US" sz="2200" dirty="0" smtClean="0"/>
              <a:t>Summary:</a:t>
            </a:r>
            <a:endParaRPr lang="en-US" sz="2200" dirty="0"/>
          </a:p>
          <a:p>
            <a:pPr lvl="1">
              <a:buNone/>
            </a:pPr>
            <a:r>
              <a:rPr lang="en-US" sz="2200" u="sng" dirty="0" err="1">
                <a:hlinkClick r:id="rId5"/>
              </a:rPr>
              <a:t>go.nrao.edu</a:t>
            </a:r>
            <a:r>
              <a:rPr lang="en-US" sz="2200" u="sng" dirty="0">
                <a:hlinkClick r:id="rId5"/>
              </a:rPr>
              <a:t>/</a:t>
            </a:r>
            <a:r>
              <a:rPr lang="en-US" sz="2200" u="sng" dirty="0" err="1">
                <a:hlinkClick r:id="rId5"/>
              </a:rPr>
              <a:t>vla-oss</a:t>
            </a:r>
            <a:endParaRPr lang="en-US" sz="2200" dirty="0"/>
          </a:p>
          <a:p>
            <a:r>
              <a:rPr lang="en-US" sz="2200" dirty="0"/>
              <a:t>VLA Exposure </a:t>
            </a:r>
            <a:r>
              <a:rPr lang="en-US" sz="2200" dirty="0" smtClean="0"/>
              <a:t>Calculator:</a:t>
            </a:r>
            <a:endParaRPr lang="en-US" sz="2200" dirty="0"/>
          </a:p>
          <a:p>
            <a:pPr lvl="1">
              <a:buNone/>
            </a:pPr>
            <a:r>
              <a:rPr lang="en-US" sz="2200" u="sng" dirty="0" err="1">
                <a:hlinkClick r:id="rId6"/>
              </a:rPr>
              <a:t>go.nrao.edu</a:t>
            </a:r>
            <a:r>
              <a:rPr lang="en-US" sz="2200" u="sng" dirty="0">
                <a:hlinkClick r:id="rId6"/>
              </a:rPr>
              <a:t>/</a:t>
            </a:r>
            <a:r>
              <a:rPr lang="en-US" sz="2200" u="sng" dirty="0" err="1">
                <a:hlinkClick r:id="rId6"/>
              </a:rPr>
              <a:t>ect</a:t>
            </a:r>
            <a:endParaRPr lang="en-US" sz="2200" dirty="0"/>
          </a:p>
          <a:p>
            <a:r>
              <a:rPr lang="en-US" sz="2200" dirty="0"/>
              <a:t>Proposal Submission </a:t>
            </a:r>
            <a:r>
              <a:rPr lang="en-US" sz="2200" dirty="0" smtClean="0"/>
              <a:t>Tool:</a:t>
            </a:r>
            <a:endParaRPr lang="en-US" sz="2200" dirty="0"/>
          </a:p>
          <a:p>
            <a:pPr lvl="1">
              <a:buNone/>
            </a:pPr>
            <a:r>
              <a:rPr lang="en-US" sz="2200" u="sng" dirty="0">
                <a:hlinkClick r:id="rId7" action="ppaction://hlinkfile"/>
              </a:rPr>
              <a:t>my.nrao.edu</a:t>
            </a:r>
            <a:endParaRPr lang="en-US" sz="2200" u="sng" dirty="0"/>
          </a:p>
          <a:p>
            <a:r>
              <a:rPr lang="en-US" sz="2200" dirty="0" smtClean="0"/>
              <a:t>CASA</a:t>
            </a:r>
            <a:r>
              <a:rPr lang="en-US" sz="2200" dirty="0"/>
              <a:t> </a:t>
            </a:r>
            <a:r>
              <a:rPr lang="en-US" sz="2200" dirty="0" smtClean="0"/>
              <a:t>(</a:t>
            </a:r>
            <a:r>
              <a:rPr lang="en-US" sz="2200" dirty="0" smtClean="0"/>
              <a:t>data </a:t>
            </a:r>
            <a:r>
              <a:rPr lang="en-US" sz="2200" dirty="0"/>
              <a:t>reduction </a:t>
            </a:r>
            <a:r>
              <a:rPr lang="en-US" sz="2200" dirty="0" smtClean="0"/>
              <a:t>software):</a:t>
            </a:r>
            <a:endParaRPr lang="en-US" sz="2200" dirty="0"/>
          </a:p>
          <a:p>
            <a:pPr lvl="1">
              <a:buNone/>
            </a:pPr>
            <a:r>
              <a:rPr lang="en-US" sz="2200" u="sng" dirty="0">
                <a:hlinkClick r:id="rId8"/>
              </a:rPr>
              <a:t>http://casa.nrao.edu/</a:t>
            </a:r>
            <a:endParaRPr lang="en-US" sz="2200" u="sng" dirty="0"/>
          </a:p>
          <a:p>
            <a:r>
              <a:rPr lang="en-US" sz="2200" dirty="0" smtClean="0"/>
              <a:t>VLA </a:t>
            </a:r>
            <a:r>
              <a:rPr lang="en-US" sz="2200" dirty="0"/>
              <a:t>Calibration </a:t>
            </a:r>
            <a:r>
              <a:rPr lang="en-US" sz="2200" dirty="0" smtClean="0"/>
              <a:t>Pipeline:</a:t>
            </a:r>
            <a:endParaRPr lang="en-US" sz="2200" dirty="0"/>
          </a:p>
          <a:p>
            <a:pPr lvl="1">
              <a:buNone/>
            </a:pPr>
            <a:r>
              <a:rPr lang="en-US" sz="2200" u="sng" dirty="0" err="1">
                <a:hlinkClick r:id="rId9"/>
              </a:rPr>
              <a:t>go.nrao.edu</a:t>
            </a:r>
            <a:r>
              <a:rPr lang="en-US" sz="2200" u="sng" dirty="0">
                <a:hlinkClick r:id="rId9"/>
              </a:rPr>
              <a:t>/</a:t>
            </a:r>
            <a:r>
              <a:rPr lang="en-US" sz="2200" u="sng" dirty="0" err="1">
                <a:hlinkClick r:id="rId9"/>
              </a:rPr>
              <a:t>vla</a:t>
            </a:r>
            <a:r>
              <a:rPr lang="en-US" sz="2200" u="sng" dirty="0">
                <a:hlinkClick r:id="rId9"/>
              </a:rPr>
              <a:t>-pipe</a:t>
            </a:r>
            <a:endParaRPr lang="en-US" sz="2200" dirty="0"/>
          </a:p>
          <a:p>
            <a:pPr lvl="1">
              <a:buNone/>
            </a:pPr>
            <a:endParaRPr lang="en-US" sz="2200" dirty="0"/>
          </a:p>
        </p:txBody>
      </p:sp>
      <p:sp>
        <p:nvSpPr>
          <p:cNvPr id="9" name="TextBox 8"/>
          <p:cNvSpPr txBox="1"/>
          <p:nvPr/>
        </p:nvSpPr>
        <p:spPr>
          <a:xfrm>
            <a:off x="3803925" y="6096000"/>
            <a:ext cx="5327375" cy="566309"/>
          </a:xfrm>
          <a:prstGeom prst="rect">
            <a:avLst/>
          </a:prstGeom>
          <a:noFill/>
        </p:spPr>
        <p:txBody>
          <a:bodyPr wrap="square" rtlCol="0">
            <a:spAutoFit/>
          </a:bodyPr>
          <a:lstStyle/>
          <a:p>
            <a:pPr algn="ctr" eaLnBrk="0" hangingPunct="0">
              <a:spcBef>
                <a:spcPct val="20000"/>
              </a:spcBef>
            </a:pPr>
            <a:r>
              <a:rPr lang="en-US" sz="1400" dirty="0">
                <a:solidFill>
                  <a:srgbClr val="000099"/>
                </a:solidFill>
                <a:latin typeface="+mn-lt"/>
              </a:rPr>
              <a:t>The X-ray binary SS433 at 26 GHz (0.095”; 520 </a:t>
            </a:r>
            <a:r>
              <a:rPr lang="en-US" sz="1400" dirty="0" smtClean="0">
                <a:solidFill>
                  <a:srgbClr val="000099"/>
                </a:solidFill>
                <a:latin typeface="+mn-lt"/>
              </a:rPr>
              <a:t>au resolution</a:t>
            </a:r>
            <a:r>
              <a:rPr lang="en-US" sz="1400" dirty="0">
                <a:solidFill>
                  <a:srgbClr val="000099"/>
                </a:solidFill>
                <a:latin typeface="+mn-lt"/>
              </a:rPr>
              <a:t>)</a:t>
            </a:r>
          </a:p>
          <a:p>
            <a:pPr algn="ctr" eaLnBrk="0" hangingPunct="0">
              <a:spcBef>
                <a:spcPct val="20000"/>
              </a:spcBef>
            </a:pPr>
            <a:r>
              <a:rPr lang="en-US" sz="1400" dirty="0">
                <a:solidFill>
                  <a:srgbClr val="000099"/>
                </a:solidFill>
                <a:latin typeface="+mn-lt"/>
              </a:rPr>
              <a:t>Credit: </a:t>
            </a:r>
            <a:r>
              <a:rPr lang="en-US" sz="1400" dirty="0" err="1">
                <a:solidFill>
                  <a:srgbClr val="000099"/>
                </a:solidFill>
                <a:latin typeface="+mn-lt"/>
              </a:rPr>
              <a:t>Miodusweski</a:t>
            </a:r>
            <a:r>
              <a:rPr lang="en-US" sz="1400" dirty="0">
                <a:solidFill>
                  <a:srgbClr val="000099"/>
                </a:solidFill>
                <a:latin typeface="+mn-lt"/>
              </a:rPr>
              <a:t> &amp; Miller-Jones, EVLA demo science</a:t>
            </a:r>
          </a:p>
        </p:txBody>
      </p:sp>
    </p:spTree>
    <p:extLst>
      <p:ext uri="{BB962C8B-B14F-4D97-AF65-F5344CB8AC3E}">
        <p14:creationId xmlns:p14="http://schemas.microsoft.com/office/powerpoint/2010/main" val="33066701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152400" y="1004570"/>
            <a:ext cx="8915400" cy="132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fontAlgn="base" hangingPunct="0">
              <a:spcBef>
                <a:spcPct val="20000"/>
              </a:spcBef>
              <a:spcAft>
                <a:spcPct val="0"/>
              </a:spcAft>
              <a:buFont typeface="Arial" pitchFamily="1" charset="0"/>
              <a:buChar char="•"/>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27 x 25-m </a:t>
            </a:r>
            <a:r>
              <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rPr>
              <a:t>antennas (</a:t>
            </a:r>
            <a:r>
              <a:rPr lang="en-US" sz="2000" dirty="0">
                <a:solidFill>
                  <a:schemeClr val="tx1"/>
                </a:solidFill>
                <a:latin typeface="+mn-lt"/>
              </a:rPr>
              <a:t>Y-shape) </a:t>
            </a: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reconfigurable </a:t>
            </a:r>
            <a:r>
              <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rPr>
              <a:t>on baselines </a:t>
            </a: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35 m </a:t>
            </a:r>
            <a:r>
              <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rPr>
              <a:t>to </a:t>
            </a: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36 km</a:t>
            </a:r>
          </a:p>
          <a:p>
            <a:pPr marL="342900" lvl="0" indent="-342900" algn="l" eaLnBrk="0" fontAlgn="base" hangingPunct="0">
              <a:spcBef>
                <a:spcPct val="20000"/>
              </a:spcBef>
              <a:spcAft>
                <a:spcPct val="0"/>
              </a:spcAft>
              <a:buFont typeface="Arial" pitchFamily="1" charset="0"/>
              <a:buChar char="•"/>
              <a:defRPr/>
            </a:pPr>
            <a:r>
              <a:rPr lang="en-US" sz="2000" dirty="0">
                <a:solidFill>
                  <a:schemeClr val="tx1"/>
                </a:solidFill>
                <a:latin typeface="+mn-lt"/>
                <a:ea typeface="ＭＳ Ｐゴシック" pitchFamily="48" charset="-128"/>
                <a:cs typeface="Gill Sans"/>
              </a:rPr>
              <a:t>L</a:t>
            </a:r>
            <a:r>
              <a:rPr kumimoji="0" lang="en-US" sz="2000" b="0" i="0" u="none" strike="noStrike" kern="1200" cap="none" spc="0" normalizeH="0" baseline="0" noProof="0" dirty="0" err="1" smtClean="0">
                <a:ln>
                  <a:noFill/>
                </a:ln>
                <a:solidFill>
                  <a:schemeClr val="tx1"/>
                </a:solidFill>
                <a:effectLst/>
                <a:uLnTx/>
                <a:uFillTx/>
                <a:latin typeface="+mn-lt"/>
                <a:ea typeface="ＭＳ Ｐゴシック" pitchFamily="48" charset="-128"/>
                <a:cs typeface="Gill Sans"/>
              </a:rPr>
              <a:t>ocated</a:t>
            </a: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 </a:t>
            </a:r>
            <a:r>
              <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rPr>
              <a:t>in New Mexico at </a:t>
            </a:r>
            <a:r>
              <a:rPr kumimoji="0" lang="en-US" sz="2000" b="0" i="0" u="none" strike="noStrike" kern="1200" cap="none" spc="0" normalizeH="0" baseline="0" noProof="0" dirty="0" smtClean="0">
                <a:ln>
                  <a:noFill/>
                </a:ln>
                <a:solidFill>
                  <a:schemeClr val="tx1"/>
                </a:solidFill>
                <a:effectLst/>
                <a:uLnTx/>
                <a:uFillTx/>
                <a:latin typeface="+mn-lt"/>
                <a:ea typeface="ＭＳ Ｐゴシック" pitchFamily="48" charset="-128"/>
                <a:cs typeface="Gill Sans"/>
              </a:rPr>
              <a:t>2100 m </a:t>
            </a:r>
            <a:r>
              <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rPr>
              <a:t>altitude</a:t>
            </a:r>
          </a:p>
          <a:p>
            <a:pPr marL="342900" indent="-342900" algn="l" eaLnBrk="0" fontAlgn="base" hangingPunct="0">
              <a:spcBef>
                <a:spcPct val="20000"/>
              </a:spcBef>
              <a:spcAft>
                <a:spcPct val="0"/>
              </a:spcAft>
              <a:buFont typeface="Arial" pitchFamily="1" charset="0"/>
              <a:buChar char="•"/>
              <a:defRPr/>
            </a:pPr>
            <a:r>
              <a:rPr lang="en-US" sz="2000" dirty="0">
                <a:solidFill>
                  <a:schemeClr val="tx1"/>
                </a:solidFill>
                <a:latin typeface="+mn-lt"/>
              </a:rPr>
              <a:t>Construction from 1973-1980, upgrade 2003-2012 to </a:t>
            </a:r>
            <a:r>
              <a:rPr lang="en-US" sz="2000" dirty="0" err="1">
                <a:solidFill>
                  <a:schemeClr val="tx1"/>
                </a:solidFill>
                <a:latin typeface="+mn-lt"/>
              </a:rPr>
              <a:t>Jansky</a:t>
            </a:r>
            <a:r>
              <a:rPr lang="en-US" sz="2000" dirty="0">
                <a:solidFill>
                  <a:schemeClr val="tx1"/>
                </a:solidFill>
                <a:latin typeface="+mn-lt"/>
              </a:rPr>
              <a:t> VLA</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ＭＳ Ｐゴシック" pitchFamily="48" charset="-128"/>
              <a:cs typeface="Gill Sans"/>
            </a:endParaRPr>
          </a:p>
        </p:txBody>
      </p:sp>
      <p:pic>
        <p:nvPicPr>
          <p:cNvPr id="9" name="Content Placeholder 7" descr="Finley2_hi.tif"/>
          <p:cNvPicPr>
            <a:picLocks noChangeAspect="1"/>
          </p:cNvPicPr>
          <p:nvPr/>
        </p:nvPicPr>
        <p:blipFill>
          <a:blip r:embed="rId3"/>
          <a:srcRect l="-9138" r="-9138"/>
          <a:stretch>
            <a:fillRect/>
          </a:stretch>
        </p:blipFill>
        <p:spPr bwMode="auto">
          <a:xfrm>
            <a:off x="-609600" y="2318750"/>
            <a:ext cx="8229600" cy="4525963"/>
          </a:xfrm>
          <a:prstGeom prst="rect">
            <a:avLst/>
          </a:prstGeom>
          <a:noFill/>
          <a:ln w="9525">
            <a:noFill/>
            <a:miter lim="800000"/>
            <a:headEnd/>
            <a:tailEnd/>
          </a:ln>
        </p:spPr>
      </p:pic>
      <p:sp>
        <p:nvSpPr>
          <p:cNvPr id="10" name="Rectangle 2"/>
          <p:cNvSpPr txBox="1">
            <a:spLocks noChangeArrowheads="1"/>
          </p:cNvSpPr>
          <p:nvPr/>
        </p:nvSpPr>
        <p:spPr bwMode="auto">
          <a:xfrm>
            <a:off x="381000" y="152400"/>
            <a:ext cx="8229600" cy="8521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3200" b="1" dirty="0">
                <a:solidFill>
                  <a:srgbClr val="000090"/>
                </a:solidFill>
                <a:latin typeface="+mj-lt"/>
                <a:ea typeface="ＭＳ Ｐゴシック" pitchFamily="96" charset="-128"/>
                <a:cs typeface="GillSans"/>
              </a:rPr>
              <a:t>T</a:t>
            </a:r>
            <a:r>
              <a:rPr kumimoji="0" lang="en-US" sz="3200" b="1" i="0" u="none" strike="noStrike" kern="1200" cap="none" spc="0" normalizeH="0" baseline="0" noProof="0" dirty="0">
                <a:ln>
                  <a:noFill/>
                </a:ln>
                <a:solidFill>
                  <a:srgbClr val="000090"/>
                </a:solidFill>
                <a:effectLst/>
                <a:uLnTx/>
                <a:uFillTx/>
                <a:latin typeface="+mj-lt"/>
                <a:ea typeface="ＭＳ Ｐゴシック" pitchFamily="96" charset="-128"/>
                <a:cs typeface="GillSans"/>
              </a:rPr>
              <a:t>he </a:t>
            </a:r>
            <a:r>
              <a:rPr kumimoji="0" lang="en-US" sz="3200" b="1" i="0" u="none" strike="noStrike" kern="1200" cap="none" spc="0" normalizeH="0" baseline="0" noProof="0" dirty="0" err="1" smtClean="0">
                <a:ln>
                  <a:noFill/>
                </a:ln>
                <a:solidFill>
                  <a:srgbClr val="000090"/>
                </a:solidFill>
                <a:effectLst/>
                <a:uLnTx/>
                <a:uFillTx/>
                <a:latin typeface="+mj-lt"/>
                <a:ea typeface="ＭＳ Ｐゴシック" pitchFamily="96" charset="-128"/>
                <a:cs typeface="GillSans"/>
              </a:rPr>
              <a:t>Jansky</a:t>
            </a:r>
            <a:r>
              <a:rPr kumimoji="0" lang="en-US" sz="3200" b="1" i="0" u="none" strike="noStrike" kern="1200" cap="none" spc="0" normalizeH="0" baseline="0" noProof="0" dirty="0" smtClean="0">
                <a:ln>
                  <a:noFill/>
                </a:ln>
                <a:solidFill>
                  <a:srgbClr val="000090"/>
                </a:solidFill>
                <a:effectLst/>
                <a:uLnTx/>
                <a:uFillTx/>
                <a:latin typeface="+mj-lt"/>
                <a:ea typeface="ＭＳ Ｐゴシック" pitchFamily="96" charset="-128"/>
                <a:cs typeface="GillSans"/>
              </a:rPr>
              <a:t> Very Large Array</a:t>
            </a:r>
            <a:endParaRPr kumimoji="0" lang="en-US" sz="3200" b="1" i="0" u="none" strike="noStrike" kern="1200" cap="none" spc="0" normalizeH="0" baseline="0" noProof="0" dirty="0">
              <a:ln>
                <a:noFill/>
              </a:ln>
              <a:solidFill>
                <a:srgbClr val="000090"/>
              </a:solidFill>
              <a:effectLst/>
              <a:uLnTx/>
              <a:uFillTx/>
              <a:latin typeface="+mj-lt"/>
              <a:ea typeface="ＭＳ Ｐゴシック" pitchFamily="96" charset="-128"/>
              <a:cs typeface="GillSans"/>
            </a:endParaRPr>
          </a:p>
        </p:txBody>
      </p:sp>
      <p:pic>
        <p:nvPicPr>
          <p:cNvPr id="8" name="Content Placeholder 6" descr="vla_finley_3_hi.tif"/>
          <p:cNvPicPr>
            <a:picLocks noChangeAspect="1"/>
          </p:cNvPicPr>
          <p:nvPr/>
        </p:nvPicPr>
        <p:blipFill>
          <a:blip r:embed="rId4"/>
          <a:srcRect l="-18018" r="-18018"/>
          <a:stretch>
            <a:fillRect/>
          </a:stretch>
        </p:blipFill>
        <p:spPr bwMode="auto">
          <a:xfrm>
            <a:off x="5715000" y="4678832"/>
            <a:ext cx="3962400" cy="2179168"/>
          </a:xfrm>
          <a:prstGeom prst="rect">
            <a:avLst/>
          </a:prstGeom>
          <a:noFill/>
          <a:ln w="9525">
            <a:noFill/>
            <a:miter lim="800000"/>
            <a:headEnd/>
            <a:tailEnd/>
          </a:ln>
        </p:spPr>
      </p:pic>
    </p:spTree>
    <p:extLst>
      <p:ext uri="{BB962C8B-B14F-4D97-AF65-F5344CB8AC3E}">
        <p14:creationId xmlns:p14="http://schemas.microsoft.com/office/powerpoint/2010/main" val="14204898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200" b="1" dirty="0">
                <a:solidFill>
                  <a:srgbClr val="000090"/>
                </a:solidFill>
              </a:rPr>
              <a:t>Spatial Resolution</a:t>
            </a:r>
          </a:p>
        </p:txBody>
      </p:sp>
      <p:sp>
        <p:nvSpPr>
          <p:cNvPr id="3" name="Content Placeholder 2"/>
          <p:cNvSpPr>
            <a:spLocks noGrp="1"/>
          </p:cNvSpPr>
          <p:nvPr>
            <p:ph idx="1"/>
          </p:nvPr>
        </p:nvSpPr>
        <p:spPr>
          <a:xfrm>
            <a:off x="-12700" y="939869"/>
            <a:ext cx="9144000" cy="4851331"/>
          </a:xfrm>
        </p:spPr>
        <p:txBody>
          <a:bodyPr>
            <a:normAutofit/>
          </a:bodyPr>
          <a:lstStyle/>
          <a:p>
            <a:r>
              <a:rPr lang="en-US" sz="2400" dirty="0"/>
              <a:t>With reconfiguration of the antennas, the array can vary its spatial resolution by a factor of ~40</a:t>
            </a:r>
            <a:r>
              <a:rPr lang="en-US" sz="2400" dirty="0" smtClean="0"/>
              <a:t>.</a:t>
            </a:r>
            <a:endParaRPr lang="en-US" sz="2400" dirty="0"/>
          </a:p>
          <a:p>
            <a:r>
              <a:rPr lang="en-US" sz="2400" dirty="0"/>
              <a:t>Configuration sequence:  </a:t>
            </a:r>
            <a:endParaRPr lang="en-US" sz="2400" dirty="0" smtClean="0"/>
          </a:p>
          <a:p>
            <a:pPr marL="0" indent="0">
              <a:buNone/>
            </a:pPr>
            <a:r>
              <a:rPr lang="en-US" sz="2400" dirty="0"/>
              <a:t>	</a:t>
            </a:r>
            <a:r>
              <a:rPr lang="en-US" sz="2400" dirty="0" smtClean="0"/>
              <a:t>D </a:t>
            </a:r>
            <a:r>
              <a:rPr lang="en-US" sz="2400" dirty="0"/>
              <a:t>(</a:t>
            </a:r>
            <a:r>
              <a:rPr lang="en-US" sz="2400" i="1" dirty="0" err="1"/>
              <a:t>B</a:t>
            </a:r>
            <a:r>
              <a:rPr lang="en-US" sz="1600" dirty="0" err="1"/>
              <a:t>max</a:t>
            </a:r>
            <a:r>
              <a:rPr lang="en-US" sz="2400" dirty="0"/>
              <a:t>~ 1 km) </a:t>
            </a:r>
            <a:r>
              <a:rPr lang="en-US" sz="2400" dirty="0">
                <a:sym typeface="Wingdings"/>
              </a:rPr>
              <a:t> C  B  A </a:t>
            </a:r>
            <a:r>
              <a:rPr lang="en-US" sz="2400" dirty="0"/>
              <a:t>(</a:t>
            </a:r>
            <a:r>
              <a:rPr lang="en-US" sz="2400" i="1" dirty="0" err="1"/>
              <a:t>B</a:t>
            </a:r>
            <a:r>
              <a:rPr lang="en-US" sz="1600" dirty="0" err="1"/>
              <a:t>max</a:t>
            </a:r>
            <a:r>
              <a:rPr lang="en-US" sz="2400" dirty="0"/>
              <a:t>~ 36 km</a:t>
            </a:r>
            <a:r>
              <a:rPr lang="en-US" sz="2400" dirty="0" smtClean="0"/>
              <a:t>)</a:t>
            </a:r>
            <a:endParaRPr lang="en-US" sz="2400" dirty="0"/>
          </a:p>
          <a:p>
            <a:r>
              <a:rPr lang="en-US" sz="2400" dirty="0"/>
              <a:t>Reconfiguration about every</a:t>
            </a:r>
            <a:br>
              <a:rPr lang="en-US" sz="2400" dirty="0"/>
            </a:br>
            <a:r>
              <a:rPr lang="en-US" sz="2400" dirty="0"/>
              <a:t>4 </a:t>
            </a:r>
            <a:r>
              <a:rPr lang="en-US" sz="2400" dirty="0" smtClean="0"/>
              <a:t>months</a:t>
            </a:r>
            <a:endParaRPr lang="en-US" sz="2400" dirty="0"/>
          </a:p>
          <a:p>
            <a:r>
              <a:rPr lang="en-US" sz="2400" dirty="0"/>
              <a:t>The August 1, </a:t>
            </a:r>
            <a:r>
              <a:rPr lang="en-US" sz="2400" dirty="0" smtClean="0"/>
              <a:t>2018 </a:t>
            </a:r>
            <a:r>
              <a:rPr lang="en-US" sz="2400" dirty="0"/>
              <a:t>proposal</a:t>
            </a:r>
            <a:br>
              <a:rPr lang="en-US" sz="2400" dirty="0"/>
            </a:br>
            <a:r>
              <a:rPr lang="en-US" sz="2400" dirty="0"/>
              <a:t>deadline is for both the A and B</a:t>
            </a:r>
            <a:br>
              <a:rPr lang="en-US" sz="2400" dirty="0"/>
            </a:br>
            <a:r>
              <a:rPr lang="en-US" sz="2400" dirty="0" smtClean="0"/>
              <a:t>configurations</a:t>
            </a:r>
            <a:endParaRPr lang="en-US" sz="2400" dirty="0"/>
          </a:p>
          <a:p>
            <a:pPr>
              <a:buNone/>
            </a:pPr>
            <a:r>
              <a:rPr lang="en-US" sz="24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262" y="2672518"/>
            <a:ext cx="4139738" cy="4185481"/>
          </a:xfrm>
          <a:prstGeom prst="rect">
            <a:avLst/>
          </a:prstGeom>
        </p:spPr>
      </p:pic>
    </p:spTree>
    <p:extLst>
      <p:ext uri="{BB962C8B-B14F-4D97-AF65-F5344CB8AC3E}">
        <p14:creationId xmlns:p14="http://schemas.microsoft.com/office/powerpoint/2010/main" val="30423293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0090"/>
                </a:solidFill>
              </a:rPr>
              <a:t>Largest Angular Scale</a:t>
            </a:r>
          </a:p>
        </p:txBody>
      </p:sp>
      <p:sp>
        <p:nvSpPr>
          <p:cNvPr id="11" name="Rectangle 10"/>
          <p:cNvSpPr/>
          <p:nvPr/>
        </p:nvSpPr>
        <p:spPr>
          <a:xfrm>
            <a:off x="1157785" y="2540806"/>
            <a:ext cx="4370977" cy="115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0778" y="6042816"/>
            <a:ext cx="4370977" cy="115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57200" y="2933849"/>
            <a:ext cx="1396408" cy="3924151"/>
          </a:xfrm>
          <a:prstGeom prst="rect">
            <a:avLst/>
          </a:prstGeom>
          <a:solidFill>
            <a:schemeClr val="bg1"/>
          </a:solidFill>
        </p:spPr>
        <p:txBody>
          <a:bodyPr wrap="none" rtlCol="0">
            <a:spAutoFit/>
          </a:bodyPr>
          <a:lstStyle/>
          <a:p>
            <a:pPr marL="342900" indent="-342900" algn="ctr" eaLnBrk="0" hangingPunct="0">
              <a:spcBef>
                <a:spcPct val="20000"/>
              </a:spcBef>
            </a:pPr>
            <a:r>
              <a:rPr lang="en-US" sz="1500" b="1" dirty="0">
                <a:solidFill>
                  <a:srgbClr val="000099"/>
                </a:solidFill>
              </a:rPr>
              <a:t>Field of view</a:t>
            </a:r>
          </a:p>
          <a:p>
            <a:pPr marL="342900" indent="-342900" algn="ctr" eaLnBrk="0" hangingPunct="0">
              <a:spcBef>
                <a:spcPct val="20000"/>
              </a:spcBef>
            </a:pPr>
            <a:r>
              <a:rPr lang="en-US" sz="1500" dirty="0">
                <a:solidFill>
                  <a:srgbClr val="000099"/>
                </a:solidFill>
              </a:rPr>
              <a:t>(depends on </a:t>
            </a:r>
          </a:p>
          <a:p>
            <a:pPr marL="342900" indent="-342900" algn="ctr" eaLnBrk="0" hangingPunct="0">
              <a:spcBef>
                <a:spcPct val="20000"/>
              </a:spcBef>
            </a:pPr>
            <a:r>
              <a:rPr lang="en-US" sz="1500" dirty="0">
                <a:solidFill>
                  <a:srgbClr val="000099"/>
                </a:solidFill>
              </a:rPr>
              <a:t>diameter of a </a:t>
            </a:r>
          </a:p>
          <a:p>
            <a:pPr marL="342900" indent="-342900" algn="ctr" eaLnBrk="0" hangingPunct="0">
              <a:spcBef>
                <a:spcPct val="20000"/>
              </a:spcBef>
            </a:pPr>
            <a:r>
              <a:rPr lang="en-US" sz="1500" dirty="0">
                <a:solidFill>
                  <a:srgbClr val="000099"/>
                </a:solidFill>
              </a:rPr>
              <a:t>single antenna)</a:t>
            </a:r>
          </a:p>
          <a:p>
            <a:pPr marL="342900" indent="-342900" algn="r" eaLnBrk="0" hangingPunct="0">
              <a:spcBef>
                <a:spcPct val="20000"/>
              </a:spcBef>
            </a:pPr>
            <a:r>
              <a:rPr lang="en-US" sz="1500" dirty="0">
                <a:solidFill>
                  <a:srgbClr val="000099"/>
                </a:solidFill>
              </a:rPr>
              <a:t> </a:t>
            </a:r>
            <a:r>
              <a:rPr lang="en-US" sz="1500" dirty="0" smtClean="0">
                <a:solidFill>
                  <a:srgbClr val="000099"/>
                </a:solidFill>
              </a:rPr>
              <a:t>608</a:t>
            </a:r>
            <a:r>
              <a:rPr lang="en-US" sz="1500" dirty="0">
                <a:solidFill>
                  <a:srgbClr val="000099"/>
                </a:solidFill>
              </a:rPr>
              <a:t>’</a:t>
            </a:r>
          </a:p>
          <a:p>
            <a:pPr marL="342900" indent="-342900" algn="r" eaLnBrk="0" hangingPunct="0">
              <a:spcBef>
                <a:spcPct val="20000"/>
              </a:spcBef>
            </a:pPr>
            <a:r>
              <a:rPr lang="en-US" sz="1500" dirty="0">
                <a:solidFill>
                  <a:srgbClr val="000099"/>
                </a:solidFill>
              </a:rPr>
              <a:t>129’</a:t>
            </a:r>
          </a:p>
          <a:p>
            <a:pPr marL="342900" indent="-342900" algn="r" eaLnBrk="0" hangingPunct="0">
              <a:spcBef>
                <a:spcPct val="20000"/>
              </a:spcBef>
            </a:pPr>
            <a:r>
              <a:rPr lang="en-US" sz="1500" dirty="0">
                <a:solidFill>
                  <a:srgbClr val="000099"/>
                </a:solidFill>
              </a:rPr>
              <a:t>30’</a:t>
            </a:r>
          </a:p>
          <a:p>
            <a:pPr marL="342900" indent="-342900" algn="r" eaLnBrk="0" hangingPunct="0">
              <a:spcBef>
                <a:spcPct val="20000"/>
              </a:spcBef>
            </a:pPr>
            <a:r>
              <a:rPr lang="en-US" sz="1500" dirty="0">
                <a:solidFill>
                  <a:srgbClr val="000099"/>
                </a:solidFill>
              </a:rPr>
              <a:t>15’</a:t>
            </a:r>
          </a:p>
          <a:p>
            <a:pPr marL="342900" indent="-342900" algn="r" eaLnBrk="0" hangingPunct="0">
              <a:spcBef>
                <a:spcPct val="20000"/>
              </a:spcBef>
            </a:pPr>
            <a:r>
              <a:rPr lang="en-US" sz="1500" dirty="0">
                <a:solidFill>
                  <a:srgbClr val="000099"/>
                </a:solidFill>
              </a:rPr>
              <a:t>7.5’</a:t>
            </a:r>
          </a:p>
          <a:p>
            <a:pPr marL="342900" indent="-342900" algn="r" eaLnBrk="0" hangingPunct="0">
              <a:spcBef>
                <a:spcPct val="20000"/>
              </a:spcBef>
            </a:pPr>
            <a:r>
              <a:rPr lang="en-US" sz="1500" dirty="0">
                <a:solidFill>
                  <a:srgbClr val="000099"/>
                </a:solidFill>
              </a:rPr>
              <a:t>5.3’</a:t>
            </a:r>
          </a:p>
          <a:p>
            <a:pPr marL="342900" indent="-342900" algn="r" eaLnBrk="0" hangingPunct="0">
              <a:spcBef>
                <a:spcPct val="20000"/>
              </a:spcBef>
            </a:pPr>
            <a:r>
              <a:rPr lang="en-US" sz="1500" dirty="0">
                <a:solidFill>
                  <a:srgbClr val="000099"/>
                </a:solidFill>
              </a:rPr>
              <a:t>3’</a:t>
            </a:r>
          </a:p>
          <a:p>
            <a:pPr marL="342900" indent="-342900" algn="r" eaLnBrk="0" hangingPunct="0">
              <a:spcBef>
                <a:spcPct val="20000"/>
              </a:spcBef>
            </a:pPr>
            <a:r>
              <a:rPr lang="en-US" sz="1500" dirty="0">
                <a:solidFill>
                  <a:srgbClr val="000099"/>
                </a:solidFill>
              </a:rPr>
              <a:t>2’</a:t>
            </a:r>
          </a:p>
          <a:p>
            <a:pPr marL="342900" indent="-342900" algn="r" eaLnBrk="0" hangingPunct="0">
              <a:spcBef>
                <a:spcPct val="20000"/>
              </a:spcBef>
            </a:pPr>
            <a:r>
              <a:rPr lang="en-US" sz="1500" dirty="0">
                <a:solidFill>
                  <a:srgbClr val="000099"/>
                </a:solidFill>
              </a:rPr>
              <a:t>1.4’</a:t>
            </a:r>
          </a:p>
          <a:p>
            <a:pPr marL="342900" indent="-342900" algn="r" eaLnBrk="0" hangingPunct="0">
              <a:spcBef>
                <a:spcPct val="20000"/>
              </a:spcBef>
            </a:pPr>
            <a:r>
              <a:rPr lang="en-US" sz="1500" dirty="0">
                <a:solidFill>
                  <a:srgbClr val="000099"/>
                </a:solidFill>
              </a:rPr>
              <a:t>1’</a:t>
            </a:r>
          </a:p>
        </p:txBody>
      </p:sp>
      <p:pic>
        <p:nvPicPr>
          <p:cNvPr id="14" name="Picture 13" descr="antenna.png"/>
          <p:cNvPicPr>
            <a:picLocks noChangeAspect="1"/>
          </p:cNvPicPr>
          <p:nvPr/>
        </p:nvPicPr>
        <p:blipFill>
          <a:blip r:embed="rId3"/>
          <a:stretch>
            <a:fillRect/>
          </a:stretch>
        </p:blipFill>
        <p:spPr>
          <a:xfrm>
            <a:off x="5389468" y="243841"/>
            <a:ext cx="3678332" cy="4937759"/>
          </a:xfrm>
          <a:prstGeom prst="rect">
            <a:avLst/>
          </a:prstGeom>
        </p:spPr>
      </p:pic>
      <p:pic>
        <p:nvPicPr>
          <p:cNvPr id="15" name="Picture 4" descr="EVLAAntennas 004"/>
          <p:cNvPicPr>
            <a:picLocks noChangeAspect="1" noChangeArrowheads="1"/>
          </p:cNvPicPr>
          <p:nvPr/>
        </p:nvPicPr>
        <p:blipFill>
          <a:blip r:embed="rId4" cstate="print"/>
          <a:srcRect t="13855" r="16174" b="14717"/>
          <a:stretch>
            <a:fillRect/>
          </a:stretch>
        </p:blipFill>
        <p:spPr bwMode="auto">
          <a:xfrm>
            <a:off x="6096000" y="4267200"/>
            <a:ext cx="2236315" cy="254045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514" y="3753894"/>
            <a:ext cx="3471477" cy="3082874"/>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1781" b="76067"/>
          <a:stretch/>
        </p:blipFill>
        <p:spPr>
          <a:xfrm>
            <a:off x="1752600" y="2971800"/>
            <a:ext cx="3493008" cy="797953"/>
          </a:xfrm>
          <a:prstGeom prst="rect">
            <a:avLst/>
          </a:prstGeom>
        </p:spPr>
      </p:pic>
      <p:sp>
        <p:nvSpPr>
          <p:cNvPr id="3" name="Content Placeholder 2"/>
          <p:cNvSpPr>
            <a:spLocks noGrp="1"/>
          </p:cNvSpPr>
          <p:nvPr>
            <p:ph idx="1"/>
          </p:nvPr>
        </p:nvSpPr>
        <p:spPr>
          <a:xfrm>
            <a:off x="47788" y="762000"/>
            <a:ext cx="5557428" cy="4525963"/>
          </a:xfrm>
        </p:spPr>
        <p:txBody>
          <a:bodyPr/>
          <a:lstStyle/>
          <a:p>
            <a:r>
              <a:rPr lang="en-US" sz="2000" dirty="0"/>
              <a:t>The </a:t>
            </a:r>
            <a:r>
              <a:rPr lang="en-US" sz="2000" i="1" dirty="0"/>
              <a:t>shortest </a:t>
            </a:r>
            <a:r>
              <a:rPr lang="en-US" sz="2000" i="1" dirty="0" smtClean="0"/>
              <a:t> </a:t>
            </a:r>
            <a:r>
              <a:rPr lang="en-US" sz="2000" dirty="0" smtClean="0"/>
              <a:t>baseline </a:t>
            </a:r>
            <a:r>
              <a:rPr lang="en-US" sz="2000" dirty="0"/>
              <a:t>sets the largest angular scale </a:t>
            </a:r>
            <a:r>
              <a:rPr lang="en-US" sz="2000" dirty="0" smtClean="0"/>
              <a:t>to which </a:t>
            </a:r>
            <a:r>
              <a:rPr lang="en-US" sz="2000" dirty="0" smtClean="0"/>
              <a:t>an </a:t>
            </a:r>
            <a:r>
              <a:rPr lang="en-US" sz="2000" dirty="0"/>
              <a:t>interferometer </a:t>
            </a:r>
            <a:r>
              <a:rPr lang="en-US" sz="2000" dirty="0"/>
              <a:t> </a:t>
            </a:r>
            <a:r>
              <a:rPr lang="en-US" sz="2000" dirty="0" smtClean="0"/>
              <a:t>    </a:t>
            </a:r>
            <a:r>
              <a:rPr lang="en-US" sz="2000" dirty="0" smtClean="0"/>
              <a:t>is sensitive</a:t>
            </a:r>
            <a:endParaRPr lang="en-US" sz="2000" dirty="0"/>
          </a:p>
          <a:p>
            <a:r>
              <a:rPr lang="en-US" sz="2000" dirty="0"/>
              <a:t>Compact configurations have less spatial resolution but cover larger angular scales and increase surface brightness </a:t>
            </a:r>
            <a:r>
              <a:rPr lang="en-US" sz="2000" dirty="0" smtClean="0"/>
              <a:t>sensitivity</a:t>
            </a:r>
            <a:endParaRPr lang="en-US" sz="2000" dirty="0"/>
          </a:p>
          <a:p>
            <a:pPr>
              <a:buNone/>
            </a:pPr>
            <a:endParaRPr lang="en-US" dirty="0"/>
          </a:p>
          <a:p>
            <a:endParaRPr lang="en-US" dirty="0"/>
          </a:p>
        </p:txBody>
      </p:sp>
    </p:spTree>
    <p:extLst>
      <p:ext uri="{BB962C8B-B14F-4D97-AF65-F5344CB8AC3E}">
        <p14:creationId xmlns:p14="http://schemas.microsoft.com/office/powerpoint/2010/main" val="12288319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569"/>
            <a:ext cx="8229600" cy="830943"/>
          </a:xfrm>
        </p:spPr>
        <p:txBody>
          <a:bodyPr/>
          <a:lstStyle/>
          <a:p>
            <a:r>
              <a:rPr lang="en-US" sz="3200" b="1" dirty="0" smtClean="0">
                <a:solidFill>
                  <a:srgbClr val="000090"/>
                </a:solidFill>
              </a:rPr>
              <a:t>The Very Large Array Specs</a:t>
            </a:r>
            <a:endParaRPr lang="en-US" sz="3200" b="1" dirty="0">
              <a:solidFill>
                <a:srgbClr val="000090"/>
              </a:solidFill>
            </a:endParaRPr>
          </a:p>
        </p:txBody>
      </p:sp>
      <p:sp>
        <p:nvSpPr>
          <p:cNvPr id="3" name="Content Placeholder 2"/>
          <p:cNvSpPr>
            <a:spLocks noGrp="1"/>
          </p:cNvSpPr>
          <p:nvPr>
            <p:ph idx="1"/>
          </p:nvPr>
        </p:nvSpPr>
        <p:spPr>
          <a:xfrm>
            <a:off x="64169" y="1073900"/>
            <a:ext cx="8999621" cy="5519057"/>
          </a:xfrm>
        </p:spPr>
        <p:txBody>
          <a:bodyPr>
            <a:normAutofit/>
          </a:bodyPr>
          <a:lstStyle/>
          <a:p>
            <a:pPr eaLnBrk="1" hangingPunct="1">
              <a:lnSpc>
                <a:spcPct val="90000"/>
              </a:lnSpc>
            </a:pPr>
            <a:r>
              <a:rPr lang="en-US" sz="2800" dirty="0"/>
              <a:t>Nine Frequency Bands</a:t>
            </a:r>
          </a:p>
          <a:p>
            <a:pPr lvl="1">
              <a:lnSpc>
                <a:spcPct val="90000"/>
              </a:lnSpc>
              <a:buFont typeface="Arial"/>
              <a:buChar char="•"/>
            </a:pPr>
            <a:r>
              <a:rPr lang="en-US" sz="2400" dirty="0"/>
              <a:t>Eight cryogenic bands, covering 1 – 50 GHz.  Utilizes </a:t>
            </a:r>
            <a:r>
              <a:rPr lang="en-US" sz="2400" dirty="0" err="1"/>
              <a:t>C</a:t>
            </a:r>
            <a:r>
              <a:rPr lang="en-US" sz="2400" dirty="0" err="1" smtClean="0"/>
              <a:t>assegrain</a:t>
            </a:r>
            <a:r>
              <a:rPr lang="en-US" sz="2400" dirty="0" smtClean="0"/>
              <a:t> </a:t>
            </a:r>
            <a:r>
              <a:rPr lang="en-US" sz="2400" dirty="0"/>
              <a:t>subreflector.</a:t>
            </a:r>
          </a:p>
          <a:p>
            <a:pPr lvl="1">
              <a:lnSpc>
                <a:spcPct val="90000"/>
              </a:lnSpc>
              <a:buFont typeface="Arial"/>
              <a:buChar char="•"/>
            </a:pPr>
            <a:r>
              <a:rPr lang="en-US" sz="2400" dirty="0"/>
              <a:t>One uncooled, prime-focus band, covering </a:t>
            </a:r>
            <a:r>
              <a:rPr lang="en-US" sz="2400" dirty="0" smtClean="0"/>
              <a:t>50 </a:t>
            </a:r>
            <a:r>
              <a:rPr lang="en-US" sz="2400" dirty="0"/>
              <a:t>– 450 </a:t>
            </a:r>
            <a:r>
              <a:rPr lang="en-US" sz="2400" dirty="0" err="1"/>
              <a:t>MHz.</a:t>
            </a:r>
            <a:r>
              <a:rPr lang="en-US" sz="2400" dirty="0"/>
              <a:t>  </a:t>
            </a:r>
          </a:p>
          <a:p>
            <a:pPr eaLnBrk="1" hangingPunct="1">
              <a:lnSpc>
                <a:spcPct val="90000"/>
              </a:lnSpc>
            </a:pPr>
            <a:r>
              <a:rPr lang="en-US" sz="2800" dirty="0"/>
              <a:t>Up to 8 GHz instantaneous </a:t>
            </a:r>
            <a:r>
              <a:rPr lang="en-US" sz="2800" dirty="0" smtClean="0"/>
              <a:t>band width</a:t>
            </a:r>
            <a:endParaRPr lang="en-US" sz="2800" dirty="0"/>
          </a:p>
          <a:p>
            <a:pPr lvl="1" eaLnBrk="1" hangingPunct="1">
              <a:lnSpc>
                <a:spcPct val="90000"/>
              </a:lnSpc>
              <a:buFont typeface="Arial"/>
              <a:buChar char="•"/>
            </a:pPr>
            <a:r>
              <a:rPr lang="en-US" sz="2400" dirty="0"/>
              <a:t>All digital design to maximize instrumental stability and </a:t>
            </a:r>
            <a:r>
              <a:rPr lang="en-US" sz="2400" dirty="0" smtClean="0"/>
              <a:t>repeatability</a:t>
            </a:r>
            <a:endParaRPr lang="en-US" sz="2400" dirty="0"/>
          </a:p>
          <a:p>
            <a:pPr eaLnBrk="1" hangingPunct="1">
              <a:lnSpc>
                <a:spcPct val="90000"/>
              </a:lnSpc>
            </a:pPr>
            <a:r>
              <a:rPr lang="en-US" sz="2800" dirty="0"/>
              <a:t>Full polarization correlator with 8 GHz instantaneous </a:t>
            </a:r>
            <a:r>
              <a:rPr lang="en-US" sz="2800" dirty="0" smtClean="0"/>
              <a:t>band width</a:t>
            </a:r>
            <a:endParaRPr lang="en-US" sz="2800" dirty="0"/>
          </a:p>
          <a:p>
            <a:pPr lvl="1" eaLnBrk="1" hangingPunct="1">
              <a:lnSpc>
                <a:spcPct val="90000"/>
              </a:lnSpc>
              <a:buFont typeface="Arial"/>
              <a:buChar char="•"/>
            </a:pPr>
            <a:r>
              <a:rPr lang="en-US" sz="2400" dirty="0"/>
              <a:t>Provides 64 independent ‘sub-</a:t>
            </a:r>
            <a:r>
              <a:rPr lang="en-US" sz="2400" dirty="0" err="1"/>
              <a:t>correlators</a:t>
            </a:r>
            <a:r>
              <a:rPr lang="en-US" sz="2400" dirty="0"/>
              <a:t>’, </a:t>
            </a:r>
            <a:r>
              <a:rPr lang="en-US" sz="2400" dirty="0" smtClean="0"/>
              <a:t>and </a:t>
            </a:r>
            <a:r>
              <a:rPr lang="en-US" sz="2400" dirty="0"/>
              <a:t>16384 spectral channels.</a:t>
            </a:r>
          </a:p>
          <a:p>
            <a:pPr lvl="1" eaLnBrk="1" hangingPunct="1">
              <a:lnSpc>
                <a:spcPct val="90000"/>
              </a:lnSpc>
              <a:buFont typeface="Arial"/>
              <a:buChar char="•"/>
            </a:pPr>
            <a:r>
              <a:rPr lang="en-US" sz="2400" dirty="0"/>
              <a:t>Many specialized </a:t>
            </a:r>
            <a:r>
              <a:rPr lang="en-US" sz="2400" dirty="0" smtClean="0"/>
              <a:t>operation </a:t>
            </a:r>
            <a:r>
              <a:rPr lang="en-US" sz="2400" dirty="0"/>
              <a:t>modes (burst, pulsar binning, phased arrays …) </a:t>
            </a:r>
          </a:p>
          <a:p>
            <a:endParaRPr lang="en-US" sz="2400" dirty="0"/>
          </a:p>
        </p:txBody>
      </p:sp>
    </p:spTree>
    <p:extLst>
      <p:ext uri="{BB962C8B-B14F-4D97-AF65-F5344CB8AC3E}">
        <p14:creationId xmlns:p14="http://schemas.microsoft.com/office/powerpoint/2010/main" val="23589245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569"/>
            <a:ext cx="8229600" cy="830943"/>
          </a:xfrm>
        </p:spPr>
        <p:txBody>
          <a:bodyPr/>
          <a:lstStyle/>
          <a:p>
            <a:r>
              <a:rPr lang="en-US" sz="3200" b="1" dirty="0" smtClean="0">
                <a:solidFill>
                  <a:srgbClr val="000090"/>
                </a:solidFill>
              </a:rPr>
              <a:t>8-bit and 3-bit paths</a:t>
            </a:r>
            <a:endParaRPr lang="en-US" sz="3200" b="1" dirty="0">
              <a:solidFill>
                <a:srgbClr val="000090"/>
              </a:solidFill>
            </a:endParaRPr>
          </a:p>
        </p:txBody>
      </p:sp>
      <p:sp>
        <p:nvSpPr>
          <p:cNvPr id="4" name="Content Placeholder 3"/>
          <p:cNvSpPr>
            <a:spLocks noGrp="1"/>
          </p:cNvSpPr>
          <p:nvPr>
            <p:ph idx="1"/>
          </p:nvPr>
        </p:nvSpPr>
        <p:spPr>
          <a:xfrm>
            <a:off x="304800" y="838200"/>
            <a:ext cx="8610600" cy="5715000"/>
          </a:xfrm>
        </p:spPr>
        <p:txBody>
          <a:bodyPr/>
          <a:lstStyle/>
          <a:p>
            <a:r>
              <a:rPr lang="en-US" sz="2400" dirty="0"/>
              <a:t>VLA has two separate sampler sets:</a:t>
            </a:r>
          </a:p>
          <a:p>
            <a:pPr lvl="1"/>
            <a:r>
              <a:rPr lang="en-US" sz="2400" b="1" dirty="0"/>
              <a:t>Two</a:t>
            </a:r>
            <a:r>
              <a:rPr lang="en-US" sz="2400" dirty="0"/>
              <a:t> 8-bit sampler pairs, </a:t>
            </a:r>
            <a:r>
              <a:rPr lang="en-US" sz="2400" dirty="0" smtClean="0"/>
              <a:t>each </a:t>
            </a:r>
            <a:r>
              <a:rPr lang="en-US" sz="2400" dirty="0"/>
              <a:t>pair covering 1024 MHz</a:t>
            </a:r>
          </a:p>
          <a:p>
            <a:pPr lvl="2"/>
            <a:r>
              <a:rPr lang="en-US" sz="2000" b="1" dirty="0"/>
              <a:t>Total of 2048 MHz BW, per polarization</a:t>
            </a:r>
          </a:p>
          <a:p>
            <a:pPr lvl="1"/>
            <a:r>
              <a:rPr lang="en-US" sz="2400" b="1" dirty="0"/>
              <a:t>Four</a:t>
            </a:r>
            <a:r>
              <a:rPr lang="en-US" sz="2400" dirty="0"/>
              <a:t> 3-bit sampler </a:t>
            </a:r>
            <a:r>
              <a:rPr lang="en-US" sz="2400" dirty="0" err="1"/>
              <a:t>pairs</a:t>
            </a:r>
            <a:r>
              <a:rPr lang="en-US" sz="2400" dirty="0" err="1" smtClean="0"/>
              <a:t>,each</a:t>
            </a:r>
            <a:r>
              <a:rPr lang="en-US" sz="2400" dirty="0" smtClean="0"/>
              <a:t> </a:t>
            </a:r>
            <a:r>
              <a:rPr lang="en-US" sz="2400" dirty="0"/>
              <a:t>pair covering 2048 </a:t>
            </a:r>
            <a:r>
              <a:rPr lang="en-US" sz="2400" dirty="0" err="1"/>
              <a:t>MHz.</a:t>
            </a:r>
            <a:endParaRPr lang="en-US" sz="2400" dirty="0"/>
          </a:p>
          <a:p>
            <a:pPr lvl="2"/>
            <a:r>
              <a:rPr lang="en-US" sz="2000" b="1" dirty="0"/>
              <a:t>Total of 8192 MHz BW, per </a:t>
            </a:r>
            <a:r>
              <a:rPr lang="en-US" sz="2000" b="1" dirty="0" smtClean="0"/>
              <a:t>polarization</a:t>
            </a:r>
          </a:p>
          <a:p>
            <a:pPr marL="914400" lvl="2" indent="0">
              <a:buNone/>
            </a:pPr>
            <a:endParaRPr lang="en-US" sz="2000" b="1" dirty="0"/>
          </a:p>
          <a:p>
            <a:r>
              <a:rPr lang="en-US" sz="2400" dirty="0"/>
              <a:t>8-bit paths primarily for low frequency bands (P, L, S)</a:t>
            </a:r>
          </a:p>
          <a:p>
            <a:pPr lvl="1"/>
            <a:r>
              <a:rPr lang="en-US" sz="2000" dirty="0" smtClean="0"/>
              <a:t>90 cm</a:t>
            </a:r>
            <a:r>
              <a:rPr lang="en-US" sz="2000" dirty="0"/>
              <a:t>, </a:t>
            </a:r>
            <a:r>
              <a:rPr lang="en-US" sz="2000" dirty="0" smtClean="0"/>
              <a:t>20 cm</a:t>
            </a:r>
            <a:r>
              <a:rPr lang="en-US" sz="2000" dirty="0"/>
              <a:t>, </a:t>
            </a:r>
            <a:r>
              <a:rPr lang="en-US" sz="2000" dirty="0" smtClean="0"/>
              <a:t>10 cm bands</a:t>
            </a:r>
          </a:p>
          <a:p>
            <a:pPr marL="457200" lvl="1" indent="0">
              <a:buNone/>
            </a:pPr>
            <a:endParaRPr lang="en-US" sz="2000" dirty="0"/>
          </a:p>
          <a:p>
            <a:r>
              <a:rPr lang="en-US" sz="2400" dirty="0"/>
              <a:t>3-bit paths primarily for high frequency bands (C through Q)</a:t>
            </a:r>
          </a:p>
          <a:p>
            <a:pPr lvl="1"/>
            <a:r>
              <a:rPr lang="en-US" sz="2000" dirty="0" smtClean="0"/>
              <a:t>5 cm</a:t>
            </a:r>
            <a:r>
              <a:rPr lang="en-US" sz="2000" dirty="0"/>
              <a:t>, </a:t>
            </a:r>
            <a:r>
              <a:rPr lang="en-US" sz="2000" dirty="0" smtClean="0"/>
              <a:t>3 cm</a:t>
            </a:r>
            <a:r>
              <a:rPr lang="en-US" sz="2000" dirty="0"/>
              <a:t>, </a:t>
            </a:r>
            <a:r>
              <a:rPr lang="en-US" sz="2000" dirty="0" smtClean="0"/>
              <a:t>2 cm</a:t>
            </a:r>
            <a:r>
              <a:rPr lang="en-US" sz="2000" dirty="0"/>
              <a:t>, </a:t>
            </a:r>
            <a:r>
              <a:rPr lang="en-US" sz="2000" dirty="0" smtClean="0"/>
              <a:t>1.3 cm</a:t>
            </a:r>
            <a:r>
              <a:rPr lang="en-US" sz="2000" dirty="0"/>
              <a:t>, </a:t>
            </a:r>
            <a:r>
              <a:rPr lang="en-US" sz="2000" dirty="0" smtClean="0"/>
              <a:t>0.9 cm</a:t>
            </a:r>
            <a:r>
              <a:rPr lang="en-US" sz="2000" dirty="0"/>
              <a:t>, </a:t>
            </a:r>
            <a:r>
              <a:rPr lang="en-US" sz="2000" dirty="0" smtClean="0"/>
              <a:t>0.7 cm bands</a:t>
            </a:r>
          </a:p>
          <a:p>
            <a:pPr marL="457200" lvl="1" indent="0">
              <a:buNone/>
            </a:pPr>
            <a:endParaRPr lang="en-US" sz="2000" dirty="0"/>
          </a:p>
          <a:p>
            <a:r>
              <a:rPr lang="en-US" sz="2400" dirty="0" smtClean="0"/>
              <a:t>But</a:t>
            </a:r>
            <a:r>
              <a:rPr lang="en-US" sz="2400" dirty="0"/>
              <a:t> </a:t>
            </a:r>
            <a:r>
              <a:rPr lang="en-US" sz="2400" dirty="0" smtClean="0"/>
              <a:t>3</a:t>
            </a:r>
            <a:r>
              <a:rPr lang="en-US" sz="2400" dirty="0"/>
              <a:t>-bit samplers lose ~ 15% </a:t>
            </a:r>
            <a:r>
              <a:rPr lang="en-US" sz="2400" dirty="0" smtClean="0"/>
              <a:t>sensitivity!  </a:t>
            </a:r>
            <a:endParaRPr lang="en-US" sz="2400" dirty="0"/>
          </a:p>
          <a:p>
            <a:pPr lvl="1"/>
            <a:r>
              <a:rPr lang="en-US" sz="2000" dirty="0"/>
              <a:t>If your science requires &lt; 2 GHz </a:t>
            </a:r>
            <a:r>
              <a:rPr lang="en-US" sz="2000" dirty="0" smtClean="0"/>
              <a:t>band width, use </a:t>
            </a:r>
            <a:r>
              <a:rPr lang="en-US" sz="2000" dirty="0"/>
              <a:t>the 8-bit </a:t>
            </a:r>
            <a:r>
              <a:rPr lang="en-US" sz="2000" dirty="0" smtClean="0"/>
              <a:t>samplers  </a:t>
            </a:r>
            <a:endParaRPr lang="en-US" sz="2000" dirty="0"/>
          </a:p>
          <a:p>
            <a:endParaRPr lang="en-US" sz="2400" dirty="0"/>
          </a:p>
        </p:txBody>
      </p:sp>
    </p:spTree>
    <p:extLst>
      <p:ext uri="{BB962C8B-B14F-4D97-AF65-F5344CB8AC3E}">
        <p14:creationId xmlns:p14="http://schemas.microsoft.com/office/powerpoint/2010/main" val="18295344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0284"/>
            <a:ext cx="8229600" cy="707342"/>
          </a:xfrm>
        </p:spPr>
        <p:txBody>
          <a:bodyPr>
            <a:normAutofit/>
          </a:bodyPr>
          <a:lstStyle/>
          <a:p>
            <a:r>
              <a:rPr lang="en-US" sz="3200" b="1" dirty="0">
                <a:solidFill>
                  <a:srgbClr val="000090"/>
                </a:solidFill>
              </a:rPr>
              <a:t>The ‘WIDAR’ </a:t>
            </a:r>
            <a:r>
              <a:rPr lang="en-US" sz="3200" b="1" dirty="0" err="1">
                <a:solidFill>
                  <a:srgbClr val="000090"/>
                </a:solidFill>
              </a:rPr>
              <a:t>Correlator</a:t>
            </a:r>
            <a:endParaRPr lang="en-US" sz="3200" b="1" dirty="0">
              <a:solidFill>
                <a:srgbClr val="000090"/>
              </a:solidFill>
            </a:endParaRPr>
          </a:p>
        </p:txBody>
      </p:sp>
      <p:sp>
        <p:nvSpPr>
          <p:cNvPr id="3" name="Content Placeholder 2"/>
          <p:cNvSpPr>
            <a:spLocks noGrp="1"/>
          </p:cNvSpPr>
          <p:nvPr>
            <p:ph idx="1"/>
          </p:nvPr>
        </p:nvSpPr>
        <p:spPr>
          <a:xfrm>
            <a:off x="304800" y="1219200"/>
            <a:ext cx="5334000" cy="4910822"/>
          </a:xfrm>
        </p:spPr>
        <p:txBody>
          <a:bodyPr/>
          <a:lstStyle/>
          <a:p>
            <a:r>
              <a:rPr lang="en-US" sz="2400" dirty="0"/>
              <a:t>The </a:t>
            </a:r>
            <a:r>
              <a:rPr lang="en-US" sz="2400" dirty="0" err="1" smtClean="0"/>
              <a:t>correlator</a:t>
            </a:r>
            <a:r>
              <a:rPr lang="en-US" sz="2400" dirty="0" smtClean="0"/>
              <a:t> by </a:t>
            </a:r>
            <a:r>
              <a:rPr lang="en-US" sz="2400" dirty="0"/>
              <a:t>the </a:t>
            </a:r>
            <a:r>
              <a:rPr lang="en-US" sz="2400" dirty="0" smtClean="0"/>
              <a:t>Dominion Radio </a:t>
            </a:r>
            <a:r>
              <a:rPr lang="en-US" sz="2400" dirty="0" err="1" smtClean="0"/>
              <a:t>Astrophyiscal</a:t>
            </a:r>
            <a:r>
              <a:rPr lang="en-US" sz="2400" dirty="0" smtClean="0"/>
              <a:t> Observatory’s </a:t>
            </a:r>
            <a:r>
              <a:rPr lang="en-US" sz="2400" dirty="0" err="1" smtClean="0"/>
              <a:t>correlator</a:t>
            </a:r>
            <a:r>
              <a:rPr lang="en-US" sz="2400" dirty="0" smtClean="0"/>
              <a:t> </a:t>
            </a:r>
            <a:r>
              <a:rPr lang="en-US" sz="2400" dirty="0"/>
              <a:t>group, located at the </a:t>
            </a:r>
            <a:r>
              <a:rPr lang="en-US" sz="2400" dirty="0" smtClean="0"/>
              <a:t>NRC facility </a:t>
            </a:r>
            <a:r>
              <a:rPr lang="en-US" sz="2400" dirty="0"/>
              <a:t>near Penticton, </a:t>
            </a:r>
            <a:r>
              <a:rPr lang="en-US" sz="2400" dirty="0" smtClean="0"/>
              <a:t>BC  </a:t>
            </a:r>
          </a:p>
          <a:p>
            <a:pPr marL="0" indent="0">
              <a:buNone/>
            </a:pPr>
            <a:endParaRPr lang="en-US" sz="2400" dirty="0"/>
          </a:p>
          <a:p>
            <a:r>
              <a:rPr lang="en-US" sz="2400" dirty="0"/>
              <a:t>This ‘</a:t>
            </a:r>
            <a:r>
              <a:rPr lang="en-US" sz="2400" b="1" dirty="0"/>
              <a:t>WIDAR</a:t>
            </a:r>
            <a:r>
              <a:rPr lang="en-US" sz="2400" dirty="0"/>
              <a:t>=</a:t>
            </a:r>
            <a:r>
              <a:rPr lang="en-US" sz="2400" b="1" dirty="0"/>
              <a:t>W</a:t>
            </a:r>
            <a:r>
              <a:rPr lang="en-US" sz="2400" dirty="0"/>
              <a:t>ideband </a:t>
            </a:r>
            <a:r>
              <a:rPr lang="en-US" sz="2400" b="1" dirty="0" err="1"/>
              <a:t>I</a:t>
            </a:r>
            <a:r>
              <a:rPr lang="en-US" sz="2400" dirty="0" err="1"/>
              <a:t>nterferometric</a:t>
            </a:r>
            <a:r>
              <a:rPr lang="en-US" sz="2400" dirty="0"/>
              <a:t> </a:t>
            </a:r>
            <a:r>
              <a:rPr lang="en-US" sz="2400" b="1" dirty="0"/>
              <a:t>D</a:t>
            </a:r>
            <a:r>
              <a:rPr lang="en-US" sz="2400" dirty="0"/>
              <a:t>igital </a:t>
            </a:r>
            <a:r>
              <a:rPr lang="en-US" sz="2400" b="1" dirty="0" err="1"/>
              <a:t>AR</a:t>
            </a:r>
            <a:r>
              <a:rPr lang="en-US" sz="2400" dirty="0" err="1"/>
              <a:t>chitecture</a:t>
            </a:r>
            <a:r>
              <a:rPr lang="en-US" sz="2400" dirty="0"/>
              <a:t>’ </a:t>
            </a:r>
            <a:r>
              <a:rPr lang="en-US" sz="2400" dirty="0" err="1"/>
              <a:t>correlator</a:t>
            </a:r>
            <a:r>
              <a:rPr lang="en-US" sz="2400" dirty="0"/>
              <a:t> was paid for by the Canadian government, as part of a cooperative agreement between NRC and </a:t>
            </a:r>
            <a:r>
              <a:rPr lang="en-US" sz="2400" dirty="0" smtClean="0"/>
              <a:t>NSF </a:t>
            </a:r>
            <a:endParaRPr lang="en-US" sz="2400" dirty="0"/>
          </a:p>
        </p:txBody>
      </p:sp>
      <p:pic>
        <p:nvPicPr>
          <p:cNvPr id="6" name="Picture 5"/>
          <p:cNvPicPr>
            <a:picLocks noChangeAspect="1"/>
          </p:cNvPicPr>
          <p:nvPr/>
        </p:nvPicPr>
        <p:blipFill>
          <a:blip r:embed="rId3"/>
          <a:stretch>
            <a:fillRect/>
          </a:stretch>
        </p:blipFill>
        <p:spPr>
          <a:xfrm>
            <a:off x="5704154" y="1289384"/>
            <a:ext cx="3211246" cy="2133472"/>
          </a:xfrm>
          <a:prstGeom prst="rect">
            <a:avLst/>
          </a:prstGeom>
        </p:spPr>
      </p:pic>
      <p:pic>
        <p:nvPicPr>
          <p:cNvPr id="7" name="Picture 7"/>
          <p:cNvPicPr>
            <a:picLocks noChangeAspect="1" noChangeArrowheads="1"/>
          </p:cNvPicPr>
          <p:nvPr/>
        </p:nvPicPr>
        <p:blipFill>
          <a:blip r:embed="rId4"/>
          <a:srcRect/>
          <a:stretch>
            <a:fillRect/>
          </a:stretch>
        </p:blipFill>
        <p:spPr bwMode="auto">
          <a:xfrm>
            <a:off x="4169857" y="5618302"/>
            <a:ext cx="1392743" cy="706298"/>
          </a:xfrm>
          <a:prstGeom prst="rect">
            <a:avLst/>
          </a:prstGeom>
          <a:noFill/>
          <a:ln w="9525">
            <a:noFill/>
            <a:miter lim="800000"/>
            <a:headEnd/>
            <a:tailEnd/>
          </a:ln>
        </p:spPr>
      </p:pic>
      <p:pic>
        <p:nvPicPr>
          <p:cNvPr id="8" name="Picture 11" descr="bb-front"/>
          <p:cNvPicPr>
            <a:picLocks noChangeAspect="1" noChangeArrowheads="1"/>
          </p:cNvPicPr>
          <p:nvPr/>
        </p:nvPicPr>
        <p:blipFill>
          <a:blip r:embed="rId5"/>
          <a:srcRect/>
          <a:stretch>
            <a:fillRect/>
          </a:stretch>
        </p:blipFill>
        <p:spPr bwMode="auto">
          <a:xfrm>
            <a:off x="5704154" y="3470664"/>
            <a:ext cx="3211246" cy="2408435"/>
          </a:xfrm>
          <a:prstGeom prst="rect">
            <a:avLst/>
          </a:prstGeom>
          <a:noFill/>
          <a:ln w="9525">
            <a:noFill/>
            <a:miter lim="800000"/>
            <a:headEnd/>
            <a:tailEnd/>
          </a:ln>
        </p:spPr>
      </p:pic>
      <p:pic>
        <p:nvPicPr>
          <p:cNvPr id="9" name="Picture 9"/>
          <p:cNvPicPr>
            <a:picLocks noChangeAspect="1"/>
          </p:cNvPicPr>
          <p:nvPr/>
        </p:nvPicPr>
        <p:blipFill>
          <a:blip r:embed="rId6"/>
          <a:srcRect/>
          <a:stretch>
            <a:fillRect/>
          </a:stretch>
        </p:blipFill>
        <p:spPr bwMode="auto">
          <a:xfrm>
            <a:off x="2577935" y="5562600"/>
            <a:ext cx="1335571" cy="819150"/>
          </a:xfrm>
          <a:prstGeom prst="rect">
            <a:avLst/>
          </a:prstGeom>
          <a:noFill/>
          <a:ln w="9525">
            <a:noFill/>
            <a:miter lim="800000"/>
            <a:headEnd/>
            <a:tailEnd/>
          </a:ln>
        </p:spPr>
      </p:pic>
    </p:spTree>
    <p:extLst>
      <p:ext uri="{BB962C8B-B14F-4D97-AF65-F5344CB8AC3E}">
        <p14:creationId xmlns:p14="http://schemas.microsoft.com/office/powerpoint/2010/main" val="20679922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title"/>
          </p:nvPr>
        </p:nvSpPr>
        <p:spPr>
          <a:xfrm>
            <a:off x="130729" y="304800"/>
            <a:ext cx="9013271" cy="684192"/>
          </a:xfrm>
        </p:spPr>
        <p:txBody>
          <a:bodyPr>
            <a:noAutofit/>
          </a:bodyPr>
          <a:lstStyle/>
          <a:p>
            <a:pPr eaLnBrk="1" hangingPunct="1"/>
            <a:r>
              <a:rPr lang="en-US" sz="3200" b="1" dirty="0">
                <a:solidFill>
                  <a:srgbClr val="000090"/>
                </a:solidFill>
              </a:rPr>
              <a:t>Basic Features of the ‘WIDAR’ Correlator</a:t>
            </a:r>
          </a:p>
        </p:txBody>
      </p:sp>
      <p:sp>
        <p:nvSpPr>
          <p:cNvPr id="17412" name="Rectangle 7"/>
          <p:cNvSpPr>
            <a:spLocks noGrp="1" noChangeArrowheads="1"/>
          </p:cNvSpPr>
          <p:nvPr>
            <p:ph idx="1"/>
          </p:nvPr>
        </p:nvSpPr>
        <p:spPr>
          <a:xfrm>
            <a:off x="118029" y="1066800"/>
            <a:ext cx="8949771" cy="5562600"/>
          </a:xfrm>
        </p:spPr>
        <p:txBody>
          <a:bodyPr>
            <a:normAutofit fontScale="40000" lnSpcReduction="20000"/>
          </a:bodyPr>
          <a:lstStyle/>
          <a:p>
            <a:pPr>
              <a:buFont typeface="Arial"/>
              <a:buChar char="•"/>
            </a:pPr>
            <a:r>
              <a:rPr lang="en-US" sz="6000" b="1" dirty="0" smtClean="0"/>
              <a:t>64 </a:t>
            </a:r>
            <a:r>
              <a:rPr lang="en-US" sz="6000" b="1" dirty="0"/>
              <a:t>independent full-polarization </a:t>
            </a:r>
            <a:r>
              <a:rPr lang="en-US" sz="6000" b="1" dirty="0" err="1" smtClean="0"/>
              <a:t>subbands</a:t>
            </a:r>
            <a:r>
              <a:rPr lang="en-US" sz="6000" b="1" dirty="0" smtClean="0"/>
              <a:t>: </a:t>
            </a:r>
          </a:p>
          <a:p>
            <a:pPr marL="0" indent="0">
              <a:buNone/>
            </a:pPr>
            <a:r>
              <a:rPr lang="en-US" sz="6000" b="1" dirty="0"/>
              <a:t>	</a:t>
            </a:r>
            <a:r>
              <a:rPr lang="en-US" sz="6000" b="1" dirty="0" smtClean="0"/>
              <a:t>- </a:t>
            </a:r>
            <a:r>
              <a:rPr lang="en-US" sz="5000" dirty="0" smtClean="0"/>
              <a:t>Each </a:t>
            </a:r>
            <a:r>
              <a:rPr lang="en-US" sz="5000" dirty="0"/>
              <a:t>can be tuned to its own frequency, with its </a:t>
            </a:r>
            <a:r>
              <a:rPr lang="en-US" sz="5000" dirty="0" smtClean="0"/>
              <a:t>own  </a:t>
            </a:r>
          </a:p>
          <a:p>
            <a:pPr marL="0" indent="0">
              <a:buNone/>
            </a:pPr>
            <a:r>
              <a:rPr lang="en-US" sz="5000" dirty="0"/>
              <a:t> </a:t>
            </a:r>
            <a:r>
              <a:rPr lang="en-US" sz="5000" dirty="0" smtClean="0"/>
              <a:t>               </a:t>
            </a:r>
            <a:r>
              <a:rPr lang="en-US" sz="5000" dirty="0" smtClean="0"/>
              <a:t>band width </a:t>
            </a:r>
            <a:r>
              <a:rPr lang="en-US" sz="5000" dirty="0"/>
              <a:t>(128 MHz to 31.25 kHz) and spectral </a:t>
            </a:r>
            <a:endParaRPr lang="en-US" sz="5000" dirty="0" smtClean="0"/>
          </a:p>
          <a:p>
            <a:pPr marL="0" indent="0">
              <a:buNone/>
            </a:pPr>
            <a:r>
              <a:rPr lang="en-US" sz="5000" dirty="0"/>
              <a:t> </a:t>
            </a:r>
            <a:r>
              <a:rPr lang="en-US" sz="5000" dirty="0" smtClean="0"/>
              <a:t>               </a:t>
            </a:r>
            <a:r>
              <a:rPr lang="en-US" sz="5000" dirty="0" smtClean="0"/>
              <a:t>resolution (</a:t>
            </a:r>
            <a:r>
              <a:rPr lang="en-US" sz="5000" dirty="0"/>
              <a:t>from 2 MHz to </a:t>
            </a:r>
            <a:r>
              <a:rPr lang="en-US" sz="5000" dirty="0" smtClean="0"/>
              <a:t>0.12 </a:t>
            </a:r>
            <a:r>
              <a:rPr lang="en-US" sz="5000" dirty="0"/>
              <a:t>Hz) </a:t>
            </a:r>
            <a:endParaRPr lang="en-US" sz="5000" dirty="0" smtClean="0"/>
          </a:p>
          <a:p>
            <a:r>
              <a:rPr lang="en-US" sz="6000" b="1" dirty="0" smtClean="0"/>
              <a:t>100 </a:t>
            </a:r>
            <a:r>
              <a:rPr lang="en-US" sz="6000" b="1" dirty="0" err="1"/>
              <a:t>msec</a:t>
            </a:r>
            <a:r>
              <a:rPr lang="en-US" sz="6000" b="1" dirty="0"/>
              <a:t> dump times with 16384 channels and full </a:t>
            </a:r>
            <a:r>
              <a:rPr lang="en-US" sz="6000" b="1" dirty="0" smtClean="0"/>
              <a:t>polarization:</a:t>
            </a:r>
          </a:p>
          <a:p>
            <a:pPr marL="0" indent="0">
              <a:buNone/>
            </a:pPr>
            <a:r>
              <a:rPr lang="en-US" sz="6000" b="1" dirty="0"/>
              <a:t>	</a:t>
            </a:r>
            <a:r>
              <a:rPr lang="en-US" sz="6000" b="1" dirty="0" smtClean="0"/>
              <a:t>- </a:t>
            </a:r>
            <a:r>
              <a:rPr lang="en-US" sz="5000" dirty="0" smtClean="0"/>
              <a:t>Faster </a:t>
            </a:r>
            <a:r>
              <a:rPr lang="en-US" sz="5000" dirty="0"/>
              <a:t>if spectral resolution, </a:t>
            </a:r>
            <a:r>
              <a:rPr lang="en-US" sz="5000" dirty="0" smtClean="0"/>
              <a:t>band width, </a:t>
            </a:r>
            <a:r>
              <a:rPr lang="en-US" sz="5000" dirty="0"/>
              <a:t>or number of </a:t>
            </a:r>
            <a:endParaRPr lang="en-US" sz="5000" dirty="0" smtClean="0"/>
          </a:p>
          <a:p>
            <a:pPr marL="0" indent="0">
              <a:buNone/>
            </a:pPr>
            <a:r>
              <a:rPr lang="en-US" sz="5000" dirty="0"/>
              <a:t>	 </a:t>
            </a:r>
            <a:r>
              <a:rPr lang="en-US" sz="5000" dirty="0" smtClean="0"/>
              <a:t> </a:t>
            </a:r>
            <a:r>
              <a:rPr lang="en-US" sz="5000" dirty="0" smtClean="0"/>
              <a:t>antennas is decreased</a:t>
            </a:r>
          </a:p>
          <a:p>
            <a:r>
              <a:rPr lang="en-US" sz="6000" b="1" dirty="0" smtClean="0"/>
              <a:t>Up </a:t>
            </a:r>
            <a:r>
              <a:rPr lang="en-US" sz="6000" b="1" dirty="0"/>
              <a:t>to 8 sub-</a:t>
            </a:r>
            <a:r>
              <a:rPr lang="en-US" sz="6000" b="1" dirty="0" smtClean="0"/>
              <a:t>arrays</a:t>
            </a:r>
            <a:r>
              <a:rPr lang="en-US" sz="6000" dirty="0" smtClean="0"/>
              <a:t>:</a:t>
            </a:r>
          </a:p>
          <a:p>
            <a:pPr marL="0" indent="0">
              <a:buNone/>
            </a:pPr>
            <a:r>
              <a:rPr lang="en-US" sz="6000" dirty="0"/>
              <a:t>	</a:t>
            </a:r>
            <a:r>
              <a:rPr lang="en-US" sz="6000" b="1" dirty="0" smtClean="0"/>
              <a:t>-</a:t>
            </a:r>
            <a:r>
              <a:rPr lang="en-US" sz="6000" dirty="0" smtClean="0"/>
              <a:t> </a:t>
            </a:r>
            <a:r>
              <a:rPr lang="en-US" sz="5000" dirty="0" smtClean="0"/>
              <a:t>Maximum </a:t>
            </a:r>
            <a:r>
              <a:rPr lang="en-US" sz="5000" dirty="0"/>
              <a:t>to date is </a:t>
            </a:r>
            <a:r>
              <a:rPr lang="en-US" sz="5000" dirty="0" smtClean="0"/>
              <a:t>three  </a:t>
            </a:r>
          </a:p>
          <a:p>
            <a:pPr>
              <a:buFont typeface="Arial"/>
              <a:buChar char="•"/>
            </a:pPr>
            <a:r>
              <a:rPr lang="en-US" sz="6000" b="1" dirty="0" smtClean="0"/>
              <a:t>Phased </a:t>
            </a:r>
            <a:r>
              <a:rPr lang="en-US" sz="6000" b="1" dirty="0"/>
              <a:t>array </a:t>
            </a:r>
            <a:r>
              <a:rPr lang="en-US" sz="6000" b="1" dirty="0" smtClean="0"/>
              <a:t>capability: </a:t>
            </a:r>
          </a:p>
          <a:p>
            <a:pPr marL="0" indent="0">
              <a:buNone/>
            </a:pPr>
            <a:r>
              <a:rPr lang="en-US" sz="6000" b="1" dirty="0"/>
              <a:t>	</a:t>
            </a:r>
            <a:r>
              <a:rPr lang="en-US" sz="6000" b="1" dirty="0" smtClean="0"/>
              <a:t>- </a:t>
            </a:r>
            <a:r>
              <a:rPr lang="en-US" sz="5000" dirty="0" smtClean="0"/>
              <a:t>with </a:t>
            </a:r>
            <a:r>
              <a:rPr lang="en-US" sz="5000" dirty="0"/>
              <a:t>full </a:t>
            </a:r>
            <a:r>
              <a:rPr lang="en-US" sz="5000" dirty="0" smtClean="0"/>
              <a:t>band width </a:t>
            </a:r>
            <a:r>
              <a:rPr lang="en-US" sz="5000" dirty="0"/>
              <a:t>– for pulsar </a:t>
            </a:r>
            <a:r>
              <a:rPr lang="en-US" sz="5000" dirty="0" smtClean="0"/>
              <a:t>and </a:t>
            </a:r>
            <a:r>
              <a:rPr lang="en-US" sz="5000" dirty="0"/>
              <a:t>VLBI </a:t>
            </a:r>
            <a:r>
              <a:rPr lang="en-US" sz="5000" dirty="0" smtClean="0"/>
              <a:t>applications</a:t>
            </a:r>
            <a:endParaRPr lang="en-US" sz="6000" dirty="0" smtClean="0"/>
          </a:p>
          <a:p>
            <a:pPr>
              <a:buFont typeface="Arial"/>
              <a:buChar char="•"/>
            </a:pPr>
            <a:r>
              <a:rPr lang="en-US" sz="6000" b="1" dirty="0" smtClean="0"/>
              <a:t>Special </a:t>
            </a:r>
            <a:r>
              <a:rPr lang="en-US" sz="6000" b="1" dirty="0"/>
              <a:t>pulsar modes</a:t>
            </a:r>
            <a:r>
              <a:rPr lang="en-US" sz="6000" dirty="0"/>
              <a:t>:  </a:t>
            </a:r>
            <a:endParaRPr lang="en-US" sz="6000" dirty="0" smtClean="0"/>
          </a:p>
          <a:p>
            <a:pPr marL="0" indent="0">
              <a:buNone/>
            </a:pPr>
            <a:r>
              <a:rPr lang="en-US" sz="6000" dirty="0"/>
              <a:t>	</a:t>
            </a:r>
            <a:r>
              <a:rPr lang="en-US" sz="6000" dirty="0" smtClean="0"/>
              <a:t>- </a:t>
            </a:r>
            <a:r>
              <a:rPr lang="en-US" sz="5000" dirty="0" smtClean="0"/>
              <a:t>2 </a:t>
            </a:r>
            <a:r>
              <a:rPr lang="en-US" sz="5000" dirty="0"/>
              <a:t>banks of 1000 time bins, and </a:t>
            </a:r>
            <a:r>
              <a:rPr lang="en-US" sz="5000" dirty="0" smtClean="0"/>
              <a:t>200 </a:t>
            </a:r>
            <a:r>
              <a:rPr lang="en-US" sz="5000" dirty="0" err="1" smtClean="0">
                <a:latin typeface="Symbol" pitchFamily="18" charset="2"/>
              </a:rPr>
              <a:t>μ</a:t>
            </a:r>
            <a:r>
              <a:rPr lang="en-US" sz="5000" dirty="0" err="1" smtClean="0"/>
              <a:t>sec</a:t>
            </a:r>
            <a:r>
              <a:rPr lang="en-US" sz="5000" dirty="0" smtClean="0"/>
              <a:t> </a:t>
            </a:r>
            <a:r>
              <a:rPr lang="en-US" sz="5000" dirty="0"/>
              <a:t>time resolution (</a:t>
            </a:r>
            <a:r>
              <a:rPr lang="en-US" sz="5000" dirty="0" smtClean="0"/>
              <a:t>all</a:t>
            </a:r>
          </a:p>
          <a:p>
            <a:pPr marL="0" indent="0">
              <a:buNone/>
            </a:pPr>
            <a:r>
              <a:rPr lang="en-US" sz="5000" dirty="0"/>
              <a:t>	 </a:t>
            </a:r>
            <a:r>
              <a:rPr lang="en-US" sz="5000" dirty="0" smtClean="0"/>
              <a:t>  </a:t>
            </a:r>
            <a:r>
              <a:rPr lang="en-US" sz="5000" dirty="0" smtClean="0"/>
              <a:t>spectral </a:t>
            </a:r>
            <a:r>
              <a:rPr lang="en-US" sz="5000" dirty="0"/>
              <a:t>channels), or 15 </a:t>
            </a:r>
            <a:r>
              <a:rPr lang="en-US" sz="5000" dirty="0" err="1" smtClean="0">
                <a:latin typeface="Symbol" pitchFamily="18" charset="2"/>
              </a:rPr>
              <a:t>μ</a:t>
            </a:r>
            <a:r>
              <a:rPr lang="en-US" sz="5000" dirty="0" err="1" smtClean="0"/>
              <a:t>sec</a:t>
            </a:r>
            <a:r>
              <a:rPr lang="en-US" sz="5000" dirty="0" smtClean="0"/>
              <a:t> </a:t>
            </a:r>
            <a:r>
              <a:rPr lang="en-US" sz="5000" dirty="0"/>
              <a:t>(64 channels</a:t>
            </a:r>
            <a:r>
              <a:rPr lang="en-US" sz="5000" dirty="0" smtClean="0"/>
              <a:t>/window</a:t>
            </a:r>
            <a:r>
              <a:rPr lang="en-US" sz="5000" dirty="0"/>
              <a:t>).  </a:t>
            </a:r>
            <a:endParaRPr lang="en-US" sz="5000" dirty="0" smtClean="0"/>
          </a:p>
          <a:p>
            <a:pPr marL="0" indent="0">
              <a:buNone/>
            </a:pPr>
            <a:r>
              <a:rPr lang="en-US" sz="5000" dirty="0"/>
              <a:t>	 </a:t>
            </a:r>
            <a:r>
              <a:rPr lang="en-US" sz="5000" dirty="0" smtClean="0"/>
              <a:t>  </a:t>
            </a:r>
            <a:r>
              <a:rPr lang="en-US" sz="5000" dirty="0" smtClean="0"/>
              <a:t>Undergoing testing; see RSRO</a:t>
            </a:r>
            <a:endParaRPr lang="en-US" sz="5000" dirty="0"/>
          </a:p>
        </p:txBody>
      </p:sp>
    </p:spTree>
    <p:extLst>
      <p:ext uri="{BB962C8B-B14F-4D97-AF65-F5344CB8AC3E}">
        <p14:creationId xmlns:p14="http://schemas.microsoft.com/office/powerpoint/2010/main" val="12145180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003_NRC_Custom_E">
  <a:themeElements>
    <a:clrScheme name="H003_NRC_Custom_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003_NRC_Custom_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Times" charset="0"/>
            <a:ea typeface="ＭＳ Ｐゴシック" charset="0"/>
          </a:defRPr>
        </a:defPPr>
      </a:lstStyle>
    </a:lnDef>
  </a:objectDefaults>
  <a:extraClrSchemeLst>
    <a:extraClrScheme>
      <a:clrScheme name="H003_NRC_Custom_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003_NRC_Custom_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003_NRC_Custom_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003_NRC_Custom_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003_NRC_Custom_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003_NRC_Custom_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003_NRC_Custom_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003_NRC_Custom_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003_NRC_Custom_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003_NRC_Custom_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003_NRC_Custom_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003_NRC_Custom_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25458</TotalTime>
  <Words>1954</Words>
  <Application>Microsoft Macintosh PowerPoint</Application>
  <PresentationFormat>On-screen Show (4:3)</PresentationFormat>
  <Paragraphs>222</Paragraphs>
  <Slides>20</Slides>
  <Notes>16</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H003_NRC_Custom_E</vt:lpstr>
      <vt:lpstr>Office Theme</vt:lpstr>
      <vt:lpstr>The Karl J. Jansky Very Large Array</vt:lpstr>
      <vt:lpstr>The VLA</vt:lpstr>
      <vt:lpstr>PowerPoint Presentation</vt:lpstr>
      <vt:lpstr>Spatial Resolution</vt:lpstr>
      <vt:lpstr>PowerPoint Presentation</vt:lpstr>
      <vt:lpstr>The Very Large Array Specs</vt:lpstr>
      <vt:lpstr>8-bit and 3-bit paths</vt:lpstr>
      <vt:lpstr>The ‘WIDAR’ Correlator</vt:lpstr>
      <vt:lpstr>Basic Features of the ‘WIDAR’ Correlator</vt:lpstr>
      <vt:lpstr>General Observing (GO)</vt:lpstr>
      <vt:lpstr>Shared Risk Observing (SRO)</vt:lpstr>
      <vt:lpstr>Resident Shared Risk Observing (RSRO)</vt:lpstr>
      <vt:lpstr>Post processing</vt:lpstr>
      <vt:lpstr>VLA Calibration Pipeline</vt:lpstr>
      <vt:lpstr>Some Recent VLA Science Highlights</vt:lpstr>
      <vt:lpstr>PowerPoint Presentation</vt:lpstr>
      <vt:lpstr>PowerPoint Presentation</vt:lpstr>
      <vt:lpstr>PowerPoint Presentation</vt:lpstr>
      <vt:lpstr>PowerPoint Presentation</vt:lpstr>
      <vt:lpstr>Important Links</vt:lpstr>
    </vt:vector>
  </TitlesOfParts>
  <Company>Acart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Scarlett</dc:creator>
  <cp:lastModifiedBy>James Difrancesco</cp:lastModifiedBy>
  <cp:revision>388</cp:revision>
  <dcterms:created xsi:type="dcterms:W3CDTF">2004-12-07T15:21:03Z</dcterms:created>
  <dcterms:modified xsi:type="dcterms:W3CDTF">2018-03-28T23:52:39Z</dcterms:modified>
</cp:coreProperties>
</file>