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3.xml" ContentType="application/vnd.openxmlformats-officedocument.presentationml.tags+xml"/>
  <Override PartName="/ppt/notesSlides/notesSlide57.xml" ContentType="application/vnd.openxmlformats-officedocument.presentationml.notesSlide+xml"/>
  <Override PartName="/ppt/tags/tag2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28.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114"/>
  </p:notesMasterIdLst>
  <p:handoutMasterIdLst>
    <p:handoutMasterId r:id="rId115"/>
  </p:handoutMasterIdLst>
  <p:sldIdLst>
    <p:sldId id="353" r:id="rId3"/>
    <p:sldId id="744" r:id="rId4"/>
    <p:sldId id="745" r:id="rId5"/>
    <p:sldId id="746" r:id="rId6"/>
    <p:sldId id="747" r:id="rId7"/>
    <p:sldId id="748" r:id="rId8"/>
    <p:sldId id="749" r:id="rId9"/>
    <p:sldId id="739" r:id="rId10"/>
    <p:sldId id="740" r:id="rId11"/>
    <p:sldId id="741" r:id="rId12"/>
    <p:sldId id="742" r:id="rId13"/>
    <p:sldId id="743" r:id="rId14"/>
    <p:sldId id="754" r:id="rId15"/>
    <p:sldId id="753" r:id="rId16"/>
    <p:sldId id="558" r:id="rId17"/>
    <p:sldId id="349" r:id="rId18"/>
    <p:sldId id="277" r:id="rId19"/>
    <p:sldId id="725" r:id="rId20"/>
    <p:sldId id="726" r:id="rId21"/>
    <p:sldId id="727" r:id="rId22"/>
    <p:sldId id="728" r:id="rId23"/>
    <p:sldId id="278" r:id="rId24"/>
    <p:sldId id="279" r:id="rId25"/>
    <p:sldId id="280" r:id="rId26"/>
    <p:sldId id="281" r:id="rId27"/>
    <p:sldId id="282" r:id="rId28"/>
    <p:sldId id="283" r:id="rId29"/>
    <p:sldId id="284" r:id="rId30"/>
    <p:sldId id="613" r:id="rId31"/>
    <p:sldId id="780" r:id="rId32"/>
    <p:sldId id="612" r:id="rId33"/>
    <p:sldId id="614" r:id="rId34"/>
    <p:sldId id="618" r:id="rId35"/>
    <p:sldId id="619" r:id="rId36"/>
    <p:sldId id="616" r:id="rId37"/>
    <p:sldId id="617" r:id="rId38"/>
    <p:sldId id="720" r:id="rId39"/>
    <p:sldId id="721" r:id="rId40"/>
    <p:sldId id="722" r:id="rId41"/>
    <p:sldId id="622" r:id="rId42"/>
    <p:sldId id="723" r:id="rId43"/>
    <p:sldId id="626" r:id="rId44"/>
    <p:sldId id="577" r:id="rId45"/>
    <p:sldId id="578" r:id="rId46"/>
    <p:sldId id="781" r:id="rId47"/>
    <p:sldId id="782" r:id="rId48"/>
    <p:sldId id="579" r:id="rId49"/>
    <p:sldId id="596" r:id="rId50"/>
    <p:sldId id="580" r:id="rId51"/>
    <p:sldId id="581" r:id="rId52"/>
    <p:sldId id="582" r:id="rId53"/>
    <p:sldId id="766" r:id="rId54"/>
    <p:sldId id="783" r:id="rId55"/>
    <p:sldId id="784" r:id="rId56"/>
    <p:sldId id="786" r:id="rId57"/>
    <p:sldId id="583" r:id="rId58"/>
    <p:sldId id="584" r:id="rId59"/>
    <p:sldId id="585" r:id="rId60"/>
    <p:sldId id="586" r:id="rId61"/>
    <p:sldId id="587" r:id="rId62"/>
    <p:sldId id="588" r:id="rId63"/>
    <p:sldId id="589" r:id="rId64"/>
    <p:sldId id="590" r:id="rId65"/>
    <p:sldId id="591" r:id="rId66"/>
    <p:sldId id="592" r:id="rId67"/>
    <p:sldId id="593" r:id="rId68"/>
    <p:sldId id="594" r:id="rId69"/>
    <p:sldId id="595" r:id="rId70"/>
    <p:sldId id="787" r:id="rId71"/>
    <p:sldId id="788" r:id="rId72"/>
    <p:sldId id="690" r:id="rId73"/>
    <p:sldId id="691" r:id="rId74"/>
    <p:sldId id="692" r:id="rId75"/>
    <p:sldId id="693" r:id="rId76"/>
    <p:sldId id="694" r:id="rId77"/>
    <p:sldId id="695" r:id="rId78"/>
    <p:sldId id="602" r:id="rId79"/>
    <p:sldId id="696" r:id="rId80"/>
    <p:sldId id="697" r:id="rId81"/>
    <p:sldId id="698" r:id="rId82"/>
    <p:sldId id="773" r:id="rId83"/>
    <p:sldId id="785" r:id="rId84"/>
    <p:sldId id="699" r:id="rId85"/>
    <p:sldId id="700" r:id="rId86"/>
    <p:sldId id="776" r:id="rId87"/>
    <p:sldId id="701" r:id="rId88"/>
    <p:sldId id="702" r:id="rId89"/>
    <p:sldId id="703" r:id="rId90"/>
    <p:sldId id="705" r:id="rId91"/>
    <p:sldId id="608" r:id="rId92"/>
    <p:sldId id="609" r:id="rId93"/>
    <p:sldId id="704" r:id="rId94"/>
    <p:sldId id="770" r:id="rId95"/>
    <p:sldId id="771" r:id="rId96"/>
    <p:sldId id="772" r:id="rId97"/>
    <p:sldId id="707" r:id="rId98"/>
    <p:sldId id="708" r:id="rId99"/>
    <p:sldId id="709" r:id="rId100"/>
    <p:sldId id="789" r:id="rId101"/>
    <p:sldId id="791" r:id="rId102"/>
    <p:sldId id="793" r:id="rId103"/>
    <p:sldId id="794" r:id="rId104"/>
    <p:sldId id="790" r:id="rId105"/>
    <p:sldId id="795" r:id="rId106"/>
    <p:sldId id="714" r:id="rId107"/>
    <p:sldId id="718" r:id="rId108"/>
    <p:sldId id="719" r:id="rId109"/>
    <p:sldId id="799" r:id="rId110"/>
    <p:sldId id="796" r:id="rId111"/>
    <p:sldId id="797" r:id="rId112"/>
    <p:sldId id="798"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49"/>
    <p:restoredTop sz="94664"/>
  </p:normalViewPr>
  <p:slideViewPr>
    <p:cSldViewPr snapToGrid="0" snapToObjects="1">
      <p:cViewPr varScale="1">
        <p:scale>
          <a:sx n="90" d="100"/>
          <a:sy n="90" d="100"/>
        </p:scale>
        <p:origin x="592" y="184"/>
      </p:cViewPr>
      <p:guideLst>
        <p:guide orient="horz" pos="2160"/>
        <p:guide pos="2880"/>
      </p:guideLst>
    </p:cSldViewPr>
  </p:slideViewPr>
  <p:notesTextViewPr>
    <p:cViewPr>
      <p:scale>
        <a:sx n="100" d="100"/>
        <a:sy n="100" d="100"/>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4A79DA-7170-A344-8DE0-A46E1F5CD16F}" type="datetimeFigureOut">
              <a:rPr lang="en-US" smtClean="0"/>
              <a:pPr/>
              <a:t>2/28/18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D60D01-D638-7847-9998-71AAB9215C79}"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2F3164-E7E9-3049-B89B-76DC4EDE148C}" type="datetimeFigureOut">
              <a:rPr lang="en-US" smtClean="0"/>
              <a:pPr/>
              <a:t>2/28/18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C719F2-A938-3843-9FBB-6FDF01F08F6B}"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 astronomy used to be defined with a rough wavelength cut where we have a</a:t>
            </a:r>
            <a:r>
              <a:rPr lang="en-US" baseline="0" dirty="0"/>
              <a:t> block of atmospheric transmission and ground-based observations are possible but now this </a:t>
            </a:r>
            <a:r>
              <a:rPr lang="en-US" baseline="0" dirty="0" err="1"/>
              <a:t>def</a:t>
            </a:r>
            <a:r>
              <a:rPr lang="en-US" baseline="0" dirty="0"/>
              <a:t> has expanded. </a:t>
            </a:r>
            <a:endParaRPr lang="en-US" dirty="0"/>
          </a:p>
          <a:p>
            <a:r>
              <a:rPr lang="en-US" dirty="0"/>
              <a:t>Still have Earth's ionosphere bounding ground-based </a:t>
            </a:r>
            <a:r>
              <a:rPr lang="en-US" dirty="0" err="1"/>
              <a:t>obs</a:t>
            </a:r>
            <a:r>
              <a:rPr lang="en-US" dirty="0"/>
              <a:t> below nu ~ 10 MHz (lambda ~ 30 m) but it’s about the technology</a:t>
            </a:r>
          </a:p>
        </p:txBody>
      </p:sp>
      <p:sp>
        <p:nvSpPr>
          <p:cNvPr id="4" name="Slide Number Placeholder 3"/>
          <p:cNvSpPr>
            <a:spLocks noGrp="1"/>
          </p:cNvSpPr>
          <p:nvPr>
            <p:ph type="sldNum" sz="quarter" idx="10"/>
          </p:nvPr>
        </p:nvSpPr>
        <p:spPr/>
        <p:txBody>
          <a:bodyPr/>
          <a:lstStyle/>
          <a:p>
            <a:fld id="{F372FB3C-A9D4-2649-83E5-2BC7AFE4012C}" type="slidenum">
              <a:rPr lang="en-US" smtClean="0"/>
              <a:pPr/>
              <a:t>2</a:t>
            </a:fld>
            <a:endParaRPr lang="en-US"/>
          </a:p>
        </p:txBody>
      </p:sp>
    </p:spTree>
    <p:extLst>
      <p:ext uri="{BB962C8B-B14F-4D97-AF65-F5344CB8AC3E}">
        <p14:creationId xmlns:p14="http://schemas.microsoft.com/office/powerpoint/2010/main" val="4178818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Emphasize</a:t>
            </a:r>
            <a:r>
              <a:rPr lang="en-US" sz="1200" b="0" i="0" u="none" strike="noStrike" cap="none" baseline="0" dirty="0">
                <a:solidFill>
                  <a:schemeClr val="dk1"/>
                </a:solidFill>
                <a:latin typeface="Calibri"/>
                <a:ea typeface="Calibri"/>
                <a:cs typeface="Calibri"/>
                <a:sym typeface="Calibri"/>
              </a:rPr>
              <a:t> what a </a:t>
            </a:r>
            <a:r>
              <a:rPr lang="en-US" sz="1200" b="0" i="0" u="none" strike="noStrike" cap="none" baseline="0" dirty="0" err="1">
                <a:solidFill>
                  <a:schemeClr val="dk1"/>
                </a:solidFill>
                <a:latin typeface="Calibri"/>
                <a:ea typeface="Calibri"/>
                <a:cs typeface="Calibri"/>
                <a:sym typeface="Calibri"/>
              </a:rPr>
              <a:t>pico</a:t>
            </a:r>
            <a:r>
              <a:rPr lang="en-US" sz="1200" b="0" i="0" u="none" strike="noStrike" cap="none" baseline="0" dirty="0">
                <a:solidFill>
                  <a:schemeClr val="dk1"/>
                </a:solidFill>
                <a:latin typeface="Calibri"/>
                <a:ea typeface="Calibri"/>
                <a:cs typeface="Calibri"/>
                <a:sym typeface="Calibri"/>
              </a:rPr>
              <a:t> is 10^-12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Signals going out to the antennas involved control software for pointing and tracking sources, for tuning the receivers, for timing reference, for additional commands such as putting the </a:t>
            </a:r>
            <a:r>
              <a:rPr lang="en-US" sz="1200" b="0" i="0" u="none" strike="noStrike" cap="none" dirty="0" err="1">
                <a:solidFill>
                  <a:schemeClr val="dk1"/>
                </a:solidFill>
                <a:latin typeface="Calibri"/>
                <a:ea typeface="Calibri"/>
                <a:cs typeface="Calibri"/>
                <a:sym typeface="Calibri"/>
              </a:rPr>
              <a:t>hotload</a:t>
            </a:r>
            <a:r>
              <a:rPr lang="en-US" sz="1200" b="0" i="0" u="none" strike="noStrike" cap="none" dirty="0">
                <a:solidFill>
                  <a:schemeClr val="dk1"/>
                </a:solidFill>
                <a:latin typeface="Calibri"/>
                <a:ea typeface="Calibri"/>
                <a:cs typeface="Calibri"/>
                <a:sym typeface="Calibri"/>
              </a:rPr>
              <a:t> in the beam to measure the system temperature or to update the </a:t>
            </a:r>
            <a:r>
              <a:rPr lang="en-US" sz="1200" b="0" i="0" u="none" strike="noStrike" cap="none" dirty="0" err="1">
                <a:solidFill>
                  <a:schemeClr val="dk1"/>
                </a:solidFill>
                <a:latin typeface="Calibri"/>
                <a:ea typeface="Calibri"/>
                <a:cs typeface="Calibri"/>
                <a:sym typeface="Calibri"/>
              </a:rPr>
              <a:t>subreflector</a:t>
            </a:r>
            <a:r>
              <a:rPr lang="en-US" sz="1200" b="0" i="0" u="none" strike="noStrike" cap="none" dirty="0">
                <a:solidFill>
                  <a:schemeClr val="dk1"/>
                </a:solidFill>
                <a:latin typeface="Calibri"/>
                <a:ea typeface="Calibri"/>
                <a:cs typeface="Calibri"/>
                <a:sym typeface="Calibri"/>
              </a:rPr>
              <a:t> position.  Signals coming back from the antennas involve device health, fiber polarization to check the fiber length, the astronomical signal that’s going into the </a:t>
            </a:r>
            <a:r>
              <a:rPr lang="en-US" sz="1200" b="0" i="0" u="none" strike="noStrike" cap="none" dirty="0" err="1">
                <a:solidFill>
                  <a:schemeClr val="dk1"/>
                </a:solidFill>
                <a:latin typeface="Calibri"/>
                <a:ea typeface="Calibri"/>
                <a:cs typeface="Calibri"/>
                <a:sym typeface="Calibri"/>
              </a:rPr>
              <a:t>correlator</a:t>
            </a:r>
            <a:endParaRPr lang="en-US" sz="1200" b="0" i="0" u="none" strike="noStrike" cap="none" dirty="0">
              <a:solidFill>
                <a:schemeClr val="dk1"/>
              </a:solidFill>
              <a:latin typeface="Calibri"/>
              <a:ea typeface="Calibri"/>
              <a:cs typeface="Calibri"/>
              <a:sym typeface="Calibri"/>
            </a:endParaRPr>
          </a:p>
        </p:txBody>
      </p:sp>
      <p:sp>
        <p:nvSpPr>
          <p:cNvPr id="294" name="Shape 2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11</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814946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4" name="Shape 3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8 windows * 4Gsps * 3bits = 12GB per second from each antenna  = 600 GB/sec for correlator to process </a:t>
            </a:r>
          </a:p>
        </p:txBody>
      </p:sp>
      <p:sp>
        <p:nvSpPr>
          <p:cNvPr id="315" name="Shape 3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12</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933706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13</a:t>
            </a:fld>
            <a:endParaRPr lang="en-US" sz="1200">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1371600" y="763588"/>
            <a:ext cx="5029200" cy="37719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755" name="Shape 755"/>
          <p:cNvSpPr txBox="1">
            <a:spLocks noGrp="1"/>
          </p:cNvSpPr>
          <p:nvPr>
            <p:ph type="body" idx="1"/>
          </p:nvPr>
        </p:nvSpPr>
        <p:spPr>
          <a:xfrm>
            <a:off x="777875" y="4776787"/>
            <a:ext cx="6218238" cy="4525961"/>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Note the incomplete filling of the </a:t>
            </a:r>
            <a:r>
              <a:rPr lang="en-US" sz="1200" b="0" i="0" u="none" strike="noStrike" cap="none" dirty="0" err="1">
                <a:solidFill>
                  <a:schemeClr val="dk1"/>
                </a:solidFill>
                <a:latin typeface="Calibri"/>
                <a:ea typeface="Calibri"/>
                <a:cs typeface="Calibri"/>
                <a:sym typeface="Calibri"/>
              </a:rPr>
              <a:t>uv</a:t>
            </a:r>
            <a:r>
              <a:rPr lang="en-US" sz="1200" b="0" i="0" u="none" strike="noStrike" cap="none" dirty="0">
                <a:solidFill>
                  <a:schemeClr val="dk1"/>
                </a:solidFill>
                <a:latin typeface="Calibri"/>
                <a:ea typeface="Calibri"/>
                <a:cs typeface="Calibri"/>
                <a:sym typeface="Calibri"/>
              </a:rPr>
              <a:t> plane. Central hole means missing total flux</a:t>
            </a:r>
          </a:p>
        </p:txBody>
      </p:sp>
    </p:spTree>
    <p:extLst>
      <p:ext uri="{BB962C8B-B14F-4D97-AF65-F5344CB8AC3E}">
        <p14:creationId xmlns:p14="http://schemas.microsoft.com/office/powerpoint/2010/main" val="48489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what this</a:t>
            </a:r>
            <a:r>
              <a:rPr lang="en-US" baseline="0" dirty="0"/>
              <a:t> looks like (all moment 0 maps of grand design spiral in Virgo)</a:t>
            </a:r>
          </a:p>
          <a:p>
            <a:r>
              <a:rPr lang="en-US" baseline="0" dirty="0"/>
              <a:t>We’ll discuss later that there is a way to enter in your desired resolution and your LAS and the OT will tell you if you need additional 7m data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3210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Interferometers</a:t>
            </a:r>
            <a:r>
              <a:rPr lang="en-US" baseline="0" dirty="0"/>
              <a:t> keep only the second term; first term not used; it’s the total flux of the sky + source, so we can’t just use the autocorrelation </a:t>
            </a:r>
            <a:r>
              <a:rPr lang="en-US" baseline="0" dirty="0" err="1"/>
              <a:t>b/c</a:t>
            </a:r>
            <a:r>
              <a:rPr lang="en-US" baseline="0" dirty="0"/>
              <a:t> it is both dominated by sky though largely resolved out</a:t>
            </a:r>
            <a:endParaRPr lang="en-US" dirty="0"/>
          </a:p>
        </p:txBody>
      </p:sp>
      <p:sp>
        <p:nvSpPr>
          <p:cNvPr id="4" name="Slide Number Placeholder 3"/>
          <p:cNvSpPr>
            <a:spLocks noGrp="1"/>
          </p:cNvSpPr>
          <p:nvPr>
            <p:ph type="sldNum" sz="quarter" idx="10"/>
          </p:nvPr>
        </p:nvSpPr>
        <p:spPr/>
        <p:txBody>
          <a:bodyPr/>
          <a:lstStyle/>
          <a:p>
            <a:fld id="{5AC719F2-A938-3843-9FBB-6FDF01F08F6B}"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extra path in the phase on the 2D sky we call a visibility. It’s value is inherently linked to both the offset from the pointing </a:t>
            </a:r>
            <a:r>
              <a:rPr lang="en-US" dirty="0" err="1"/>
              <a:t>centre</a:t>
            </a:r>
            <a:r>
              <a:rPr lang="en-US" dirty="0"/>
              <a:t> of the telescopes through x and y  and to the separation of the telescopes on the ground through u and v.</a:t>
            </a:r>
          </a:p>
        </p:txBody>
      </p:sp>
      <p:sp>
        <p:nvSpPr>
          <p:cNvPr id="4" name="Slide Number Placeholder 3"/>
          <p:cNvSpPr>
            <a:spLocks noGrp="1"/>
          </p:cNvSpPr>
          <p:nvPr>
            <p:ph type="sldNum" sz="quarter" idx="10"/>
          </p:nvPr>
        </p:nvSpPr>
        <p:spPr/>
        <p:txBody>
          <a:bodyPr/>
          <a:lstStyle/>
          <a:p>
            <a:fld id="{5AC719F2-A938-3843-9FBB-6FDF01F08F6B}" type="slidenum">
              <a:rPr lang="en-US" smtClean="0"/>
              <a:pPr/>
              <a:t>25</a:t>
            </a:fld>
            <a:endParaRPr lang="en-US"/>
          </a:p>
        </p:txBody>
      </p:sp>
    </p:spTree>
    <p:extLst>
      <p:ext uri="{BB962C8B-B14F-4D97-AF65-F5344CB8AC3E}">
        <p14:creationId xmlns:p14="http://schemas.microsoft.com/office/powerpoint/2010/main" val="16625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0A7BC77-0CD6-D645-A92D-00822EC0B237}"/>
              </a:ext>
            </a:extLst>
          </p:cNvPr>
          <p:cNvSpPr>
            <a:spLocks noGrp="1" noChangeArrowheads="1"/>
          </p:cNvSpPr>
          <p:nvPr>
            <p:ph type="sldNum" sz="quarter" idx="5"/>
          </p:nvPr>
        </p:nvSpPr>
        <p:spPr>
          <a:ln/>
        </p:spPr>
        <p:txBody>
          <a:bodyPr/>
          <a:lstStyle/>
          <a:p>
            <a:fld id="{92AD36CF-3C19-0E44-95E7-6FC4FA00A93F}" type="slidenum">
              <a:rPr lang="en-US" altLang="en-US"/>
              <a:pPr/>
              <a:t>29</a:t>
            </a:fld>
            <a:endParaRPr lang="en-US" altLang="en-US"/>
          </a:p>
        </p:txBody>
      </p:sp>
      <p:sp>
        <p:nvSpPr>
          <p:cNvPr id="37890" name="Rectangle 2">
            <a:extLst>
              <a:ext uri="{FF2B5EF4-FFF2-40B4-BE49-F238E27FC236}">
                <a16:creationId xmlns:a16="http://schemas.microsoft.com/office/drawing/2014/main" id="{0F0E0FA2-1F18-F14D-953E-13896DD8C43B}"/>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434E95BC-B3A8-054E-A11D-BF7CDB86FD4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5117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494B4DE-17EA-7A44-B0A7-195EA7CED46B}" type="slidenum">
              <a:rPr lang="en-US">
                <a:latin typeface="Times New Roman" charset="0"/>
              </a:rPr>
              <a:pPr/>
              <a:t>31</a:t>
            </a:fld>
            <a:endParaRPr lang="en-US">
              <a:latin typeface="Times New Roman" charset="0"/>
            </a:endParaRPr>
          </a:p>
        </p:txBody>
      </p:sp>
      <p:sp>
        <p:nvSpPr>
          <p:cNvPr id="21507" name="Rectangle 2"/>
          <p:cNvSpPr>
            <a:spLocks noGrp="1" noRot="1" noChangeAspect="1" noChangeArrowheads="1" noTextEdit="1"/>
          </p:cNvSpPr>
          <p:nvPr>
            <p:ph type="sldImg"/>
          </p:nvPr>
        </p:nvSpPr>
        <p:spPr>
          <a:xfrm>
            <a:off x="1144588" y="693738"/>
            <a:ext cx="4567237" cy="3427412"/>
          </a:xfrm>
          <a:ln/>
        </p:spPr>
      </p:sp>
      <p:sp>
        <p:nvSpPr>
          <p:cNvPr id="215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54921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A28CBD0-1A64-F241-A365-79AEB39BDE23}"/>
              </a:ext>
            </a:extLst>
          </p:cNvPr>
          <p:cNvSpPr>
            <a:spLocks noGrp="1" noChangeArrowheads="1"/>
          </p:cNvSpPr>
          <p:nvPr>
            <p:ph type="sldNum" sz="quarter" idx="5"/>
          </p:nvPr>
        </p:nvSpPr>
        <p:spPr>
          <a:ln/>
        </p:spPr>
        <p:txBody>
          <a:bodyPr/>
          <a:lstStyle/>
          <a:p>
            <a:fld id="{E09B51CB-82E4-4649-8DCB-3243C36CACCD}" type="slidenum">
              <a:rPr lang="en-US" altLang="en-US"/>
              <a:pPr/>
              <a:t>32</a:t>
            </a:fld>
            <a:endParaRPr lang="en-US" altLang="en-US"/>
          </a:p>
        </p:txBody>
      </p:sp>
      <p:sp>
        <p:nvSpPr>
          <p:cNvPr id="176130" name="Rectangle 2">
            <a:extLst>
              <a:ext uri="{FF2B5EF4-FFF2-40B4-BE49-F238E27FC236}">
                <a16:creationId xmlns:a16="http://schemas.microsoft.com/office/drawing/2014/main" id="{4C14BDD9-4A82-F549-AAAF-B0B7A0D2457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DC2B4935-D509-6943-B259-531A2722152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76594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81A1E85-A6D3-2F4C-B01E-A92217DA77BB}" type="slidenum">
              <a:rPr lang="en-US">
                <a:latin typeface="Times New Roman" charset="0"/>
              </a:rPr>
              <a:pPr/>
              <a:t>33</a:t>
            </a:fld>
            <a:endParaRPr lang="en-US">
              <a:latin typeface="Times New Roman" charset="0"/>
            </a:endParaRPr>
          </a:p>
        </p:txBody>
      </p:sp>
      <p:sp>
        <p:nvSpPr>
          <p:cNvPr id="31747" name="Rectangle 2"/>
          <p:cNvSpPr>
            <a:spLocks noGrp="1" noRot="1" noChangeAspect="1" noChangeArrowheads="1" noTextEdit="1"/>
          </p:cNvSpPr>
          <p:nvPr>
            <p:ph type="sldImg"/>
          </p:nvPr>
        </p:nvSpPr>
        <p:spPr>
          <a:xfrm>
            <a:off x="1144588" y="693738"/>
            <a:ext cx="4567237" cy="3427412"/>
          </a:xfrm>
          <a:ln/>
        </p:spPr>
      </p:sp>
      <p:sp>
        <p:nvSpPr>
          <p:cNvPr id="3174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3310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New definition of radio is something</a:t>
            </a:r>
            <a:r>
              <a:rPr lang="en-US" sz="1200" b="0" i="0" u="none" strike="noStrike" cap="none" baseline="0" dirty="0">
                <a:solidFill>
                  <a:schemeClr val="dk1"/>
                </a:solidFill>
                <a:latin typeface="Calibri"/>
                <a:ea typeface="Calibri"/>
                <a:cs typeface="Calibri"/>
                <a:sym typeface="Calibri"/>
              </a:rPr>
              <a:t> that uses heterodyne technology. The process varies slightly at diff wavelengths within the radio regime, but the important step is that observed sky frequencies are mixed with an LO to produce a lower frequency signal (they are down converted) so that they can be analyzed more easily</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Down converting helps because: 1) receiver only has to work at IF output frequency; 2) I think low </a:t>
            </a:r>
            <a:r>
              <a:rPr lang="en-US" sz="1200" b="0" i="0" u="none" strike="noStrike" cap="none" baseline="0" dirty="0" err="1">
                <a:solidFill>
                  <a:schemeClr val="dk1"/>
                </a:solidFill>
                <a:latin typeface="Calibri"/>
                <a:ea typeface="Calibri"/>
                <a:cs typeface="Calibri"/>
                <a:sym typeface="Calibri"/>
              </a:rPr>
              <a:t>freq</a:t>
            </a:r>
            <a:r>
              <a:rPr lang="en-US" sz="1200" b="0" i="0" u="none" strike="noStrike" cap="none" baseline="0" dirty="0">
                <a:solidFill>
                  <a:schemeClr val="dk1"/>
                </a:solidFill>
                <a:latin typeface="Calibri"/>
                <a:ea typeface="Calibri"/>
                <a:cs typeface="Calibri"/>
                <a:sym typeface="Calibri"/>
              </a:rPr>
              <a:t> signals are easier to analyze because of how noise works? They have higher </a:t>
            </a:r>
            <a:r>
              <a:rPr lang="en-US" sz="1200" b="0" i="0" u="none" strike="noStrike" cap="none" baseline="0" dirty="0" err="1">
                <a:solidFill>
                  <a:schemeClr val="dk1"/>
                </a:solidFill>
                <a:latin typeface="Calibri"/>
                <a:ea typeface="Calibri"/>
                <a:cs typeface="Calibri"/>
                <a:sym typeface="Calibri"/>
              </a:rPr>
              <a:t>snr</a:t>
            </a:r>
            <a:r>
              <a:rPr lang="en-US" sz="1200" b="0" i="0" u="none" strike="noStrike" cap="none" baseline="0" dirty="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sym typeface="Calibri"/>
            </a:endParaRPr>
          </a:p>
        </p:txBody>
      </p:sp>
      <p:sp>
        <p:nvSpPr>
          <p:cNvPr id="166" name="Shape 1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59530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81A1E85-A6D3-2F4C-B01E-A92217DA77BB}" type="slidenum">
              <a:rPr lang="en-US">
                <a:latin typeface="Times New Roman" charset="0"/>
              </a:rPr>
              <a:pPr/>
              <a:t>34</a:t>
            </a:fld>
            <a:endParaRPr lang="en-US">
              <a:latin typeface="Times New Roman" charset="0"/>
            </a:endParaRPr>
          </a:p>
        </p:txBody>
      </p:sp>
      <p:sp>
        <p:nvSpPr>
          <p:cNvPr id="31747" name="Rectangle 2"/>
          <p:cNvSpPr>
            <a:spLocks noGrp="1" noRot="1" noChangeAspect="1" noChangeArrowheads="1" noTextEdit="1"/>
          </p:cNvSpPr>
          <p:nvPr>
            <p:ph type="sldImg"/>
          </p:nvPr>
        </p:nvSpPr>
        <p:spPr>
          <a:xfrm>
            <a:off x="1144588" y="693738"/>
            <a:ext cx="4567237" cy="3427412"/>
          </a:xfrm>
          <a:ln/>
        </p:spPr>
      </p:sp>
      <p:sp>
        <p:nvSpPr>
          <p:cNvPr id="3174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9105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003CCAF5-7FDA-1540-9E2C-435979B54D96}" type="slidenum">
              <a:rPr lang="en-US">
                <a:latin typeface="Times New Roman" charset="0"/>
              </a:rPr>
              <a:pPr/>
              <a:t>35</a:t>
            </a:fld>
            <a:endParaRPr lang="en-US">
              <a:latin typeface="Times New Roman" charset="0"/>
            </a:endParaRPr>
          </a:p>
        </p:txBody>
      </p:sp>
      <p:sp>
        <p:nvSpPr>
          <p:cNvPr id="25603" name="Rectangle 1026"/>
          <p:cNvSpPr>
            <a:spLocks noGrp="1" noRot="1" noChangeAspect="1" noChangeArrowheads="1" noTextEdit="1"/>
          </p:cNvSpPr>
          <p:nvPr>
            <p:ph type="sldImg"/>
          </p:nvPr>
        </p:nvSpPr>
        <p:spPr>
          <a:xfrm>
            <a:off x="1144588" y="693738"/>
            <a:ext cx="4567237" cy="3427412"/>
          </a:xfrm>
          <a:ln/>
        </p:spPr>
      </p:sp>
      <p:sp>
        <p:nvSpPr>
          <p:cNvPr id="25604"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25431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89D693B-3035-2E4E-8BFA-AA5EEA277CFE}" type="slidenum">
              <a:rPr lang="en-US">
                <a:latin typeface="Times New Roman" charset="0"/>
              </a:rPr>
              <a:pPr/>
              <a:t>36</a:t>
            </a:fld>
            <a:endParaRPr lang="en-US">
              <a:latin typeface="Times New Roman" charset="0"/>
            </a:endParaRPr>
          </a:p>
        </p:txBody>
      </p:sp>
      <p:sp>
        <p:nvSpPr>
          <p:cNvPr id="27651" name="Rectangle 1026"/>
          <p:cNvSpPr>
            <a:spLocks noGrp="1" noRot="1" noChangeAspect="1" noChangeArrowheads="1" noTextEdit="1"/>
          </p:cNvSpPr>
          <p:nvPr>
            <p:ph type="sldImg"/>
          </p:nvPr>
        </p:nvSpPr>
        <p:spPr>
          <a:xfrm>
            <a:off x="1144588" y="693738"/>
            <a:ext cx="4567237" cy="3427412"/>
          </a:xfrm>
          <a:ln/>
        </p:spPr>
      </p:sp>
      <p:sp>
        <p:nvSpPr>
          <p:cNvPr id="27652"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20888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Projection of screen onto the sky to give the idea of what do you measure; they are interfered voltages (</a:t>
            </a:r>
            <a:r>
              <a:rPr lang="en-US" dirty="0" err="1"/>
              <a:t>interferometric</a:t>
            </a:r>
            <a:r>
              <a:rPr lang="en-US" dirty="0"/>
              <a:t> beam response is like a filter</a:t>
            </a:r>
            <a:r>
              <a:rPr lang="en-US" baseline="0" dirty="0"/>
              <a:t> over the emission at that position on the sky (voltage)</a:t>
            </a:r>
            <a:endParaRPr lang="en-US" dirty="0"/>
          </a:p>
        </p:txBody>
      </p:sp>
      <p:sp>
        <p:nvSpPr>
          <p:cNvPr id="4" name="Slide Number Placeholder 3"/>
          <p:cNvSpPr>
            <a:spLocks noGrp="1"/>
          </p:cNvSpPr>
          <p:nvPr>
            <p:ph type="sldNum" sz="quarter" idx="10"/>
          </p:nvPr>
        </p:nvSpPr>
        <p:spPr/>
        <p:txBody>
          <a:bodyPr/>
          <a:lstStyle/>
          <a:p>
            <a:fld id="{5AC719F2-A938-3843-9FBB-6FDF01F08F6B}" type="slidenum">
              <a:rPr lang="en-US" smtClean="0"/>
              <a:pPr/>
              <a:t>37</a:t>
            </a:fld>
            <a:endParaRPr lang="en-US"/>
          </a:p>
        </p:txBody>
      </p:sp>
    </p:spTree>
    <p:extLst>
      <p:ext uri="{BB962C8B-B14F-4D97-AF65-F5344CB8AC3E}">
        <p14:creationId xmlns:p14="http://schemas.microsoft.com/office/powerpoint/2010/main" val="384266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9AD042-7E23-5944-B55A-8FC26673E3D4}"/>
              </a:ext>
            </a:extLst>
          </p:cNvPr>
          <p:cNvSpPr>
            <a:spLocks noGrp="1" noChangeArrowheads="1"/>
          </p:cNvSpPr>
          <p:nvPr>
            <p:ph type="sldNum" sz="quarter" idx="5"/>
          </p:nvPr>
        </p:nvSpPr>
        <p:spPr>
          <a:ln/>
        </p:spPr>
        <p:txBody>
          <a:bodyPr/>
          <a:lstStyle/>
          <a:p>
            <a:fld id="{59704FCF-BF1A-364F-9B64-5D53A05D1003}" type="slidenum">
              <a:rPr lang="en-US" altLang="en-US"/>
              <a:pPr/>
              <a:t>38</a:t>
            </a:fld>
            <a:endParaRPr lang="en-US" altLang="en-US"/>
          </a:p>
        </p:txBody>
      </p:sp>
      <p:sp>
        <p:nvSpPr>
          <p:cNvPr id="229378" name="Rectangle 2">
            <a:extLst>
              <a:ext uri="{FF2B5EF4-FFF2-40B4-BE49-F238E27FC236}">
                <a16:creationId xmlns:a16="http://schemas.microsoft.com/office/drawing/2014/main" id="{B0E65861-450C-6344-A246-2EDA06CABEE3}"/>
              </a:ext>
            </a:extLst>
          </p:cNvPr>
          <p:cNvSpPr>
            <a:spLocks noGrp="1" noRot="1" noChangeAspect="1" noChangeArrowheads="1" noTextEdit="1"/>
          </p:cNvSpPr>
          <p:nvPr>
            <p:ph type="sldImg"/>
          </p:nvPr>
        </p:nvSpPr>
        <p:spPr>
          <a:ln/>
        </p:spPr>
      </p:sp>
      <p:sp>
        <p:nvSpPr>
          <p:cNvPr id="229379" name="Rectangle 3">
            <a:extLst>
              <a:ext uri="{FF2B5EF4-FFF2-40B4-BE49-F238E27FC236}">
                <a16:creationId xmlns:a16="http://schemas.microsoft.com/office/drawing/2014/main" id="{7746934A-C460-8C47-B70A-4933E338D6D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16629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4AC21DC-C731-0540-A889-C51391215B19}"/>
              </a:ext>
            </a:extLst>
          </p:cNvPr>
          <p:cNvSpPr>
            <a:spLocks noGrp="1" noChangeArrowheads="1"/>
          </p:cNvSpPr>
          <p:nvPr>
            <p:ph type="sldNum" sz="quarter" idx="5"/>
          </p:nvPr>
        </p:nvSpPr>
        <p:spPr>
          <a:ln/>
        </p:spPr>
        <p:txBody>
          <a:bodyPr/>
          <a:lstStyle/>
          <a:p>
            <a:fld id="{1E11AA8D-ACD2-F04C-BA22-7A8E0DCEB1DE}" type="slidenum">
              <a:rPr lang="en-US" altLang="en-US"/>
              <a:pPr/>
              <a:t>39</a:t>
            </a:fld>
            <a:endParaRPr lang="en-US" altLang="en-US"/>
          </a:p>
        </p:txBody>
      </p:sp>
      <p:sp>
        <p:nvSpPr>
          <p:cNvPr id="233474" name="Rectangle 2">
            <a:extLst>
              <a:ext uri="{FF2B5EF4-FFF2-40B4-BE49-F238E27FC236}">
                <a16:creationId xmlns:a16="http://schemas.microsoft.com/office/drawing/2014/main" id="{76B7EB35-5CA0-D14E-89B0-3429192AED75}"/>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A8F1B583-0467-CB43-AB06-97848254747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76291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026C76-45E9-6345-A1BC-DE193036681F}"/>
              </a:ext>
            </a:extLst>
          </p:cNvPr>
          <p:cNvSpPr>
            <a:spLocks noGrp="1" noChangeArrowheads="1"/>
          </p:cNvSpPr>
          <p:nvPr>
            <p:ph type="sldNum" sz="quarter" idx="5"/>
          </p:nvPr>
        </p:nvSpPr>
        <p:spPr>
          <a:ln/>
        </p:spPr>
        <p:txBody>
          <a:bodyPr/>
          <a:lstStyle/>
          <a:p>
            <a:fld id="{DC49F659-CB27-704D-B3A1-8B0BA7028D17}" type="slidenum">
              <a:rPr lang="en-US" altLang="en-US"/>
              <a:pPr/>
              <a:t>40</a:t>
            </a:fld>
            <a:endParaRPr lang="en-US" altLang="en-US"/>
          </a:p>
        </p:txBody>
      </p:sp>
      <p:sp>
        <p:nvSpPr>
          <p:cNvPr id="145410" name="Rectangle 2">
            <a:extLst>
              <a:ext uri="{FF2B5EF4-FFF2-40B4-BE49-F238E27FC236}">
                <a16:creationId xmlns:a16="http://schemas.microsoft.com/office/drawing/2014/main" id="{981ED28C-4DC3-E041-93CD-36BD836470F0}"/>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795B44FB-23BF-3B47-A3C5-0660F346291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68497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3D45D093-DF43-6E48-BDBA-D451FC6E81AD}" type="slidenum">
              <a:rPr lang="en-US">
                <a:latin typeface="Times New Roman" charset="0"/>
              </a:rPr>
              <a:pPr/>
              <a:t>41</a:t>
            </a:fld>
            <a:endParaRPr lang="en-US">
              <a:latin typeface="Times New Roman" charset="0"/>
            </a:endParaRPr>
          </a:p>
        </p:txBody>
      </p:sp>
      <p:sp>
        <p:nvSpPr>
          <p:cNvPr id="41987" name="Rectangle 2"/>
          <p:cNvSpPr>
            <a:spLocks noGrp="1" noRot="1" noChangeAspect="1" noChangeArrowheads="1" noTextEdit="1"/>
          </p:cNvSpPr>
          <p:nvPr>
            <p:ph type="sldImg"/>
          </p:nvPr>
        </p:nvSpPr>
        <p:spPr>
          <a:xfrm>
            <a:off x="1144588" y="693738"/>
            <a:ext cx="4567237" cy="3427412"/>
          </a:xfrm>
          <a:ln/>
        </p:spPr>
      </p:sp>
      <p:sp>
        <p:nvSpPr>
          <p:cNvPr id="4198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393791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BF8DEFE-0940-EF43-8430-BF28D7227C80}"/>
              </a:ext>
            </a:extLst>
          </p:cNvPr>
          <p:cNvSpPr>
            <a:spLocks noGrp="1" noChangeArrowheads="1"/>
          </p:cNvSpPr>
          <p:nvPr>
            <p:ph type="sldNum" sz="quarter" idx="5"/>
          </p:nvPr>
        </p:nvSpPr>
        <p:spPr>
          <a:ln/>
        </p:spPr>
        <p:txBody>
          <a:bodyPr/>
          <a:lstStyle/>
          <a:p>
            <a:fld id="{14457955-A920-FC45-936C-89CBA9D2BDFB}" type="slidenum">
              <a:rPr lang="en-US" altLang="en-US"/>
              <a:pPr/>
              <a:t>42</a:t>
            </a:fld>
            <a:endParaRPr lang="en-US" altLang="en-US"/>
          </a:p>
        </p:txBody>
      </p:sp>
      <p:sp>
        <p:nvSpPr>
          <p:cNvPr id="207874" name="Rectangle 2">
            <a:extLst>
              <a:ext uri="{FF2B5EF4-FFF2-40B4-BE49-F238E27FC236}">
                <a16:creationId xmlns:a16="http://schemas.microsoft.com/office/drawing/2014/main" id="{65DACE43-E6BA-1A49-997C-2DBB9303E21B}"/>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7B4E439C-1158-1E4C-A144-A3BD5C6A794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478869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20E6486-992A-8849-88C9-749611CED2BC}" type="slidenum">
              <a:rPr lang="en-US">
                <a:latin typeface="Times New Roman" charset="0"/>
              </a:rPr>
              <a:pPr/>
              <a:t>44</a:t>
            </a:fld>
            <a:endParaRPr lang="en-US">
              <a:latin typeface="Times New Roman" charset="0"/>
            </a:endParaRPr>
          </a:p>
        </p:txBody>
      </p:sp>
      <p:sp>
        <p:nvSpPr>
          <p:cNvPr id="46083" name="Rectangle 1026"/>
          <p:cNvSpPr>
            <a:spLocks noGrp="1" noRot="1" noChangeAspect="1" noChangeArrowheads="1" noTextEdit="1"/>
          </p:cNvSpPr>
          <p:nvPr>
            <p:ph type="sldImg"/>
          </p:nvPr>
        </p:nvSpPr>
        <p:spPr>
          <a:xfrm>
            <a:off x="1144588" y="693738"/>
            <a:ext cx="4567237" cy="3427412"/>
          </a:xfrm>
          <a:ln/>
        </p:spPr>
      </p:sp>
      <p:sp>
        <p:nvSpPr>
          <p:cNvPr id="46084" name="Rectangle 1027"/>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13616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The imperfections in your dish can be relative to the</a:t>
            </a:r>
            <a:r>
              <a:rPr lang="en-US" baseline="0" dirty="0"/>
              <a:t> wavelengths you are observing. No more pristine glass mirrors! At </a:t>
            </a:r>
            <a:r>
              <a:rPr lang="en-US" baseline="0" dirty="0" err="1"/>
              <a:t>arecibo</a:t>
            </a:r>
            <a:r>
              <a:rPr lang="en-US" baseline="0" dirty="0"/>
              <a:t> you need special shoes even </a:t>
            </a:r>
          </a:p>
          <a:p>
            <a:pPr lvl="0">
              <a:spcBef>
                <a:spcPts val="0"/>
              </a:spcBef>
              <a:buNone/>
            </a:pPr>
            <a:r>
              <a:rPr lang="en-US" dirty="0"/>
              <a:t>On the bottom: LWA in</a:t>
            </a:r>
            <a:r>
              <a:rPr lang="en-US" baseline="0" dirty="0"/>
              <a:t> New Mexico (decameter array i.e. 10 meters)</a:t>
            </a:r>
            <a:endParaRPr dirty="0"/>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80554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45</a:t>
            </a:fld>
            <a:endParaRPr lang="en-US" sz="1200">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1371600" y="763588"/>
            <a:ext cx="5029200" cy="37719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755" name="Shape 755"/>
          <p:cNvSpPr txBox="1">
            <a:spLocks noGrp="1"/>
          </p:cNvSpPr>
          <p:nvPr>
            <p:ph type="body" idx="1"/>
          </p:nvPr>
        </p:nvSpPr>
        <p:spPr>
          <a:xfrm>
            <a:off x="777875" y="4776787"/>
            <a:ext cx="6218238" cy="4525961"/>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Note the incomplete filling of the uv plane. Central hole means missing total flux</a:t>
            </a:r>
          </a:p>
        </p:txBody>
      </p:sp>
    </p:spTree>
    <p:extLst>
      <p:ext uri="{BB962C8B-B14F-4D97-AF65-F5344CB8AC3E}">
        <p14:creationId xmlns:p14="http://schemas.microsoft.com/office/powerpoint/2010/main" val="1178818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46</a:t>
            </a:fld>
            <a:endParaRPr lang="en-US" sz="1200">
              <a:solidFill>
                <a:schemeClr val="dk1"/>
              </a:solidFill>
              <a:latin typeface="Arial"/>
              <a:ea typeface="Arial"/>
              <a:cs typeface="Arial"/>
              <a:sym typeface="Arial"/>
            </a:endParaRPr>
          </a:p>
        </p:txBody>
      </p:sp>
      <p:sp>
        <p:nvSpPr>
          <p:cNvPr id="754" name="Shape 754"/>
          <p:cNvSpPr>
            <a:spLocks noGrp="1" noRot="1" noChangeAspect="1"/>
          </p:cNvSpPr>
          <p:nvPr>
            <p:ph type="sldImg" idx="2"/>
          </p:nvPr>
        </p:nvSpPr>
        <p:spPr>
          <a:xfrm>
            <a:off x="1371600" y="763588"/>
            <a:ext cx="5029200" cy="37719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755" name="Shape 755"/>
          <p:cNvSpPr txBox="1">
            <a:spLocks noGrp="1"/>
          </p:cNvSpPr>
          <p:nvPr>
            <p:ph type="body" idx="1"/>
          </p:nvPr>
        </p:nvSpPr>
        <p:spPr>
          <a:xfrm>
            <a:off x="777875" y="4776787"/>
            <a:ext cx="6218238" cy="4525961"/>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Note the incomplete filling of the </a:t>
            </a:r>
            <a:r>
              <a:rPr lang="en-US" sz="1200" b="0" i="0" u="none" strike="noStrike" cap="none" dirty="0" err="1">
                <a:solidFill>
                  <a:schemeClr val="dk1"/>
                </a:solidFill>
                <a:latin typeface="Calibri"/>
                <a:ea typeface="Calibri"/>
                <a:cs typeface="Calibri"/>
                <a:sym typeface="Calibri"/>
              </a:rPr>
              <a:t>uv</a:t>
            </a:r>
            <a:r>
              <a:rPr lang="en-US" sz="1200" b="0" i="0" u="none" strike="noStrike" cap="none" dirty="0">
                <a:solidFill>
                  <a:schemeClr val="dk1"/>
                </a:solidFill>
                <a:latin typeface="Calibri"/>
                <a:ea typeface="Calibri"/>
                <a:cs typeface="Calibri"/>
                <a:sym typeface="Calibri"/>
              </a:rPr>
              <a:t> plane. Central hole means missing total flux</a:t>
            </a:r>
          </a:p>
        </p:txBody>
      </p:sp>
    </p:spTree>
    <p:extLst>
      <p:ext uri="{BB962C8B-B14F-4D97-AF65-F5344CB8AC3E}">
        <p14:creationId xmlns:p14="http://schemas.microsoft.com/office/powerpoint/2010/main" val="3038319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6EC24A7-930D-CF42-AB44-E980C84B56FB}" type="slidenum">
              <a:rPr lang="en-US">
                <a:latin typeface="Times New Roman" charset="0"/>
              </a:rPr>
              <a:pPr/>
              <a:t>47</a:t>
            </a:fld>
            <a:endParaRPr lang="en-US">
              <a:latin typeface="Times New Roman" charset="0"/>
            </a:endParaRPr>
          </a:p>
        </p:txBody>
      </p:sp>
      <p:sp>
        <p:nvSpPr>
          <p:cNvPr id="48131" name="Rectangle 2"/>
          <p:cNvSpPr>
            <a:spLocks noGrp="1" noRot="1" noChangeAspect="1" noChangeArrowheads="1" noTextEdit="1"/>
          </p:cNvSpPr>
          <p:nvPr>
            <p:ph type="sldImg"/>
          </p:nvPr>
        </p:nvSpPr>
        <p:spPr>
          <a:xfrm>
            <a:off x="1144588" y="693738"/>
            <a:ext cx="4567237" cy="3427412"/>
          </a:xfrm>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7764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72BC3D71-A08D-3F49-9317-06CBC6727366}" type="slidenum">
              <a:rPr lang="en-US">
                <a:latin typeface="Times New Roman" charset="0"/>
              </a:rPr>
              <a:pPr/>
              <a:t>48</a:t>
            </a:fld>
            <a:endParaRPr lang="en-US">
              <a:latin typeface="Times New Roman" charset="0"/>
            </a:endParaRPr>
          </a:p>
        </p:txBody>
      </p:sp>
      <p:sp>
        <p:nvSpPr>
          <p:cNvPr id="78851" name="Rectangle 2"/>
          <p:cNvSpPr>
            <a:spLocks noGrp="1" noRot="1" noChangeAspect="1" noChangeArrowheads="1" noTextEdit="1"/>
          </p:cNvSpPr>
          <p:nvPr>
            <p:ph type="sldImg"/>
          </p:nvPr>
        </p:nvSpPr>
        <p:spPr>
          <a:xfrm>
            <a:off x="1144588" y="693738"/>
            <a:ext cx="4567237" cy="3427412"/>
          </a:xfrm>
          <a:ln/>
        </p:spPr>
      </p:sp>
      <p:sp>
        <p:nvSpPr>
          <p:cNvPr id="7885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779127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F7550C3-1202-3944-B500-DE08C7A7D21C}" type="slidenum">
              <a:rPr lang="en-US">
                <a:latin typeface="Times New Roman" charset="0"/>
              </a:rPr>
              <a:pPr/>
              <a:t>49</a:t>
            </a:fld>
            <a:endParaRPr lang="en-US">
              <a:latin typeface="Times New Roman" charset="0"/>
            </a:endParaRPr>
          </a:p>
        </p:txBody>
      </p:sp>
      <p:sp>
        <p:nvSpPr>
          <p:cNvPr id="50179" name="Rectangle 2"/>
          <p:cNvSpPr>
            <a:spLocks noGrp="1" noRot="1" noChangeAspect="1" noChangeArrowheads="1" noTextEdit="1"/>
          </p:cNvSpPr>
          <p:nvPr>
            <p:ph type="sldImg"/>
          </p:nvPr>
        </p:nvSpPr>
        <p:spPr>
          <a:xfrm>
            <a:off x="1144588" y="693738"/>
            <a:ext cx="4567237" cy="3427412"/>
          </a:xfrm>
          <a:ln/>
        </p:spPr>
      </p:sp>
      <p:sp>
        <p:nvSpPr>
          <p:cNvPr id="5018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499198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DC512-EEAD-F340-8844-21AFB7DEC4B5}" type="slidenum">
              <a:rPr lang="en-US"/>
              <a:pPr/>
              <a:t>50</a:t>
            </a:fld>
            <a:endParaRPr lang="en-US"/>
          </a:p>
        </p:txBody>
      </p:sp>
      <p:sp>
        <p:nvSpPr>
          <p:cNvPr id="149506" name="Rectangle 1026"/>
          <p:cNvSpPr>
            <a:spLocks noGrp="1" noRot="1" noChangeAspect="1" noChangeArrowheads="1" noTextEdit="1"/>
          </p:cNvSpPr>
          <p:nvPr>
            <p:ph type="sldImg"/>
          </p:nvPr>
        </p:nvSpPr>
        <p:spPr>
          <a:ln/>
        </p:spPr>
      </p:sp>
      <p:sp>
        <p:nvSpPr>
          <p:cNvPr id="14950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7134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89F2FB-51F4-0241-A521-C5491A4EF0E1}" type="slidenum">
              <a:rPr lang="en-US"/>
              <a:pPr/>
              <a:t>51</a:t>
            </a:fld>
            <a:endParaRPr lang="en-US"/>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75596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1" name="Shape 6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At other</a:t>
            </a:r>
            <a:r>
              <a:rPr lang="en-US" sz="1200" b="0" i="0" u="none" strike="noStrike" cap="none" baseline="0" dirty="0">
                <a:solidFill>
                  <a:schemeClr val="dk1"/>
                </a:solidFill>
                <a:latin typeface="Calibri"/>
                <a:ea typeface="Calibri"/>
                <a:cs typeface="Calibri"/>
                <a:sym typeface="Calibri"/>
              </a:rPr>
              <a:t> wavelengths or with single dishes/mirrors we are used to thinking about resolution. But with interferometry we also have to think about LAS. </a:t>
            </a:r>
            <a:r>
              <a:rPr lang="en-US" sz="1200" b="0" i="0" u="none" strike="noStrike" cap="none" dirty="0">
                <a:solidFill>
                  <a:schemeClr val="dk1"/>
                </a:solidFill>
                <a:latin typeface="Calibri"/>
                <a:ea typeface="Calibri"/>
                <a:cs typeface="Calibri"/>
                <a:sym typeface="Calibri"/>
              </a:rPr>
              <a:t>This is bad because it means that if you have a star-forming region, for example, with hot cores and diffuse gas in between, you don’t gain any information about the diffuse gas.  You just don’t detect it, it’s resolved out.  On the other hand, this is good because we don’t need to worry about sky brightness on large scales, or atmospheric effects very much, you simply don’t see them.  This is called spatial filtering.</a:t>
            </a:r>
          </a:p>
        </p:txBody>
      </p:sp>
      <p:sp>
        <p:nvSpPr>
          <p:cNvPr id="632" name="Shape 6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52</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852271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AD8A8045-F366-5D45-9C44-1F088BE2B7D9}" type="slidenum">
              <a:rPr lang="en-US">
                <a:latin typeface="Skia" charset="0"/>
              </a:rPr>
              <a:pPr/>
              <a:t>53</a:t>
            </a:fld>
            <a:endParaRPr lang="en-US">
              <a:latin typeface="Skia"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Skia" charset="0"/>
            </a:endParaRPr>
          </a:p>
        </p:txBody>
      </p:sp>
    </p:spTree>
    <p:extLst>
      <p:ext uri="{BB962C8B-B14F-4D97-AF65-F5344CB8AC3E}">
        <p14:creationId xmlns:p14="http://schemas.microsoft.com/office/powerpoint/2010/main" val="3406142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10A66F44-D18E-314F-850D-D3EA1D46E9EC}" type="slidenum">
              <a:rPr lang="en-US">
                <a:latin typeface="Skia" charset="0"/>
              </a:rPr>
              <a:pPr/>
              <a:t>54</a:t>
            </a:fld>
            <a:endParaRPr lang="en-US">
              <a:latin typeface="Skia"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Skia" charset="0"/>
            </a:endParaRPr>
          </a:p>
        </p:txBody>
      </p:sp>
    </p:spTree>
    <p:extLst>
      <p:ext uri="{BB962C8B-B14F-4D97-AF65-F5344CB8AC3E}">
        <p14:creationId xmlns:p14="http://schemas.microsoft.com/office/powerpoint/2010/main" val="3480481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Synchrotron from Jupiter radiation belt</a:t>
            </a:r>
          </a:p>
          <a:p>
            <a:pPr marL="0" marR="0" lvl="0" indent="0" algn="l" rtl="0">
              <a:spcBef>
                <a:spcPts val="0"/>
              </a:spcBef>
              <a:spcAft>
                <a:spcPts val="0"/>
              </a:spcAft>
              <a:buSzPct val="25000"/>
              <a:buNone/>
            </a:pPr>
            <a:r>
              <a:rPr lang="en-US" sz="1200" b="0" i="0" u="none" strike="noStrike" cap="none" dirty="0" err="1">
                <a:solidFill>
                  <a:schemeClr val="dk1"/>
                </a:solidFill>
                <a:latin typeface="Calibri"/>
                <a:ea typeface="Calibri"/>
                <a:cs typeface="Calibri"/>
                <a:sym typeface="Calibri"/>
              </a:rPr>
              <a:t>Nonthermal</a:t>
            </a:r>
            <a:r>
              <a:rPr lang="en-US" sz="1200" b="0" i="0" u="none" strike="noStrike" cap="none" baseline="0" dirty="0">
                <a:solidFill>
                  <a:schemeClr val="dk1"/>
                </a:solidFill>
                <a:latin typeface="Calibri"/>
                <a:ea typeface="Calibri"/>
                <a:cs typeface="Calibri"/>
                <a:sym typeface="Calibri"/>
              </a:rPr>
              <a:t> so doesn’t depend on temperature of source, just need electrons spiraling around a magnetic field</a:t>
            </a:r>
            <a:endParaRPr lang="en-US" sz="1200" b="0" i="0" u="none" strike="noStrike" cap="none" dirty="0">
              <a:solidFill>
                <a:schemeClr val="dk1"/>
              </a:solidFill>
              <a:latin typeface="Calibri"/>
              <a:ea typeface="Calibri"/>
              <a:cs typeface="Calibri"/>
              <a:sym typeface="Calibri"/>
            </a:endParaRPr>
          </a:p>
        </p:txBody>
      </p:sp>
      <p:sp>
        <p:nvSpPr>
          <p:cNvPr id="188" name="Shape 1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25234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C317A12-676B-C74B-B685-7DAC23B517F4}" type="slidenum">
              <a:rPr lang="en-US">
                <a:latin typeface="Times New Roman" charset="0"/>
              </a:rPr>
              <a:pPr/>
              <a:t>56</a:t>
            </a:fld>
            <a:endParaRPr lang="en-US">
              <a:latin typeface="Times New Roman" charset="0"/>
            </a:endParaRPr>
          </a:p>
        </p:txBody>
      </p:sp>
      <p:sp>
        <p:nvSpPr>
          <p:cNvPr id="52227" name="Rectangle 2"/>
          <p:cNvSpPr>
            <a:spLocks noGrp="1" noRot="1" noChangeAspect="1" noChangeArrowheads="1" noTextEdit="1"/>
          </p:cNvSpPr>
          <p:nvPr>
            <p:ph type="sldImg"/>
          </p:nvPr>
        </p:nvSpPr>
        <p:spPr>
          <a:xfrm>
            <a:off x="1144588" y="693738"/>
            <a:ext cx="4567237" cy="3427412"/>
          </a:xfrm>
          <a:ln/>
        </p:spPr>
      </p:sp>
      <p:sp>
        <p:nvSpPr>
          <p:cNvPr id="5222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268846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D7F82A1-12D7-E546-843B-B58B0EC1E139}" type="slidenum">
              <a:rPr lang="en-US">
                <a:latin typeface="Times New Roman" charset="0"/>
              </a:rPr>
              <a:pPr/>
              <a:t>57</a:t>
            </a:fld>
            <a:endParaRPr lang="en-US">
              <a:latin typeface="Times New Roman" charset="0"/>
            </a:endParaRPr>
          </a:p>
        </p:txBody>
      </p:sp>
      <p:sp>
        <p:nvSpPr>
          <p:cNvPr id="54275" name="Rectangle 2"/>
          <p:cNvSpPr>
            <a:spLocks noGrp="1" noRot="1" noChangeAspect="1" noChangeArrowheads="1" noTextEdit="1"/>
          </p:cNvSpPr>
          <p:nvPr>
            <p:ph type="sldImg"/>
          </p:nvPr>
        </p:nvSpPr>
        <p:spPr>
          <a:xfrm>
            <a:off x="1144588" y="693738"/>
            <a:ext cx="4567237" cy="3427412"/>
          </a:xfrm>
          <a:ln/>
        </p:spPr>
      </p:sp>
      <p:sp>
        <p:nvSpPr>
          <p:cNvPr id="5427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40410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676BD06-7269-1E4F-A893-A5558FF4275F}" type="slidenum">
              <a:rPr lang="en-US">
                <a:latin typeface="Times New Roman" charset="0"/>
              </a:rPr>
              <a:pPr/>
              <a:t>58</a:t>
            </a:fld>
            <a:endParaRPr lang="en-US">
              <a:latin typeface="Times New Roman" charset="0"/>
            </a:endParaRPr>
          </a:p>
        </p:txBody>
      </p:sp>
      <p:sp>
        <p:nvSpPr>
          <p:cNvPr id="56323" name="Rectangle 2"/>
          <p:cNvSpPr>
            <a:spLocks noGrp="1" noRot="1" noChangeAspect="1" noChangeArrowheads="1" noTextEdit="1"/>
          </p:cNvSpPr>
          <p:nvPr>
            <p:ph type="sldImg"/>
          </p:nvPr>
        </p:nvSpPr>
        <p:spPr>
          <a:xfrm>
            <a:off x="1144588" y="693738"/>
            <a:ext cx="4567237" cy="3427412"/>
          </a:xfrm>
          <a:ln/>
        </p:spPr>
      </p:sp>
      <p:sp>
        <p:nvSpPr>
          <p:cNvPr id="5632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586691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CE9A69D-1C9E-F140-B7BC-75367D4BF0DB}" type="slidenum">
              <a:rPr lang="en-US">
                <a:latin typeface="Times New Roman" charset="0"/>
              </a:rPr>
              <a:pPr/>
              <a:t>59</a:t>
            </a:fld>
            <a:endParaRPr lang="en-US">
              <a:latin typeface="Times New Roman" charset="0"/>
            </a:endParaRPr>
          </a:p>
        </p:txBody>
      </p:sp>
      <p:sp>
        <p:nvSpPr>
          <p:cNvPr id="58371" name="Rectangle 2"/>
          <p:cNvSpPr>
            <a:spLocks noGrp="1" noRot="1" noChangeAspect="1" noChangeArrowheads="1" noTextEdit="1"/>
          </p:cNvSpPr>
          <p:nvPr>
            <p:ph type="sldImg"/>
          </p:nvPr>
        </p:nvSpPr>
        <p:spPr>
          <a:xfrm>
            <a:off x="1144588" y="693738"/>
            <a:ext cx="4567237" cy="3427412"/>
          </a:xfrm>
          <a:ln/>
        </p:spPr>
      </p:sp>
      <p:sp>
        <p:nvSpPr>
          <p:cNvPr id="5837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81273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4233C36-BD15-7243-A284-366A4500566A}" type="slidenum">
              <a:rPr lang="en-US">
                <a:latin typeface="Times New Roman" charset="0"/>
              </a:rPr>
              <a:pPr/>
              <a:t>60</a:t>
            </a:fld>
            <a:endParaRPr lang="en-US">
              <a:latin typeface="Times New Roman" charset="0"/>
            </a:endParaRPr>
          </a:p>
        </p:txBody>
      </p:sp>
      <p:sp>
        <p:nvSpPr>
          <p:cNvPr id="60419" name="Rectangle 2"/>
          <p:cNvSpPr>
            <a:spLocks noGrp="1" noRot="1" noChangeAspect="1" noChangeArrowheads="1" noTextEdit="1"/>
          </p:cNvSpPr>
          <p:nvPr>
            <p:ph type="sldImg"/>
          </p:nvPr>
        </p:nvSpPr>
        <p:spPr>
          <a:xfrm>
            <a:off x="1144588" y="693738"/>
            <a:ext cx="4567237" cy="3427412"/>
          </a:xfrm>
          <a:ln/>
        </p:spPr>
      </p:sp>
      <p:sp>
        <p:nvSpPr>
          <p:cNvPr id="6042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958555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0D643297-89A2-6246-B4D9-D7C361F55D61}" type="slidenum">
              <a:rPr lang="en-US">
                <a:latin typeface="Times New Roman" charset="0"/>
              </a:rPr>
              <a:pPr/>
              <a:t>61</a:t>
            </a:fld>
            <a:endParaRPr lang="en-US">
              <a:latin typeface="Times New Roman" charset="0"/>
            </a:endParaRPr>
          </a:p>
        </p:txBody>
      </p:sp>
      <p:sp>
        <p:nvSpPr>
          <p:cNvPr id="62467" name="Rectangle 2"/>
          <p:cNvSpPr>
            <a:spLocks noGrp="1" noRot="1" noChangeAspect="1" noChangeArrowheads="1" noTextEdit="1"/>
          </p:cNvSpPr>
          <p:nvPr>
            <p:ph type="sldImg"/>
          </p:nvPr>
        </p:nvSpPr>
        <p:spPr>
          <a:xfrm>
            <a:off x="1144588" y="693738"/>
            <a:ext cx="4567237" cy="3427412"/>
          </a:xfrm>
          <a:ln/>
        </p:spPr>
      </p:sp>
      <p:sp>
        <p:nvSpPr>
          <p:cNvPr id="6246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54340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647C9A0-78C7-4A45-BAD7-2B099E4BF8FB}" type="slidenum">
              <a:rPr lang="en-US">
                <a:latin typeface="Times New Roman" charset="0"/>
              </a:rPr>
              <a:pPr/>
              <a:t>62</a:t>
            </a:fld>
            <a:endParaRPr lang="en-US">
              <a:latin typeface="Times New Roman" charset="0"/>
            </a:endParaRPr>
          </a:p>
        </p:txBody>
      </p:sp>
      <p:sp>
        <p:nvSpPr>
          <p:cNvPr id="64515" name="Rectangle 2"/>
          <p:cNvSpPr>
            <a:spLocks noGrp="1" noRot="1" noChangeAspect="1" noChangeArrowheads="1" noTextEdit="1"/>
          </p:cNvSpPr>
          <p:nvPr>
            <p:ph type="sldImg"/>
          </p:nvPr>
        </p:nvSpPr>
        <p:spPr>
          <a:xfrm>
            <a:off x="1144588" y="693738"/>
            <a:ext cx="4567237" cy="3427412"/>
          </a:xfrm>
          <a:ln/>
        </p:spPr>
      </p:sp>
      <p:sp>
        <p:nvSpPr>
          <p:cNvPr id="6451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264011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925C8DB-3A87-454F-A942-35A8B4C97ABF}" type="slidenum">
              <a:rPr lang="en-US">
                <a:latin typeface="Times New Roman" charset="0"/>
              </a:rPr>
              <a:pPr/>
              <a:t>63</a:t>
            </a:fld>
            <a:endParaRPr lang="en-US">
              <a:latin typeface="Times New Roman" charset="0"/>
            </a:endParaRPr>
          </a:p>
        </p:txBody>
      </p:sp>
      <p:sp>
        <p:nvSpPr>
          <p:cNvPr id="66563" name="Rectangle 2"/>
          <p:cNvSpPr>
            <a:spLocks noGrp="1" noRot="1" noChangeAspect="1" noChangeArrowheads="1" noTextEdit="1"/>
          </p:cNvSpPr>
          <p:nvPr>
            <p:ph type="sldImg"/>
          </p:nvPr>
        </p:nvSpPr>
        <p:spPr>
          <a:xfrm>
            <a:off x="1144588" y="693738"/>
            <a:ext cx="4567237" cy="3427412"/>
          </a:xfrm>
          <a:ln/>
        </p:spPr>
      </p:sp>
      <p:sp>
        <p:nvSpPr>
          <p:cNvPr id="6656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77389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69ECD9F9-0C91-044F-AEC4-52549334D89A}" type="slidenum">
              <a:rPr lang="en-US">
                <a:latin typeface="Times New Roman" charset="0"/>
              </a:rPr>
              <a:pPr/>
              <a:t>64</a:t>
            </a:fld>
            <a:endParaRPr lang="en-US">
              <a:latin typeface="Times New Roman" charset="0"/>
            </a:endParaRPr>
          </a:p>
        </p:txBody>
      </p:sp>
      <p:sp>
        <p:nvSpPr>
          <p:cNvPr id="68611" name="Rectangle 2"/>
          <p:cNvSpPr>
            <a:spLocks noGrp="1" noRot="1" noChangeAspect="1" noChangeArrowheads="1" noTextEdit="1"/>
          </p:cNvSpPr>
          <p:nvPr>
            <p:ph type="sldImg"/>
          </p:nvPr>
        </p:nvSpPr>
        <p:spPr>
          <a:xfrm>
            <a:off x="1144588" y="693738"/>
            <a:ext cx="4567237" cy="3427412"/>
          </a:xfrm>
          <a:ln/>
        </p:spPr>
      </p:sp>
      <p:sp>
        <p:nvSpPr>
          <p:cNvPr id="6861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711008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7E7787C9-9563-8E43-8157-66BDF79D3A4D}" type="slidenum">
              <a:rPr lang="en-US">
                <a:latin typeface="Times New Roman" charset="0"/>
              </a:rPr>
              <a:pPr/>
              <a:t>65</a:t>
            </a:fld>
            <a:endParaRPr lang="en-US">
              <a:latin typeface="Times New Roman" charset="0"/>
            </a:endParaRPr>
          </a:p>
        </p:txBody>
      </p:sp>
      <p:sp>
        <p:nvSpPr>
          <p:cNvPr id="70659" name="Rectangle 2"/>
          <p:cNvSpPr>
            <a:spLocks noGrp="1" noRot="1" noChangeAspect="1" noChangeArrowheads="1" noTextEdit="1"/>
          </p:cNvSpPr>
          <p:nvPr>
            <p:ph type="sldImg"/>
          </p:nvPr>
        </p:nvSpPr>
        <p:spPr>
          <a:xfrm>
            <a:off x="1144588" y="693738"/>
            <a:ext cx="4567237" cy="3427412"/>
          </a:xfrm>
          <a:ln/>
        </p:spPr>
      </p:sp>
      <p:sp>
        <p:nvSpPr>
          <p:cNvPr id="70660"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69468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SiO</a:t>
            </a:r>
            <a:r>
              <a:rPr lang="en-US" dirty="0"/>
              <a:t> masers in TX Cam (Diamond</a:t>
            </a:r>
            <a:r>
              <a:rPr lang="en-US" baseline="0" dirty="0"/>
              <a:t> &amp; </a:t>
            </a:r>
            <a:r>
              <a:rPr lang="en-US" baseline="0" dirty="0" err="1"/>
              <a:t>Kemball</a:t>
            </a:r>
            <a:r>
              <a:rPr lang="en-US" baseline="0" dirty="0"/>
              <a:t>)</a:t>
            </a:r>
            <a:br>
              <a:rPr lang="en-US" dirty="0"/>
            </a:br>
            <a:r>
              <a:rPr lang="en-US" dirty="0"/>
              <a:t>Masers are very cool.  These</a:t>
            </a:r>
            <a:r>
              <a:rPr lang="en-US" baseline="0" dirty="0"/>
              <a:t> are like lasers, but at microwave frequencies (hence the name), and they occur in space.  So when you have a region that has molecular gas, and enough energy is being dumped into it, either </a:t>
            </a:r>
            <a:r>
              <a:rPr lang="en-US" baseline="0" dirty="0" err="1"/>
              <a:t>radiatively</a:t>
            </a:r>
            <a:r>
              <a:rPr lang="en-US" baseline="0" dirty="0"/>
              <a:t> or </a:t>
            </a:r>
            <a:r>
              <a:rPr lang="en-US" baseline="0" dirty="0" err="1"/>
              <a:t>collisionally</a:t>
            </a:r>
            <a:r>
              <a:rPr lang="en-US" baseline="0" dirty="0"/>
              <a:t>, you can get population inversion which will amplify any ambient emission</a:t>
            </a:r>
          </a:p>
          <a:p>
            <a:r>
              <a:rPr lang="en-US" dirty="0"/>
              <a:t>Watching the atmosphere of the Mira</a:t>
            </a:r>
            <a:r>
              <a:rPr lang="en-US" baseline="0" dirty="0"/>
              <a:t> variable star via </a:t>
            </a:r>
            <a:r>
              <a:rPr lang="en-US" baseline="0" dirty="0" err="1"/>
              <a:t>SiO</a:t>
            </a:r>
            <a:r>
              <a:rPr lang="en-US" baseline="0" dirty="0"/>
              <a:t> masers as star fluctuates</a:t>
            </a:r>
            <a:endParaRPr lang="en-US" dirty="0"/>
          </a:p>
        </p:txBody>
      </p:sp>
      <p:sp>
        <p:nvSpPr>
          <p:cNvPr id="4" name="Slide Number Placeholder 3"/>
          <p:cNvSpPr>
            <a:spLocks noGrp="1"/>
          </p:cNvSpPr>
          <p:nvPr>
            <p:ph type="sldNum" sz="quarter" idx="10"/>
          </p:nvPr>
        </p:nvSpPr>
        <p:spPr/>
        <p:txBody>
          <a:bodyPr/>
          <a:lstStyle/>
          <a:p>
            <a:fld id="{F372FB3C-A9D4-2649-83E5-2BC7AFE4012C}" type="slidenum">
              <a:rPr lang="en-US" smtClean="0"/>
              <a:pPr/>
              <a:t>6</a:t>
            </a:fld>
            <a:endParaRPr lang="en-US"/>
          </a:p>
        </p:txBody>
      </p:sp>
    </p:spTree>
    <p:extLst>
      <p:ext uri="{BB962C8B-B14F-4D97-AF65-F5344CB8AC3E}">
        <p14:creationId xmlns:p14="http://schemas.microsoft.com/office/powerpoint/2010/main" val="3416112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0A2CC68-8DEC-EB4E-B86E-F9B3303216C4}" type="slidenum">
              <a:rPr lang="en-US">
                <a:latin typeface="Times New Roman" charset="0"/>
              </a:rPr>
              <a:pPr/>
              <a:t>66</a:t>
            </a:fld>
            <a:endParaRPr lang="en-US">
              <a:latin typeface="Times New Roman" charset="0"/>
            </a:endParaRPr>
          </a:p>
        </p:txBody>
      </p:sp>
      <p:sp>
        <p:nvSpPr>
          <p:cNvPr id="72707" name="Rectangle 2"/>
          <p:cNvSpPr>
            <a:spLocks noGrp="1" noRot="1" noChangeAspect="1" noChangeArrowheads="1" noTextEdit="1"/>
          </p:cNvSpPr>
          <p:nvPr>
            <p:ph type="sldImg"/>
          </p:nvPr>
        </p:nvSpPr>
        <p:spPr>
          <a:xfrm>
            <a:off x="1144588" y="693738"/>
            <a:ext cx="4567237" cy="3427412"/>
          </a:xfrm>
          <a:ln/>
        </p:spPr>
      </p:sp>
      <p:sp>
        <p:nvSpPr>
          <p:cNvPr id="727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7962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0EFEBBA-82BB-CC4E-91D0-3FF81DD58E89}" type="slidenum">
              <a:rPr lang="en-US">
                <a:latin typeface="Times New Roman" charset="0"/>
              </a:rPr>
              <a:pPr/>
              <a:t>67</a:t>
            </a:fld>
            <a:endParaRPr lang="en-US">
              <a:latin typeface="Times New Roman" charset="0"/>
            </a:endParaRPr>
          </a:p>
        </p:txBody>
      </p:sp>
      <p:sp>
        <p:nvSpPr>
          <p:cNvPr id="74755" name="Rectangle 2"/>
          <p:cNvSpPr>
            <a:spLocks noGrp="1" noRot="1" noChangeAspect="1" noChangeArrowheads="1" noTextEdit="1"/>
          </p:cNvSpPr>
          <p:nvPr>
            <p:ph type="sldImg"/>
          </p:nvPr>
        </p:nvSpPr>
        <p:spPr>
          <a:xfrm>
            <a:off x="1144588" y="693738"/>
            <a:ext cx="4567237" cy="3427412"/>
          </a:xfrm>
          <a:ln/>
        </p:spPr>
      </p:sp>
      <p:sp>
        <p:nvSpPr>
          <p:cNvPr id="74756"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86072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7AADAB3-D8AD-2B44-96EF-1EE7016555AC}" type="slidenum">
              <a:rPr lang="en-US">
                <a:latin typeface="Times New Roman" charset="0"/>
              </a:rPr>
              <a:pPr/>
              <a:t>68</a:t>
            </a:fld>
            <a:endParaRPr lang="en-US">
              <a:latin typeface="Times New Roman" charset="0"/>
            </a:endParaRPr>
          </a:p>
        </p:txBody>
      </p:sp>
      <p:sp>
        <p:nvSpPr>
          <p:cNvPr id="76803" name="Rectangle 2"/>
          <p:cNvSpPr>
            <a:spLocks noGrp="1" noRot="1" noChangeAspect="1" noChangeArrowheads="1" noTextEdit="1"/>
          </p:cNvSpPr>
          <p:nvPr>
            <p:ph type="sldImg"/>
          </p:nvPr>
        </p:nvSpPr>
        <p:spPr>
          <a:xfrm>
            <a:off x="1144588" y="693738"/>
            <a:ext cx="4567237" cy="3427412"/>
          </a:xfrm>
          <a:ln/>
        </p:spPr>
      </p:sp>
      <p:sp>
        <p:nvSpPr>
          <p:cNvPr id="76804" name="Rectangle 3"/>
          <p:cNvSpPr>
            <a:spLocks noGrp="1" noChangeArrowheads="1"/>
          </p:cNvSpPr>
          <p:nvPr>
            <p:ph type="body" idx="1"/>
          </p:nvPr>
        </p:nvSpPr>
        <p:spPr>
          <a:noFill/>
          <a:ln/>
        </p:spPr>
        <p:txBody>
          <a:bodyPr/>
          <a:lstStyle/>
          <a:p>
            <a:r>
              <a:rPr lang="en-US" dirty="0"/>
              <a:t>Easy to see why early interferometric observations were called “tracks”, and you often needed several of them to actually achieve decent </a:t>
            </a:r>
            <a:r>
              <a:rPr lang="en-US" dirty="0" err="1"/>
              <a:t>uv</a:t>
            </a:r>
            <a:r>
              <a:rPr lang="en-US" dirty="0"/>
              <a:t> coverage and S/N.</a:t>
            </a:r>
          </a:p>
        </p:txBody>
      </p:sp>
    </p:spTree>
    <p:extLst>
      <p:ext uri="{BB962C8B-B14F-4D97-AF65-F5344CB8AC3E}">
        <p14:creationId xmlns:p14="http://schemas.microsoft.com/office/powerpoint/2010/main" val="24898943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With alma you have 50</a:t>
            </a:r>
            <a:r>
              <a:rPr lang="en-US" baseline="0" dirty="0"/>
              <a:t> antennas so n(n-1)/2 = 1225 pairs (and twice as many points on the </a:t>
            </a:r>
            <a:r>
              <a:rPr lang="en-US" baseline="0" dirty="0" err="1"/>
              <a:t>uv</a:t>
            </a:r>
            <a:r>
              <a:rPr lang="en-US" baseline="0" dirty="0"/>
              <a:t> plane) </a:t>
            </a:r>
            <a:r>
              <a:rPr lang="en-US" dirty="0"/>
              <a:t>So</a:t>
            </a:r>
            <a:r>
              <a:rPr lang="en-US" baseline="0" dirty="0"/>
              <a:t> you can add more visibilities by adding more antennas or </a:t>
            </a:r>
            <a:r>
              <a:rPr lang="is-IS" baseline="0" dirty="0"/>
              <a:t>…</a:t>
            </a:r>
            <a:endParaRPr dirty="0"/>
          </a:p>
        </p:txBody>
      </p:sp>
      <p:sp>
        <p:nvSpPr>
          <p:cNvPr id="732" name="Shape 7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0551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Here we fill in more </a:t>
            </a:r>
            <a:r>
              <a:rPr lang="en-US" dirty="0" err="1"/>
              <a:t>uv</a:t>
            </a:r>
            <a:r>
              <a:rPr lang="en-US" dirty="0"/>
              <a:t> coverage by</a:t>
            </a:r>
            <a:r>
              <a:rPr lang="en-US" baseline="0" dirty="0"/>
              <a:t> letting the earth rotate (i.e. letting time pass) rather than adding more antennas</a:t>
            </a:r>
          </a:p>
          <a:p>
            <a:pPr lvl="0">
              <a:spcBef>
                <a:spcPts val="0"/>
              </a:spcBef>
              <a:buNone/>
            </a:pPr>
            <a:r>
              <a:rPr lang="en-US" baseline="0" dirty="0"/>
              <a:t>How much you </a:t>
            </a:r>
            <a:r>
              <a:rPr lang="en-US" baseline="0" dirty="0" err="1"/>
              <a:t>filli</a:t>
            </a:r>
            <a:r>
              <a:rPr lang="en-US" baseline="0" dirty="0"/>
              <a:t> n your </a:t>
            </a:r>
            <a:r>
              <a:rPr lang="en-US" baseline="0" dirty="0" err="1"/>
              <a:t>uv</a:t>
            </a:r>
            <a:r>
              <a:rPr lang="en-US" baseline="0" dirty="0"/>
              <a:t> plane (how well sampled it is) determines your image quality</a:t>
            </a:r>
            <a:endParaRPr dirty="0"/>
          </a:p>
        </p:txBody>
      </p:sp>
      <p:sp>
        <p:nvSpPr>
          <p:cNvPr id="743" name="Shape 7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268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9FEEB8-7886-C344-9671-A9C4007292A5}"/>
              </a:ext>
            </a:extLst>
          </p:cNvPr>
          <p:cNvSpPr>
            <a:spLocks noGrp="1" noChangeArrowheads="1"/>
          </p:cNvSpPr>
          <p:nvPr>
            <p:ph type="sldNum" sz="quarter" idx="5"/>
          </p:nvPr>
        </p:nvSpPr>
        <p:spPr>
          <a:ln/>
        </p:spPr>
        <p:txBody>
          <a:bodyPr/>
          <a:lstStyle/>
          <a:p>
            <a:fld id="{04252A2C-9EDF-3547-A73D-15A4AF9B3F84}" type="slidenum">
              <a:rPr lang="en-US" altLang="en-US"/>
              <a:pPr/>
              <a:t>71</a:t>
            </a:fld>
            <a:endParaRPr lang="en-US" altLang="en-US"/>
          </a:p>
        </p:txBody>
      </p:sp>
      <p:sp>
        <p:nvSpPr>
          <p:cNvPr id="153602" name="Rectangle 2">
            <a:extLst>
              <a:ext uri="{FF2B5EF4-FFF2-40B4-BE49-F238E27FC236}">
                <a16:creationId xmlns:a16="http://schemas.microsoft.com/office/drawing/2014/main" id="{E36DA015-1501-BE43-A6F8-9134E1010ACD}"/>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B0E1F7F7-3E6D-7841-A3BF-C7382004F82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98497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B45888-776A-DA4E-9021-A9A8F6DFB8FB}"/>
              </a:ext>
            </a:extLst>
          </p:cNvPr>
          <p:cNvSpPr>
            <a:spLocks noGrp="1" noChangeArrowheads="1"/>
          </p:cNvSpPr>
          <p:nvPr>
            <p:ph type="sldNum" sz="quarter" idx="5"/>
          </p:nvPr>
        </p:nvSpPr>
        <p:spPr>
          <a:ln/>
        </p:spPr>
        <p:txBody>
          <a:bodyPr/>
          <a:lstStyle/>
          <a:p>
            <a:fld id="{9AB89EE2-A9ED-E441-83C7-642CB6D98059}" type="slidenum">
              <a:rPr lang="en-US" altLang="en-US"/>
              <a:pPr/>
              <a:t>72</a:t>
            </a:fld>
            <a:endParaRPr lang="en-US" altLang="en-US"/>
          </a:p>
        </p:txBody>
      </p:sp>
      <p:sp>
        <p:nvSpPr>
          <p:cNvPr id="154626" name="Rectangle 2">
            <a:extLst>
              <a:ext uri="{FF2B5EF4-FFF2-40B4-BE49-F238E27FC236}">
                <a16:creationId xmlns:a16="http://schemas.microsoft.com/office/drawing/2014/main" id="{9B27C7F9-0E0C-3D48-AE99-BC7DDF387D64}"/>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14A9164E-8F86-1647-A4A4-A91B7EC31B3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37014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64C559E-C291-8D4E-869A-DA41FF297ADF}"/>
              </a:ext>
            </a:extLst>
          </p:cNvPr>
          <p:cNvSpPr>
            <a:spLocks noGrp="1" noChangeArrowheads="1"/>
          </p:cNvSpPr>
          <p:nvPr>
            <p:ph type="sldNum" sz="quarter" idx="5"/>
          </p:nvPr>
        </p:nvSpPr>
        <p:spPr>
          <a:ln/>
        </p:spPr>
        <p:txBody>
          <a:bodyPr/>
          <a:lstStyle/>
          <a:p>
            <a:fld id="{A228DAE4-6D63-D14C-81F0-A91832BBCA7E}" type="slidenum">
              <a:rPr lang="en-US" altLang="en-US"/>
              <a:pPr/>
              <a:t>73</a:t>
            </a:fld>
            <a:endParaRPr lang="en-US" altLang="en-US"/>
          </a:p>
        </p:txBody>
      </p:sp>
      <p:sp>
        <p:nvSpPr>
          <p:cNvPr id="155650" name="Rectangle 2">
            <a:extLst>
              <a:ext uri="{FF2B5EF4-FFF2-40B4-BE49-F238E27FC236}">
                <a16:creationId xmlns:a16="http://schemas.microsoft.com/office/drawing/2014/main" id="{02A55265-E090-6C49-BC29-703869BCB85A}"/>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20B93F26-D9C6-0846-BC13-94888E9F6E2E}"/>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073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7959BD-A95C-FE43-AFBA-6D3EF0374B27}"/>
              </a:ext>
            </a:extLst>
          </p:cNvPr>
          <p:cNvSpPr>
            <a:spLocks noGrp="1" noChangeArrowheads="1"/>
          </p:cNvSpPr>
          <p:nvPr>
            <p:ph type="sldNum" sz="quarter" idx="5"/>
          </p:nvPr>
        </p:nvSpPr>
        <p:spPr>
          <a:ln/>
        </p:spPr>
        <p:txBody>
          <a:bodyPr/>
          <a:lstStyle/>
          <a:p>
            <a:fld id="{A5991D3E-CE5E-ED49-BF84-325784A16ECD}" type="slidenum">
              <a:rPr lang="en-US" altLang="en-US"/>
              <a:pPr/>
              <a:t>74</a:t>
            </a:fld>
            <a:endParaRPr lang="en-US" altLang="en-US"/>
          </a:p>
        </p:txBody>
      </p:sp>
      <p:sp>
        <p:nvSpPr>
          <p:cNvPr id="156674" name="Rectangle 2">
            <a:extLst>
              <a:ext uri="{FF2B5EF4-FFF2-40B4-BE49-F238E27FC236}">
                <a16:creationId xmlns:a16="http://schemas.microsoft.com/office/drawing/2014/main" id="{3A0FEABB-5DAE-054C-9EC5-EEB2204AED5D}"/>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D3567913-D442-4D45-BB76-F6B7B700B8C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6177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0EA26B1-593F-7245-93EC-7C92C6C90E82}"/>
              </a:ext>
            </a:extLst>
          </p:cNvPr>
          <p:cNvSpPr>
            <a:spLocks noGrp="1" noChangeArrowheads="1"/>
          </p:cNvSpPr>
          <p:nvPr>
            <p:ph type="sldNum" sz="quarter" idx="5"/>
          </p:nvPr>
        </p:nvSpPr>
        <p:spPr>
          <a:ln/>
        </p:spPr>
        <p:txBody>
          <a:bodyPr/>
          <a:lstStyle/>
          <a:p>
            <a:fld id="{382BFFCD-B6C7-7B4C-9959-0B35D522D130}" type="slidenum">
              <a:rPr lang="en-US" altLang="en-US"/>
              <a:pPr/>
              <a:t>75</a:t>
            </a:fld>
            <a:endParaRPr lang="en-US" altLang="en-US"/>
          </a:p>
        </p:txBody>
      </p:sp>
      <p:sp>
        <p:nvSpPr>
          <p:cNvPr id="158722" name="Rectangle 2">
            <a:extLst>
              <a:ext uri="{FF2B5EF4-FFF2-40B4-BE49-F238E27FC236}">
                <a16:creationId xmlns:a16="http://schemas.microsoft.com/office/drawing/2014/main" id="{0098E0DF-5E61-C240-BC11-B54825CFDAB7}"/>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948C2C9D-9572-A64B-A135-0653F047BC0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6654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 name="Shape 2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We saw this galaxy pair, the Antennae, in one of the labs.  These galaxies are in the process of colliding, and as a result there are regions where dense carbon monoxide gas traces very high rates of star formation</a:t>
            </a:r>
          </a:p>
        </p:txBody>
      </p:sp>
      <p:sp>
        <p:nvSpPr>
          <p:cNvPr id="217" name="Shape 2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7</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5487926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7FC72F-3440-324E-BB46-8A9535805DF5}"/>
              </a:ext>
            </a:extLst>
          </p:cNvPr>
          <p:cNvSpPr>
            <a:spLocks noGrp="1" noChangeArrowheads="1"/>
          </p:cNvSpPr>
          <p:nvPr>
            <p:ph type="sldNum" sz="quarter" idx="5"/>
          </p:nvPr>
        </p:nvSpPr>
        <p:spPr>
          <a:ln/>
        </p:spPr>
        <p:txBody>
          <a:bodyPr/>
          <a:lstStyle/>
          <a:p>
            <a:fld id="{CADA8DA2-4FBD-1346-9539-E07EE90FC7B7}" type="slidenum">
              <a:rPr lang="en-US" altLang="en-US"/>
              <a:pPr/>
              <a:t>76</a:t>
            </a:fld>
            <a:endParaRPr lang="en-US" altLang="en-US"/>
          </a:p>
        </p:txBody>
      </p:sp>
      <p:sp>
        <p:nvSpPr>
          <p:cNvPr id="159746" name="Rectangle 2">
            <a:extLst>
              <a:ext uri="{FF2B5EF4-FFF2-40B4-BE49-F238E27FC236}">
                <a16:creationId xmlns:a16="http://schemas.microsoft.com/office/drawing/2014/main" id="{6789E453-1E01-204C-B773-15C8B90B6CBC}"/>
              </a:ext>
            </a:extLst>
          </p:cNvPr>
          <p:cNvSpPr>
            <a:spLocks noGrp="1" noRot="1" noChangeAspect="1" noChangeArrowheads="1" noTextEdit="1"/>
          </p:cNvSpPr>
          <p:nvPr>
            <p:ph type="sldImg"/>
          </p:nvPr>
        </p:nvSpPr>
        <p:spPr>
          <a:ln/>
        </p:spPr>
      </p:sp>
      <p:sp>
        <p:nvSpPr>
          <p:cNvPr id="159747" name="Rectangle 3">
            <a:extLst>
              <a:ext uri="{FF2B5EF4-FFF2-40B4-BE49-F238E27FC236}">
                <a16:creationId xmlns:a16="http://schemas.microsoft.com/office/drawing/2014/main" id="{1D5A5164-65C0-204A-928D-585C1156577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60754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BCFEC13-7E1F-F14E-9ECE-A6009E740D8E}"/>
              </a:ext>
            </a:extLst>
          </p:cNvPr>
          <p:cNvSpPr>
            <a:spLocks noGrp="1" noChangeArrowheads="1"/>
          </p:cNvSpPr>
          <p:nvPr>
            <p:ph type="sldNum" sz="quarter" idx="5"/>
          </p:nvPr>
        </p:nvSpPr>
        <p:spPr>
          <a:ln/>
        </p:spPr>
        <p:txBody>
          <a:bodyPr/>
          <a:lstStyle/>
          <a:p>
            <a:fld id="{D0EB90CF-8CE2-8D48-B6D7-BC26162DC6D3}" type="slidenum">
              <a:rPr lang="en-US" altLang="en-US"/>
              <a:pPr/>
              <a:t>78</a:t>
            </a:fld>
            <a:endParaRPr lang="en-US" altLang="en-US"/>
          </a:p>
        </p:txBody>
      </p:sp>
      <p:sp>
        <p:nvSpPr>
          <p:cNvPr id="54274" name="Rectangle 2">
            <a:extLst>
              <a:ext uri="{FF2B5EF4-FFF2-40B4-BE49-F238E27FC236}">
                <a16:creationId xmlns:a16="http://schemas.microsoft.com/office/drawing/2014/main" id="{D5BD83D5-25D0-4846-B2C7-F63C31D35C88}"/>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DC182220-0533-3D43-B575-EEF55E6F96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90482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29A3F69-2732-E947-A254-FD1F240DB6B4}"/>
              </a:ext>
            </a:extLst>
          </p:cNvPr>
          <p:cNvSpPr>
            <a:spLocks noGrp="1" noChangeArrowheads="1"/>
          </p:cNvSpPr>
          <p:nvPr>
            <p:ph type="sldNum" sz="quarter" idx="5"/>
          </p:nvPr>
        </p:nvSpPr>
        <p:spPr>
          <a:ln/>
        </p:spPr>
        <p:txBody>
          <a:bodyPr/>
          <a:lstStyle/>
          <a:p>
            <a:fld id="{0BB3A837-67C4-914E-B718-F7652B57C844}" type="slidenum">
              <a:rPr lang="en-US" altLang="en-US"/>
              <a:pPr/>
              <a:t>79</a:t>
            </a:fld>
            <a:endParaRPr lang="en-US" altLang="en-US"/>
          </a:p>
        </p:txBody>
      </p:sp>
      <p:sp>
        <p:nvSpPr>
          <p:cNvPr id="160770" name="Rectangle 2">
            <a:extLst>
              <a:ext uri="{FF2B5EF4-FFF2-40B4-BE49-F238E27FC236}">
                <a16:creationId xmlns:a16="http://schemas.microsoft.com/office/drawing/2014/main" id="{B18F79A6-4ADE-DC46-9096-DE850FD65C53}"/>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685844B2-23D7-864E-B87C-535D7B2D1F6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307756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762648-4FEA-9147-B85A-C4B243B364C0}"/>
              </a:ext>
            </a:extLst>
          </p:cNvPr>
          <p:cNvSpPr>
            <a:spLocks noGrp="1" noChangeArrowheads="1"/>
          </p:cNvSpPr>
          <p:nvPr>
            <p:ph type="sldNum" sz="quarter" idx="5"/>
          </p:nvPr>
        </p:nvSpPr>
        <p:spPr>
          <a:ln/>
        </p:spPr>
        <p:txBody>
          <a:bodyPr/>
          <a:lstStyle/>
          <a:p>
            <a:fld id="{5B947DC4-9E28-1E45-8FE5-03DE08BF7736}" type="slidenum">
              <a:rPr lang="en-US" altLang="en-US"/>
              <a:pPr/>
              <a:t>80</a:t>
            </a:fld>
            <a:endParaRPr lang="en-US" altLang="en-US"/>
          </a:p>
        </p:txBody>
      </p:sp>
      <p:sp>
        <p:nvSpPr>
          <p:cNvPr id="161794" name="Rectangle 2">
            <a:extLst>
              <a:ext uri="{FF2B5EF4-FFF2-40B4-BE49-F238E27FC236}">
                <a16:creationId xmlns:a16="http://schemas.microsoft.com/office/drawing/2014/main" id="{CD28DE3C-2E5C-BC44-903F-92B25578F71F}"/>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8BCB0A1F-9DC2-0D48-A70D-4C2FFDE1446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078874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sz="quarter"/>
          </p:nvPr>
        </p:nvSpPr>
        <p:spPr/>
        <p:txBody>
          <a:bodyPr/>
          <a:lstStyle/>
          <a:p>
            <a:pPr>
              <a:defRPr/>
            </a:pPr>
            <a:fld id="{7DDEA575-9283-3E49-A0E5-4269FB1B6D72}" type="slidenum">
              <a:rPr lang="en-US"/>
              <a:pPr>
                <a:defRPr/>
              </a:pPr>
              <a:t>81</a:t>
            </a:fld>
            <a:endParaRPr lang="en-US"/>
          </a:p>
        </p:txBody>
      </p:sp>
      <p:sp>
        <p:nvSpPr>
          <p:cNvPr id="86017"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p>
            <a:pPr>
              <a:lnSpc>
                <a:spcPct val="100000"/>
              </a:lnSpc>
              <a:defRPr/>
            </a:pPr>
            <a:fld id="{82F706AA-4380-C34D-9070-3AD91CAD1FC0}" type="slidenum">
              <a:rPr lang="en-US" sz="2400">
                <a:solidFill>
                  <a:srgbClr val="000000"/>
                </a:solidFill>
                <a:latin typeface="Times New Roman" charset="0"/>
              </a:rPr>
              <a:pPr>
                <a:lnSpc>
                  <a:spcPct val="100000"/>
                </a:lnSpc>
                <a:defRPr/>
              </a:pPr>
              <a:t>81</a:t>
            </a:fld>
            <a:endParaRPr lang="en-US" sz="2400">
              <a:solidFill>
                <a:srgbClr val="000000"/>
              </a:solidFill>
              <a:latin typeface="Times New Roman" charset="0"/>
            </a:endParaRPr>
          </a:p>
        </p:txBody>
      </p:sp>
      <p:sp>
        <p:nvSpPr>
          <p:cNvPr id="86018" name="Text Box 2"/>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6019" name="Text Box 3"/>
          <p:cNvSpPr txBox="1">
            <a:spLocks noGrp="1" noChangeArrowheads="1"/>
          </p:cNvSpPr>
          <p:nvPr>
            <p:ph type="body" idx="1"/>
          </p:nvPr>
        </p:nvSpPr>
        <p:spPr>
          <a:xfrm>
            <a:off x="0" y="0"/>
            <a:ext cx="1588" cy="1588"/>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normAutofit fontScale="25000" lnSpcReduction="20000"/>
          </a:bodyPr>
          <a:lstStyle/>
          <a:p>
            <a:pPr eaLnBrk="1">
              <a:spcBef>
                <a:spcPct val="0"/>
              </a:spcBef>
              <a:defRPr/>
            </a:pPr>
            <a:r>
              <a:rPr lang="en-US" sz="2000">
                <a:latin typeface="Arial" charset="0"/>
                <a:cs typeface="Arial Unicode MS" charset="0"/>
              </a:rPr>
              <a:t>We’ll revisit imsize when we discuss mosaicing later</a:t>
            </a:r>
          </a:p>
        </p:txBody>
      </p:sp>
    </p:spTree>
    <p:extLst>
      <p:ext uri="{BB962C8B-B14F-4D97-AF65-F5344CB8AC3E}">
        <p14:creationId xmlns:p14="http://schemas.microsoft.com/office/powerpoint/2010/main" val="42080382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D776165-E6C6-4F4F-AA1E-7A102F5D68D7}"/>
              </a:ext>
            </a:extLst>
          </p:cNvPr>
          <p:cNvSpPr>
            <a:spLocks noGrp="1" noChangeArrowheads="1"/>
          </p:cNvSpPr>
          <p:nvPr>
            <p:ph type="sldNum" sz="quarter" idx="5"/>
          </p:nvPr>
        </p:nvSpPr>
        <p:spPr>
          <a:ln/>
        </p:spPr>
        <p:txBody>
          <a:bodyPr/>
          <a:lstStyle/>
          <a:p>
            <a:fld id="{7C7F0E31-19CC-784D-8A8C-261D4CF534F3}" type="slidenum">
              <a:rPr lang="en-US" altLang="en-US"/>
              <a:pPr/>
              <a:t>83</a:t>
            </a:fld>
            <a:endParaRPr lang="en-US" altLang="en-US"/>
          </a:p>
        </p:txBody>
      </p:sp>
      <p:sp>
        <p:nvSpPr>
          <p:cNvPr id="162818" name="Rectangle 2">
            <a:extLst>
              <a:ext uri="{FF2B5EF4-FFF2-40B4-BE49-F238E27FC236}">
                <a16:creationId xmlns:a16="http://schemas.microsoft.com/office/drawing/2014/main" id="{2FC88C1C-33C1-E846-A958-FD8788FDD3ED}"/>
              </a:ext>
            </a:extLst>
          </p:cNvPr>
          <p:cNvSpPr>
            <a:spLocks noGrp="1" noRot="1" noChangeAspect="1" noChangeArrowheads="1" noTextEdit="1"/>
          </p:cNvSpPr>
          <p:nvPr>
            <p:ph type="sldImg"/>
          </p:nvPr>
        </p:nvSpPr>
        <p:spPr>
          <a:ln/>
        </p:spPr>
      </p:sp>
      <p:sp>
        <p:nvSpPr>
          <p:cNvPr id="162819" name="Rectangle 3">
            <a:extLst>
              <a:ext uri="{FF2B5EF4-FFF2-40B4-BE49-F238E27FC236}">
                <a16:creationId xmlns:a16="http://schemas.microsoft.com/office/drawing/2014/main" id="{AF65C048-4991-5D4E-A893-2CB6C83C90F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98724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9999BA-D7A6-A146-93D8-1F3B121B95B7}"/>
              </a:ext>
            </a:extLst>
          </p:cNvPr>
          <p:cNvSpPr>
            <a:spLocks noGrp="1" noChangeArrowheads="1"/>
          </p:cNvSpPr>
          <p:nvPr>
            <p:ph type="sldNum" sz="quarter" idx="5"/>
          </p:nvPr>
        </p:nvSpPr>
        <p:spPr>
          <a:ln/>
        </p:spPr>
        <p:txBody>
          <a:bodyPr/>
          <a:lstStyle/>
          <a:p>
            <a:fld id="{526CC12C-8B8B-8446-82C9-84D0B466FFC4}" type="slidenum">
              <a:rPr lang="en-US" altLang="en-US"/>
              <a:pPr/>
              <a:t>84</a:t>
            </a:fld>
            <a:endParaRPr lang="en-US" altLang="en-US"/>
          </a:p>
        </p:txBody>
      </p:sp>
      <p:sp>
        <p:nvSpPr>
          <p:cNvPr id="163842" name="Rectangle 2">
            <a:extLst>
              <a:ext uri="{FF2B5EF4-FFF2-40B4-BE49-F238E27FC236}">
                <a16:creationId xmlns:a16="http://schemas.microsoft.com/office/drawing/2014/main" id="{4260E795-F3EE-3345-B0E5-786F0AAC88F1}"/>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6C1278B6-464D-B34B-A669-0BDF929C611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81786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sz="quarter"/>
          </p:nvPr>
        </p:nvSpPr>
        <p:spPr/>
        <p:txBody>
          <a:bodyPr/>
          <a:lstStyle/>
          <a:p>
            <a:pPr>
              <a:defRPr/>
            </a:pPr>
            <a:fld id="{B2366EE6-324D-C343-9F17-AAEE77712572}" type="slidenum">
              <a:rPr lang="en-US"/>
              <a:pPr>
                <a:defRPr/>
              </a:pPr>
              <a:t>85</a:t>
            </a:fld>
            <a:endParaRPr lang="en-US"/>
          </a:p>
        </p:txBody>
      </p:sp>
      <p:sp>
        <p:nvSpPr>
          <p:cNvPr id="76801"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p>
            <a:pPr>
              <a:lnSpc>
                <a:spcPct val="100000"/>
              </a:lnSpc>
              <a:defRPr/>
            </a:pPr>
            <a:fld id="{72067820-5ED1-AD46-A95D-734D2DEB36AF}" type="slidenum">
              <a:rPr lang="en-US" sz="1200">
                <a:solidFill>
                  <a:srgbClr val="000000"/>
                </a:solidFill>
                <a:latin typeface="Times New Roman" charset="0"/>
              </a:rPr>
              <a:pPr>
                <a:lnSpc>
                  <a:spcPct val="100000"/>
                </a:lnSpc>
                <a:defRPr/>
              </a:pPr>
              <a:t>85</a:t>
            </a:fld>
            <a:endParaRPr lang="en-US" sz="1200">
              <a:solidFill>
                <a:srgbClr val="000000"/>
              </a:solidFill>
              <a:latin typeface="Times New Roman" charset="0"/>
            </a:endParaRPr>
          </a:p>
        </p:txBody>
      </p:sp>
      <p:sp>
        <p:nvSpPr>
          <p:cNvPr id="76802" name="Text Box 2"/>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6803" name="Text Box 3"/>
          <p:cNvSpPr txBox="1">
            <a:spLocks noGrp="1" noChangeArrowheads="1"/>
          </p:cNvSpPr>
          <p:nvPr>
            <p:ph type="body" idx="1"/>
          </p:nvPr>
        </p:nvSpPr>
        <p:spPr>
          <a:xfrm>
            <a:off x="0" y="0"/>
            <a:ext cx="1588" cy="1588"/>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eaLnBrk="1">
              <a:spcBef>
                <a:spcPct val="0"/>
              </a:spcBef>
              <a:defRPr/>
            </a:pPr>
            <a:endParaRPr lang="en-US" sz="2000">
              <a:latin typeface="Arial" charset="0"/>
              <a:cs typeface="Arial Unicode MS" charset="0"/>
            </a:endParaRPr>
          </a:p>
        </p:txBody>
      </p:sp>
    </p:spTree>
    <p:extLst>
      <p:ext uri="{BB962C8B-B14F-4D97-AF65-F5344CB8AC3E}">
        <p14:creationId xmlns:p14="http://schemas.microsoft.com/office/powerpoint/2010/main" val="17095500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2D0B9F9-C314-3144-A924-7C69812F93AD}"/>
              </a:ext>
            </a:extLst>
          </p:cNvPr>
          <p:cNvSpPr>
            <a:spLocks noGrp="1" noChangeArrowheads="1"/>
          </p:cNvSpPr>
          <p:nvPr>
            <p:ph type="sldNum" sz="quarter" idx="5"/>
          </p:nvPr>
        </p:nvSpPr>
        <p:spPr>
          <a:ln/>
        </p:spPr>
        <p:txBody>
          <a:bodyPr/>
          <a:lstStyle/>
          <a:p>
            <a:fld id="{60E07129-AA0E-0842-B963-699ACE24E6AD}" type="slidenum">
              <a:rPr lang="en-US" altLang="en-US"/>
              <a:pPr/>
              <a:t>86</a:t>
            </a:fld>
            <a:endParaRPr lang="en-US" altLang="en-US"/>
          </a:p>
        </p:txBody>
      </p:sp>
      <p:sp>
        <p:nvSpPr>
          <p:cNvPr id="164866" name="Rectangle 2">
            <a:extLst>
              <a:ext uri="{FF2B5EF4-FFF2-40B4-BE49-F238E27FC236}">
                <a16:creationId xmlns:a16="http://schemas.microsoft.com/office/drawing/2014/main" id="{936ADB75-8C27-9740-9FC0-D1235D8DFC8A}"/>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9E37FCAD-07A8-D44C-B786-13B3C393319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914680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C8BFC1-3732-4746-8D98-C0A21107043C}"/>
              </a:ext>
            </a:extLst>
          </p:cNvPr>
          <p:cNvSpPr>
            <a:spLocks noGrp="1" noChangeArrowheads="1"/>
          </p:cNvSpPr>
          <p:nvPr>
            <p:ph type="sldNum" sz="quarter" idx="5"/>
          </p:nvPr>
        </p:nvSpPr>
        <p:spPr>
          <a:ln/>
        </p:spPr>
        <p:txBody>
          <a:bodyPr/>
          <a:lstStyle/>
          <a:p>
            <a:fld id="{F9AE52D3-18B9-5940-910F-55A140165381}" type="slidenum">
              <a:rPr lang="en-US" altLang="en-US"/>
              <a:pPr/>
              <a:t>87</a:t>
            </a:fld>
            <a:endParaRPr lang="en-US" altLang="en-US"/>
          </a:p>
        </p:txBody>
      </p:sp>
      <p:sp>
        <p:nvSpPr>
          <p:cNvPr id="165890" name="Rectangle 2">
            <a:extLst>
              <a:ext uri="{FF2B5EF4-FFF2-40B4-BE49-F238E27FC236}">
                <a16:creationId xmlns:a16="http://schemas.microsoft.com/office/drawing/2014/main" id="{9607B939-4016-7D4C-84A0-A4E43509CAA5}"/>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81CCA73F-05F8-AC40-91D4-75D948BB107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7339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What kind</a:t>
            </a:r>
            <a:r>
              <a:rPr lang="en-US" sz="1200" b="0" i="0" u="none" strike="noStrike" cap="none" baseline="0" dirty="0">
                <a:solidFill>
                  <a:schemeClr val="dk1"/>
                </a:solidFill>
                <a:latin typeface="Calibri"/>
                <a:ea typeface="Calibri"/>
                <a:cs typeface="Calibri"/>
                <a:sym typeface="Calibri"/>
              </a:rPr>
              <a:t> of resolutions can we get at radio wavelengths? </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So we can build larger telescopes or go to smaller wavelengths</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In a way like using a giant mirror which is very dirty.  The only places that it’s reflective are where you have antennas on the ground.</a:t>
            </a:r>
          </a:p>
        </p:txBody>
      </p:sp>
      <p:sp>
        <p:nvSpPr>
          <p:cNvPr id="239" name="Shape 2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8</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991188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6121E7-D087-9B4B-A11F-76CC0B2A8ABB}"/>
              </a:ext>
            </a:extLst>
          </p:cNvPr>
          <p:cNvSpPr>
            <a:spLocks noGrp="1" noChangeArrowheads="1"/>
          </p:cNvSpPr>
          <p:nvPr>
            <p:ph type="sldNum" sz="quarter" idx="5"/>
          </p:nvPr>
        </p:nvSpPr>
        <p:spPr>
          <a:ln/>
        </p:spPr>
        <p:txBody>
          <a:bodyPr/>
          <a:lstStyle/>
          <a:p>
            <a:fld id="{7B363744-839F-3043-9B4A-22FE6E221F50}" type="slidenum">
              <a:rPr lang="en-US" altLang="en-US"/>
              <a:pPr/>
              <a:t>88</a:t>
            </a:fld>
            <a:endParaRPr lang="en-US" altLang="en-US"/>
          </a:p>
        </p:txBody>
      </p:sp>
      <p:sp>
        <p:nvSpPr>
          <p:cNvPr id="166914" name="Rectangle 2">
            <a:extLst>
              <a:ext uri="{FF2B5EF4-FFF2-40B4-BE49-F238E27FC236}">
                <a16:creationId xmlns:a16="http://schemas.microsoft.com/office/drawing/2014/main" id="{60DF330E-EC1F-6049-B31A-0A1B2DA585D5}"/>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4780FC30-20CB-5C43-B0EF-2C06A378355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761874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14B233-EC77-4246-B3D7-993A2C7C20B8}"/>
              </a:ext>
            </a:extLst>
          </p:cNvPr>
          <p:cNvSpPr>
            <a:spLocks noGrp="1" noChangeArrowheads="1"/>
          </p:cNvSpPr>
          <p:nvPr>
            <p:ph type="sldNum" sz="quarter" idx="5"/>
          </p:nvPr>
        </p:nvSpPr>
        <p:spPr>
          <a:ln/>
        </p:spPr>
        <p:txBody>
          <a:bodyPr/>
          <a:lstStyle/>
          <a:p>
            <a:fld id="{5B018462-68DB-924D-97E4-CCE6CAE8762D}" type="slidenum">
              <a:rPr lang="en-US" altLang="en-US"/>
              <a:pPr/>
              <a:t>89</a:t>
            </a:fld>
            <a:endParaRPr lang="en-US" altLang="en-US"/>
          </a:p>
        </p:txBody>
      </p:sp>
      <p:sp>
        <p:nvSpPr>
          <p:cNvPr id="172034" name="Rectangle 2">
            <a:extLst>
              <a:ext uri="{FF2B5EF4-FFF2-40B4-BE49-F238E27FC236}">
                <a16:creationId xmlns:a16="http://schemas.microsoft.com/office/drawing/2014/main" id="{20EEEEBB-F1BC-AE41-BA76-D1760EAA4317}"/>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E9EE2CD7-A517-1949-BCD3-305CF3764D3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0733907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2C70F-2C59-014A-9CB4-1CF51D503174}" type="slidenum">
              <a:rPr lang="en-US"/>
              <a:pPr/>
              <a:t>90</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2397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90CD01-0CF9-E64B-AECE-97DDDD4BEACB}"/>
              </a:ext>
            </a:extLst>
          </p:cNvPr>
          <p:cNvSpPr>
            <a:spLocks noGrp="1" noChangeArrowheads="1"/>
          </p:cNvSpPr>
          <p:nvPr>
            <p:ph type="sldNum" sz="quarter" idx="5"/>
          </p:nvPr>
        </p:nvSpPr>
        <p:spPr>
          <a:ln/>
        </p:spPr>
        <p:txBody>
          <a:bodyPr/>
          <a:lstStyle/>
          <a:p>
            <a:fld id="{54D9B7DB-0B04-0A41-A0EC-F7E3AA0F6A9B}" type="slidenum">
              <a:rPr lang="en-US" altLang="en-US"/>
              <a:pPr/>
              <a:t>92</a:t>
            </a:fld>
            <a:endParaRPr lang="en-US" altLang="en-US"/>
          </a:p>
        </p:txBody>
      </p:sp>
      <p:sp>
        <p:nvSpPr>
          <p:cNvPr id="167938" name="Rectangle 2">
            <a:extLst>
              <a:ext uri="{FF2B5EF4-FFF2-40B4-BE49-F238E27FC236}">
                <a16:creationId xmlns:a16="http://schemas.microsoft.com/office/drawing/2014/main" id="{83CF8D61-A91F-CA4A-8DA1-D043DEBBA86A}"/>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C9B94453-689F-3B46-B5D4-0C1FB8EE86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528133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0508B346-299A-5245-9BE9-4F269C80D144}" type="slidenum">
              <a:rPr lang="en-US"/>
              <a:pPr>
                <a:defRPr/>
              </a:pPr>
              <a:t>93</a:t>
            </a:fld>
            <a:endParaRPr lang="en-US"/>
          </a:p>
        </p:txBody>
      </p:sp>
      <p:sp>
        <p:nvSpPr>
          <p:cNvPr id="778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78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784657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269F6774-A4AF-F84F-976E-D57504E2DC84}" type="slidenum">
              <a:rPr lang="en-US"/>
              <a:pPr>
                <a:defRPr/>
              </a:pPr>
              <a:t>94</a:t>
            </a:fld>
            <a:endParaRPr lang="en-US"/>
          </a:p>
        </p:txBody>
      </p:sp>
      <p:sp>
        <p:nvSpPr>
          <p:cNvPr id="78849"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8850"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3119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BBCD39AF-B8C5-C046-9879-AA588F517DB0}" type="slidenum">
              <a:rPr lang="en-US"/>
              <a:pPr>
                <a:defRPr/>
              </a:pPr>
              <a:t>95</a:t>
            </a:fld>
            <a:endParaRPr lang="en-US"/>
          </a:p>
        </p:txBody>
      </p:sp>
      <p:sp>
        <p:nvSpPr>
          <p:cNvPr id="79873"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0572764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1B48EE-C110-AB41-B4DE-E3E7BDCBE5EB}"/>
              </a:ext>
            </a:extLst>
          </p:cNvPr>
          <p:cNvSpPr>
            <a:spLocks noGrp="1" noChangeArrowheads="1"/>
          </p:cNvSpPr>
          <p:nvPr>
            <p:ph type="sldNum" sz="quarter" idx="5"/>
          </p:nvPr>
        </p:nvSpPr>
        <p:spPr>
          <a:ln/>
        </p:spPr>
        <p:txBody>
          <a:bodyPr/>
          <a:lstStyle/>
          <a:p>
            <a:fld id="{6A901AB3-35C1-F543-B7F2-419FCED483C7}" type="slidenum">
              <a:rPr lang="en-US" altLang="en-US"/>
              <a:pPr/>
              <a:t>96</a:t>
            </a:fld>
            <a:endParaRPr lang="en-US" altLang="en-US"/>
          </a:p>
        </p:txBody>
      </p:sp>
      <p:sp>
        <p:nvSpPr>
          <p:cNvPr id="168962" name="Rectangle 2">
            <a:extLst>
              <a:ext uri="{FF2B5EF4-FFF2-40B4-BE49-F238E27FC236}">
                <a16:creationId xmlns:a16="http://schemas.microsoft.com/office/drawing/2014/main" id="{689CB889-945B-8242-88F1-6D22BC9B96B6}"/>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D7B107A0-46B2-ED49-8EB8-E98DFFB8473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449130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20ECDA-957C-EE49-B058-7DD66AAE5571}"/>
              </a:ext>
            </a:extLst>
          </p:cNvPr>
          <p:cNvSpPr>
            <a:spLocks noGrp="1" noChangeArrowheads="1"/>
          </p:cNvSpPr>
          <p:nvPr>
            <p:ph type="sldNum" sz="quarter" idx="5"/>
          </p:nvPr>
        </p:nvSpPr>
        <p:spPr>
          <a:ln/>
        </p:spPr>
        <p:txBody>
          <a:bodyPr/>
          <a:lstStyle/>
          <a:p>
            <a:fld id="{F1D451BA-7F01-E748-9D85-E3485DABB334}" type="slidenum">
              <a:rPr lang="en-US" altLang="en-US"/>
              <a:pPr/>
              <a:t>97</a:t>
            </a:fld>
            <a:endParaRPr lang="en-US" altLang="en-US"/>
          </a:p>
        </p:txBody>
      </p:sp>
      <p:sp>
        <p:nvSpPr>
          <p:cNvPr id="169986" name="Rectangle 2">
            <a:extLst>
              <a:ext uri="{FF2B5EF4-FFF2-40B4-BE49-F238E27FC236}">
                <a16:creationId xmlns:a16="http://schemas.microsoft.com/office/drawing/2014/main" id="{416C85E0-7D53-6544-93CC-B3C00F03EF13}"/>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BCC347DA-E55F-6D45-88BB-0C606FE74B1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582835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45B8A4B-561A-1748-88F3-D53E4AF311D6}"/>
              </a:ext>
            </a:extLst>
          </p:cNvPr>
          <p:cNvSpPr>
            <a:spLocks noGrp="1" noChangeArrowheads="1"/>
          </p:cNvSpPr>
          <p:nvPr>
            <p:ph type="sldNum" sz="quarter" idx="5"/>
          </p:nvPr>
        </p:nvSpPr>
        <p:spPr>
          <a:ln/>
        </p:spPr>
        <p:txBody>
          <a:bodyPr/>
          <a:lstStyle/>
          <a:p>
            <a:fld id="{4CC13802-8F6D-1844-A7B8-FAB6E24681AB}" type="slidenum">
              <a:rPr lang="en-US" altLang="en-US"/>
              <a:pPr/>
              <a:t>98</a:t>
            </a:fld>
            <a:endParaRPr lang="en-US" altLang="en-US"/>
          </a:p>
        </p:txBody>
      </p:sp>
      <p:sp>
        <p:nvSpPr>
          <p:cNvPr id="171010" name="Rectangle 2">
            <a:extLst>
              <a:ext uri="{FF2B5EF4-FFF2-40B4-BE49-F238E27FC236}">
                <a16:creationId xmlns:a16="http://schemas.microsoft.com/office/drawing/2014/main" id="{3892150B-8B7C-0948-938F-2D2736E6AB0D}"/>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EE637FDC-6D81-7A46-8A99-FA45AC69E60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0320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You may recall the double slit experiment from your first year physics classes, but in case you’re like </a:t>
            </a:r>
            <a:r>
              <a:rPr lang="en-US" baseline="0" dirty="0"/>
              <a:t>me and that was a long time ago ..</a:t>
            </a:r>
            <a:r>
              <a:rPr lang="en-US" dirty="0"/>
              <a:t>. </a:t>
            </a:r>
            <a:endParaRPr dirty="0"/>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40719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sz="quarter"/>
          </p:nvPr>
        </p:nvSpPr>
        <p:spPr/>
        <p:txBody>
          <a:bodyPr/>
          <a:lstStyle/>
          <a:p>
            <a:pPr>
              <a:defRPr/>
            </a:pPr>
            <a:fld id="{7DDEA575-9283-3E49-A0E5-4269FB1B6D72}" type="slidenum">
              <a:rPr lang="en-US"/>
              <a:pPr>
                <a:defRPr/>
              </a:pPr>
              <a:t>99</a:t>
            </a:fld>
            <a:endParaRPr lang="en-US"/>
          </a:p>
        </p:txBody>
      </p:sp>
      <p:sp>
        <p:nvSpPr>
          <p:cNvPr id="86017" name="Text Box 1"/>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p>
            <a:pPr>
              <a:lnSpc>
                <a:spcPct val="100000"/>
              </a:lnSpc>
              <a:defRPr/>
            </a:pPr>
            <a:fld id="{82F706AA-4380-C34D-9070-3AD91CAD1FC0}" type="slidenum">
              <a:rPr lang="en-US" sz="2400">
                <a:solidFill>
                  <a:srgbClr val="000000"/>
                </a:solidFill>
                <a:latin typeface="Times New Roman" charset="0"/>
              </a:rPr>
              <a:pPr>
                <a:lnSpc>
                  <a:spcPct val="100000"/>
                </a:lnSpc>
                <a:defRPr/>
              </a:pPr>
              <a:t>99</a:t>
            </a:fld>
            <a:endParaRPr lang="en-US" sz="2400">
              <a:solidFill>
                <a:srgbClr val="000000"/>
              </a:solidFill>
              <a:latin typeface="Times New Roman" charset="0"/>
            </a:endParaRPr>
          </a:p>
        </p:txBody>
      </p:sp>
      <p:sp>
        <p:nvSpPr>
          <p:cNvPr id="86018" name="Text Box 2"/>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6019" name="Text Box 3"/>
          <p:cNvSpPr txBox="1">
            <a:spLocks noGrp="1" noChangeArrowheads="1"/>
          </p:cNvSpPr>
          <p:nvPr>
            <p:ph type="body" idx="1"/>
          </p:nvPr>
        </p:nvSpPr>
        <p:spPr>
          <a:xfrm>
            <a:off x="0" y="0"/>
            <a:ext cx="1588" cy="1588"/>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normAutofit fontScale="25000" lnSpcReduction="20000"/>
          </a:bodyPr>
          <a:lstStyle/>
          <a:p>
            <a:pPr eaLnBrk="1">
              <a:spcBef>
                <a:spcPct val="0"/>
              </a:spcBef>
              <a:defRPr/>
            </a:pPr>
            <a:r>
              <a:rPr lang="en-US" sz="2000">
                <a:latin typeface="Arial" charset="0"/>
                <a:cs typeface="Arial Unicode MS" charset="0"/>
              </a:rPr>
              <a:t>We’ll revisit imsize when we discuss mosaicing later</a:t>
            </a:r>
          </a:p>
        </p:txBody>
      </p:sp>
    </p:spTree>
    <p:extLst>
      <p:ext uri="{BB962C8B-B14F-4D97-AF65-F5344CB8AC3E}">
        <p14:creationId xmlns:p14="http://schemas.microsoft.com/office/powerpoint/2010/main" val="8341659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40726C5B-3187-4D45-8167-74F724AE96D2}" type="slidenum">
              <a:rPr lang="en-US"/>
              <a:pPr>
                <a:defRPr/>
              </a:pPr>
              <a:t>100</a:t>
            </a:fld>
            <a:endParaRPr lang="en-US"/>
          </a:p>
        </p:txBody>
      </p:sp>
      <p:sp>
        <p:nvSpPr>
          <p:cNvPr id="849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49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66706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sz="quarter"/>
          </p:nvPr>
        </p:nvSpPr>
        <p:spPr/>
        <p:txBody>
          <a:bodyPr/>
          <a:lstStyle/>
          <a:p>
            <a:pPr>
              <a:defRPr/>
            </a:pPr>
            <a:fld id="{E30B6CC5-AF42-1D44-9DB4-C714716E56B8}" type="slidenum">
              <a:rPr lang="en-US"/>
              <a:pPr>
                <a:defRPr/>
              </a:pPr>
              <a:t>101</a:t>
            </a:fld>
            <a:endParaRPr lang="en-US"/>
          </a:p>
        </p:txBody>
      </p:sp>
      <p:sp>
        <p:nvSpPr>
          <p:cNvPr id="88065" name="Text Box 1"/>
          <p:cNvSpPr txBox="1">
            <a:spLocks noGrp="1" noRot="1" noChangeAspect="1" noChangeArrowheads="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8066" name="Text Box 2"/>
          <p:cNvSpPr txBox="1">
            <a:spLocks noGrp="1" noChangeArrowheads="1"/>
          </p:cNvSpPr>
          <p:nvPr>
            <p:ph type="body" idx="1"/>
          </p:nvPr>
        </p:nvSpPr>
        <p:spPr>
          <a:xfrm>
            <a:off x="0" y="0"/>
            <a:ext cx="1588" cy="1588"/>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normAutofit fontScale="25000" lnSpcReduction="20000"/>
          </a:bodyPr>
          <a:lstStyle/>
          <a:p>
            <a:pPr eaLnBrk="1">
              <a:spcBef>
                <a:spcPct val="0"/>
              </a:spcBef>
              <a:defRPr/>
            </a:pPr>
            <a:endParaRPr lang="en-US" sz="2000">
              <a:latin typeface="Arial" charset="0"/>
              <a:cs typeface="Arial Unicode MS" charset="0"/>
            </a:endParaRPr>
          </a:p>
        </p:txBody>
      </p:sp>
      <p:sp>
        <p:nvSpPr>
          <p:cNvPr id="88067" name="Text Box 3"/>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p>
            <a:pPr>
              <a:lnSpc>
                <a:spcPct val="100000"/>
              </a:lnSpc>
              <a:defRPr/>
            </a:pPr>
            <a:fld id="{8D7A0811-3883-9F41-BE9F-ACA95B2A2860}" type="slidenum">
              <a:rPr lang="en-US" sz="2400">
                <a:solidFill>
                  <a:srgbClr val="000000"/>
                </a:solidFill>
                <a:latin typeface="Gill Sans" charset="0"/>
              </a:rPr>
              <a:pPr>
                <a:lnSpc>
                  <a:spcPct val="100000"/>
                </a:lnSpc>
                <a:defRPr/>
              </a:pPr>
              <a:t>101</a:t>
            </a:fld>
            <a:endParaRPr lang="en-US" sz="2400">
              <a:solidFill>
                <a:srgbClr val="000000"/>
              </a:solidFill>
              <a:latin typeface="Gill Sans" charset="0"/>
            </a:endParaRPr>
          </a:p>
        </p:txBody>
      </p:sp>
    </p:spTree>
    <p:extLst>
      <p:ext uri="{BB962C8B-B14F-4D97-AF65-F5344CB8AC3E}">
        <p14:creationId xmlns:p14="http://schemas.microsoft.com/office/powerpoint/2010/main" val="28736009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35A68306-A830-0E4B-B02F-0271101803E7}" type="slidenum">
              <a:rPr lang="en-US"/>
              <a:pPr>
                <a:defRPr/>
              </a:pPr>
              <a:t>102</a:t>
            </a:fld>
            <a:endParaRPr lang="en-US"/>
          </a:p>
        </p:txBody>
      </p:sp>
      <p:sp>
        <p:nvSpPr>
          <p:cNvPr id="95233" name="Text Box 1"/>
          <p:cNvSpPr txBox="1">
            <a:spLocks noGrp="1" noRot="1" noChangeAspect="1" noChangeArrowheads="1"/>
          </p:cNvSpPr>
          <p:nvPr>
            <p:ph type="sldImg"/>
          </p:nvPr>
        </p:nvSpPr>
        <p:spPr>
          <a:xfrm>
            <a:off x="1371600" y="763588"/>
            <a:ext cx="5029200" cy="37719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5234" name="Text Box 2"/>
          <p:cNvSpPr txBox="1">
            <a:spLocks noGrp="1" noChangeArrowheads="1"/>
          </p:cNvSpPr>
          <p:nvPr>
            <p:ph type="body" idx="1"/>
          </p:nvPr>
        </p:nvSpPr>
        <p:spPr>
          <a:xfrm>
            <a:off x="777875" y="4776788"/>
            <a:ext cx="6218238" cy="4525962"/>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136628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31C58F8-1A60-994B-9A9E-148E243CFFAA}"/>
              </a:ext>
            </a:extLst>
          </p:cNvPr>
          <p:cNvSpPr>
            <a:spLocks noGrp="1" noChangeArrowheads="1"/>
          </p:cNvSpPr>
          <p:nvPr>
            <p:ph type="sldNum" sz="quarter" idx="5"/>
          </p:nvPr>
        </p:nvSpPr>
        <p:spPr>
          <a:ln/>
        </p:spPr>
        <p:txBody>
          <a:bodyPr/>
          <a:lstStyle/>
          <a:p>
            <a:fld id="{734747E0-D796-D54B-BEAB-E2C6B0C4B1C0}" type="slidenum">
              <a:rPr lang="en-US" altLang="en-US"/>
              <a:pPr/>
              <a:t>105</a:t>
            </a:fld>
            <a:endParaRPr lang="en-US" altLang="en-US"/>
          </a:p>
        </p:txBody>
      </p:sp>
      <p:sp>
        <p:nvSpPr>
          <p:cNvPr id="217090" name="Rectangle 2">
            <a:extLst>
              <a:ext uri="{FF2B5EF4-FFF2-40B4-BE49-F238E27FC236}">
                <a16:creationId xmlns:a16="http://schemas.microsoft.com/office/drawing/2014/main" id="{DBA8D2A7-3273-EE46-9924-BAC922D82B8B}"/>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BE56253E-2B68-CF40-B5F6-0B8209142A2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71877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CD0E94-F264-964F-ACF6-D5D215FBD971}" type="slidenum">
              <a:rPr lang="en-US"/>
              <a:pPr/>
              <a:t>106</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63920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BFF7FB-6C54-5B41-912B-1A7E199332E2}" type="slidenum">
              <a:rPr lang="en-US"/>
              <a:pPr/>
              <a:t>107</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046249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8CF5B-1573-3941-8E5F-25F1831CCDD5}" type="slidenum">
              <a:rPr lang="en-US"/>
              <a:pPr/>
              <a:t>108</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250541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13EA83-AF40-B245-A292-4C3556F82F0D}"/>
              </a:ext>
            </a:extLst>
          </p:cNvPr>
          <p:cNvSpPr>
            <a:spLocks noGrp="1" noChangeArrowheads="1"/>
          </p:cNvSpPr>
          <p:nvPr>
            <p:ph type="sldNum" sz="quarter" idx="5"/>
          </p:nvPr>
        </p:nvSpPr>
        <p:spPr>
          <a:ln/>
        </p:spPr>
        <p:txBody>
          <a:bodyPr/>
          <a:lstStyle/>
          <a:p>
            <a:fld id="{0AC20F00-5DC5-FF49-AA9C-60DE649E7AE2}" type="slidenum">
              <a:rPr lang="en-US" altLang="en-US"/>
              <a:pPr/>
              <a:t>109</a:t>
            </a:fld>
            <a:endParaRPr lang="en-US" altLang="en-US"/>
          </a:p>
        </p:txBody>
      </p:sp>
      <p:sp>
        <p:nvSpPr>
          <p:cNvPr id="186370" name="Rectangle 2">
            <a:extLst>
              <a:ext uri="{FF2B5EF4-FFF2-40B4-BE49-F238E27FC236}">
                <a16:creationId xmlns:a16="http://schemas.microsoft.com/office/drawing/2014/main" id="{3AB72F7E-74DA-9D4B-AF9F-08FCAC932B90}"/>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BB98D493-5759-E64E-817F-07591174155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028028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7C67338-7259-DB48-AF3C-6C4A33AAE012}"/>
              </a:ext>
            </a:extLst>
          </p:cNvPr>
          <p:cNvSpPr>
            <a:spLocks noGrp="1" noChangeArrowheads="1"/>
          </p:cNvSpPr>
          <p:nvPr>
            <p:ph type="sldNum" sz="quarter" idx="5"/>
          </p:nvPr>
        </p:nvSpPr>
        <p:spPr>
          <a:ln/>
        </p:spPr>
        <p:txBody>
          <a:bodyPr/>
          <a:lstStyle/>
          <a:p>
            <a:fld id="{C75824CD-D181-8E48-A919-6C7FF0F212E7}" type="slidenum">
              <a:rPr lang="en-US" altLang="en-US"/>
              <a:pPr/>
              <a:t>110</a:t>
            </a:fld>
            <a:endParaRPr lang="en-US" altLang="en-US"/>
          </a:p>
        </p:txBody>
      </p:sp>
      <p:sp>
        <p:nvSpPr>
          <p:cNvPr id="187394" name="Rectangle 2">
            <a:extLst>
              <a:ext uri="{FF2B5EF4-FFF2-40B4-BE49-F238E27FC236}">
                <a16:creationId xmlns:a16="http://schemas.microsoft.com/office/drawing/2014/main" id="{B4EEE4B2-066F-C34C-8966-6FBEBECF40EA}"/>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257D5A7D-466B-0B45-90FE-0AFA43A43F9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2329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37741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C3C3D6-A757-BF44-AAA7-D0BA7B580541}"/>
              </a:ext>
            </a:extLst>
          </p:cNvPr>
          <p:cNvSpPr>
            <a:spLocks noGrp="1" noChangeArrowheads="1"/>
          </p:cNvSpPr>
          <p:nvPr>
            <p:ph type="sldNum" sz="quarter" idx="5"/>
          </p:nvPr>
        </p:nvSpPr>
        <p:spPr>
          <a:ln/>
        </p:spPr>
        <p:txBody>
          <a:bodyPr/>
          <a:lstStyle/>
          <a:p>
            <a:fld id="{B40F5DFC-CA41-5C49-849A-65BB48319224}" type="slidenum">
              <a:rPr lang="en-US" altLang="en-US"/>
              <a:pPr/>
              <a:t>111</a:t>
            </a:fld>
            <a:endParaRPr lang="en-US" altLang="en-US"/>
          </a:p>
        </p:txBody>
      </p:sp>
      <p:sp>
        <p:nvSpPr>
          <p:cNvPr id="190466" name="Rectangle 2">
            <a:extLst>
              <a:ext uri="{FF2B5EF4-FFF2-40B4-BE49-F238E27FC236}">
                <a16:creationId xmlns:a16="http://schemas.microsoft.com/office/drawing/2014/main" id="{F3FD6BDC-146E-E14C-9447-499D969A80F9}"/>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027E0A84-0359-FB42-8FA6-A15CF4BA37A1}"/>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87807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519B42-BF62-EF4D-821A-E3CF51144691}" type="datetime1">
              <a:rPr lang="en-US" smtClean="0"/>
              <a:pPr/>
              <a:t>2/28/18</a:t>
            </a:fld>
            <a:endParaRPr lang="en-US"/>
          </a:p>
        </p:txBody>
      </p:sp>
      <p:sp>
        <p:nvSpPr>
          <p:cNvPr id="5" name="Footer Placeholder 4"/>
          <p:cNvSpPr>
            <a:spLocks noGrp="1"/>
          </p:cNvSpPr>
          <p:nvPr>
            <p:ph type="ftr" sz="quarter" idx="11"/>
          </p:nvPr>
        </p:nvSpPr>
        <p:spPr/>
        <p:txBody>
          <a:bodyPr/>
          <a:lstStyle/>
          <a:p>
            <a:r>
              <a:rPr lang="en-US"/>
              <a:t>ASTR 511: Interferometry</a:t>
            </a:r>
          </a:p>
        </p:txBody>
      </p:sp>
      <p:sp>
        <p:nvSpPr>
          <p:cNvPr id="6" name="Slide Number Placeholder 5"/>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332844-2F9E-5349-B57F-C238CED91782}" type="datetime1">
              <a:rPr lang="en-US" smtClean="0"/>
              <a:pPr/>
              <a:t>2/28/18</a:t>
            </a:fld>
            <a:endParaRPr lang="en-US"/>
          </a:p>
        </p:txBody>
      </p:sp>
      <p:sp>
        <p:nvSpPr>
          <p:cNvPr id="5" name="Footer Placeholder 4"/>
          <p:cNvSpPr>
            <a:spLocks noGrp="1"/>
          </p:cNvSpPr>
          <p:nvPr>
            <p:ph type="ftr" sz="quarter" idx="11"/>
          </p:nvPr>
        </p:nvSpPr>
        <p:spPr/>
        <p:txBody>
          <a:bodyPr/>
          <a:lstStyle/>
          <a:p>
            <a:r>
              <a:rPr lang="en-US"/>
              <a:t>ASTR 511: Interferometry</a:t>
            </a:r>
          </a:p>
        </p:txBody>
      </p:sp>
      <p:sp>
        <p:nvSpPr>
          <p:cNvPr id="6" name="Slide Number Placeholder 5"/>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B06256-94A3-754B-9660-BC88F9C5FEB8}" type="datetime1">
              <a:rPr lang="en-US" smtClean="0"/>
              <a:pPr/>
              <a:t>2/28/18</a:t>
            </a:fld>
            <a:endParaRPr lang="en-US"/>
          </a:p>
        </p:txBody>
      </p:sp>
      <p:sp>
        <p:nvSpPr>
          <p:cNvPr id="5" name="Footer Placeholder 4"/>
          <p:cNvSpPr>
            <a:spLocks noGrp="1"/>
          </p:cNvSpPr>
          <p:nvPr>
            <p:ph type="ftr" sz="quarter" idx="11"/>
          </p:nvPr>
        </p:nvSpPr>
        <p:spPr/>
        <p:txBody>
          <a:bodyPr/>
          <a:lstStyle/>
          <a:p>
            <a:r>
              <a:rPr lang="en-US"/>
              <a:t>ASTR 511: Interferometry</a:t>
            </a:r>
          </a:p>
        </p:txBody>
      </p:sp>
      <p:sp>
        <p:nvSpPr>
          <p:cNvPr id="6" name="Slide Number Placeholder 5"/>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3300"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3300"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3300"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3300"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3300" b="1" i="0" u="none" strike="noStrike" cap="none">
                <a:solidFill>
                  <a:srgbClr val="990033"/>
                </a:solidFill>
                <a:latin typeface="Cabin"/>
                <a:ea typeface="Cabin"/>
                <a:cs typeface="Cabin"/>
                <a:sym typeface="Cabin"/>
              </a:defRPr>
            </a:lvl5pPr>
            <a:lvl6pPr marL="457200" marR="0" lvl="5" indent="0" algn="l" rtl="0">
              <a:spcBef>
                <a:spcPts val="0"/>
              </a:spcBef>
              <a:spcAft>
                <a:spcPts val="0"/>
              </a:spcAft>
              <a:buNone/>
              <a:defRPr sz="3200" b="0" i="0" u="none" strike="noStrike" cap="none">
                <a:solidFill>
                  <a:srgbClr val="990033"/>
                </a:solidFill>
                <a:latin typeface="Arial"/>
                <a:ea typeface="Arial"/>
                <a:cs typeface="Arial"/>
                <a:sym typeface="Arial"/>
              </a:defRPr>
            </a:lvl6pPr>
            <a:lvl7pPr marL="914400" marR="0" lvl="6" indent="0" algn="l" rtl="0">
              <a:spcBef>
                <a:spcPts val="0"/>
              </a:spcBef>
              <a:spcAft>
                <a:spcPts val="0"/>
              </a:spcAft>
              <a:buNone/>
              <a:defRPr sz="3200" b="0" i="0" u="none" strike="noStrike" cap="none">
                <a:solidFill>
                  <a:srgbClr val="990033"/>
                </a:solidFill>
                <a:latin typeface="Arial"/>
                <a:ea typeface="Arial"/>
                <a:cs typeface="Arial"/>
                <a:sym typeface="Arial"/>
              </a:defRPr>
            </a:lvl7pPr>
            <a:lvl8pPr marL="1371600" marR="0" lvl="7" indent="0" algn="l" rtl="0">
              <a:spcBef>
                <a:spcPts val="0"/>
              </a:spcBef>
              <a:spcAft>
                <a:spcPts val="0"/>
              </a:spcAft>
              <a:buNone/>
              <a:defRPr sz="3200" b="0" i="0" u="none" strike="noStrike" cap="none">
                <a:solidFill>
                  <a:srgbClr val="990033"/>
                </a:solidFill>
                <a:latin typeface="Arial"/>
                <a:ea typeface="Arial"/>
                <a:cs typeface="Arial"/>
                <a:sym typeface="Arial"/>
              </a:defRPr>
            </a:lvl8pPr>
            <a:lvl9pPr marL="1828800" marR="0" lvl="8" indent="0" algn="l" rtl="0">
              <a:spcBef>
                <a:spcPts val="0"/>
              </a:spcBef>
              <a:spcAft>
                <a:spcPts val="0"/>
              </a:spcAft>
              <a:buNone/>
              <a:defRPr sz="32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2159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1pPr>
            <a:lvl2pPr marL="742950" marR="0" lvl="1" indent="-15875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2pPr>
            <a:lvl3pPr marL="1143000" marR="0" lvl="2"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3pPr>
            <a:lvl4pPr marL="1600200" marR="0" lvl="3"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4pPr>
            <a:lvl5pPr marL="2057400" marR="0" lvl="4" indent="-101600" algn="l" rtl="0">
              <a:spcBef>
                <a:spcPts val="400"/>
              </a:spcBef>
              <a:spcAft>
                <a:spcPts val="0"/>
              </a:spcAft>
              <a:buClr>
                <a:srgbClr val="000099"/>
              </a:buClr>
              <a:buSzPct val="100000"/>
              <a:buFont typeface="Arial"/>
              <a:buChar char="»"/>
              <a:defRPr sz="2000" b="0" i="0" u="none" strike="noStrike" cap="none">
                <a:solidFill>
                  <a:srgbClr val="000099"/>
                </a:solidFill>
                <a:latin typeface="Cabin"/>
                <a:ea typeface="Cabin"/>
                <a:cs typeface="Cabin"/>
                <a:sym typeface="Cabin"/>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0" y="6356350"/>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1200" b="0" i="0" u="none" strike="noStrike" cap="none">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a:t>
            </a:fld>
            <a:endParaRPr lang="en-US" sz="1200" b="0" i="0" u="none" strike="noStrike" cap="none">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7" y="6356350"/>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000099"/>
                </a:solidFill>
                <a:latin typeface="Cabin"/>
                <a:ea typeface="Cabin"/>
                <a:cs typeface="Cabin"/>
                <a:sym typeface="Cabin"/>
              </a:defRPr>
            </a:lvl1pPr>
            <a:lvl2pPr marL="45720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2286000" marR="0" lvl="5" indent="0" algn="l" rtl="0">
              <a:spcBef>
                <a:spcPts val="0"/>
              </a:spcBef>
              <a:buNone/>
              <a:defRPr sz="2400" b="0" i="0" u="none" strike="noStrike" cap="none">
                <a:solidFill>
                  <a:schemeClr val="dk1"/>
                </a:solidFill>
                <a:latin typeface="Arial"/>
                <a:ea typeface="Arial"/>
                <a:cs typeface="Arial"/>
                <a:sym typeface="Arial"/>
              </a:defRPr>
            </a:lvl6pPr>
            <a:lvl7pPr marL="2743200" marR="0" lvl="6" indent="0" algn="l" rtl="0">
              <a:spcBef>
                <a:spcPts val="0"/>
              </a:spcBef>
              <a:buNone/>
              <a:defRPr sz="2400" b="0" i="0" u="none" strike="noStrike" cap="none">
                <a:solidFill>
                  <a:schemeClr val="dk1"/>
                </a:solidFill>
                <a:latin typeface="Arial"/>
                <a:ea typeface="Arial"/>
                <a:cs typeface="Arial"/>
                <a:sym typeface="Arial"/>
              </a:defRPr>
            </a:lvl7pPr>
            <a:lvl8pPr marL="3200400" marR="0" lvl="7" indent="0" algn="l" rtl="0">
              <a:spcBef>
                <a:spcPts val="0"/>
              </a:spcBef>
              <a:buNone/>
              <a:defRPr sz="2400" b="0" i="0" u="none" strike="noStrike" cap="none">
                <a:solidFill>
                  <a:schemeClr val="dk1"/>
                </a:solidFill>
                <a:latin typeface="Arial"/>
                <a:ea typeface="Arial"/>
                <a:cs typeface="Arial"/>
                <a:sym typeface="Arial"/>
              </a:defRPr>
            </a:lvl8pPr>
            <a:lvl9pPr marL="3657600" marR="0" lvl="8" indent="0" algn="l" rtl="0">
              <a:spcBef>
                <a:spcPts val="0"/>
              </a:spcBef>
              <a:buNone/>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472764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9875" y="228600"/>
            <a:ext cx="7834313" cy="709613"/>
          </a:xfrm>
        </p:spPr>
        <p:txBody>
          <a:bodyPr/>
          <a:lstStyle/>
          <a:p>
            <a:r>
              <a:rPr lang="en-US"/>
              <a:t>Click to edit Master title style</a:t>
            </a:r>
          </a:p>
        </p:txBody>
      </p:sp>
      <p:sp>
        <p:nvSpPr>
          <p:cNvPr id="3" name="Text Placeholder 2"/>
          <p:cNvSpPr>
            <a:spLocks noGrp="1"/>
          </p:cNvSpPr>
          <p:nvPr>
            <p:ph type="body" sz="half" idx="1"/>
          </p:nvPr>
        </p:nvSpPr>
        <p:spPr>
          <a:xfrm>
            <a:off x="269875" y="1085850"/>
            <a:ext cx="2054225" cy="5049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476500" y="1085850"/>
            <a:ext cx="2055813" cy="50498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pPr>
              <a:defRPr/>
            </a:pPr>
            <a:fld id="{CF06F692-2D08-CA49-89A7-D2B944CC9A05}" type="slidenum">
              <a:rPr lang="en-US"/>
              <a:pPr>
                <a:defRPr/>
              </a:pPr>
              <a:t>‹#›</a:t>
            </a:fld>
            <a:endParaRPr lang="en-US"/>
          </a:p>
        </p:txBody>
      </p:sp>
      <p:sp>
        <p:nvSpPr>
          <p:cNvPr id="6" name="Rectangle 6"/>
          <p:cNvSpPr>
            <a:spLocks noGrp="1" noChangeArrowheads="1"/>
          </p:cNvSpPr>
          <p:nvPr>
            <p:ph type="dt" idx="11"/>
          </p:nvPr>
        </p:nvSpPr>
        <p:spPr>
          <a:ln/>
        </p:spPr>
        <p:txBody>
          <a:bodyPr/>
          <a:lstStyle>
            <a:lvl1pPr>
              <a:defRPr/>
            </a:lvl1pPr>
          </a:lstStyle>
          <a:p>
            <a:pPr>
              <a:defRPr/>
            </a:pPr>
            <a:r>
              <a:rPr lang="en-US"/>
              <a:t>S. T. Myers</a:t>
            </a:r>
          </a:p>
        </p:txBody>
      </p:sp>
    </p:spTree>
    <p:extLst>
      <p:ext uri="{BB962C8B-B14F-4D97-AF65-F5344CB8AC3E}">
        <p14:creationId xmlns:p14="http://schemas.microsoft.com/office/powerpoint/2010/main" val="688602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81000"/>
            <a:ext cx="7772400" cy="1470025"/>
          </a:xfrm>
          <a:prstGeom prst="rect">
            <a:avLst/>
          </a:prstGeom>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7" name="Subtitle 2"/>
          <p:cNvSpPr>
            <a:spLocks noGrp="1"/>
          </p:cNvSpPr>
          <p:nvPr>
            <p:ph type="subTitle" idx="1"/>
          </p:nvPr>
        </p:nvSpPr>
        <p:spPr>
          <a:xfrm>
            <a:off x="457200" y="974725"/>
            <a:ext cx="6400800" cy="1752600"/>
          </a:xfrm>
        </p:spPr>
        <p:txBody>
          <a:bodyPr>
            <a:normAutofit/>
          </a:bodyPr>
          <a:lstStyle>
            <a:lvl1pPr marL="0" indent="0" algn="l">
              <a:buNone/>
              <a:defRPr sz="2000" b="0" i="0">
                <a:solidFill>
                  <a:srgbClr val="000099"/>
                </a:solidFill>
                <a:latin typeface="Arial Narrow" panose="020B0604020202020204" pitchFamily="34" charset="0"/>
                <a:cs typeface="Arial Narrow"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5" name="Slide Number Placeholder 5"/>
          <p:cNvSpPr>
            <a:spLocks noGrp="1"/>
          </p:cNvSpPr>
          <p:nvPr>
            <p:ph type="sldNum" sz="quarter" idx="11"/>
          </p:nvPr>
        </p:nvSpPr>
        <p:spPr/>
        <p:txBody>
          <a:bodyPr/>
          <a:lstStyle>
            <a:lvl1pPr>
              <a:defRPr/>
            </a:lvl1pPr>
          </a:lstStyle>
          <a:p>
            <a:fld id="{E5D39240-F728-AD47-A7FC-DFC62E65780B}" type="slidenum">
              <a:rPr lang="en-US"/>
              <a:pPr/>
              <a:t>‹#›</a:t>
            </a:fld>
            <a:endParaRPr lang="en-US"/>
          </a:p>
        </p:txBody>
      </p:sp>
    </p:spTree>
    <p:extLst>
      <p:ext uri="{BB962C8B-B14F-4D97-AF65-F5344CB8AC3E}">
        <p14:creationId xmlns:p14="http://schemas.microsoft.com/office/powerpoint/2010/main" val="788797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5" name="Slide Number Placeholder 5"/>
          <p:cNvSpPr>
            <a:spLocks noGrp="1"/>
          </p:cNvSpPr>
          <p:nvPr>
            <p:ph type="sldNum" sz="quarter" idx="11"/>
          </p:nvPr>
        </p:nvSpPr>
        <p:spPr/>
        <p:txBody>
          <a:bodyPr/>
          <a:lstStyle>
            <a:lvl1pPr>
              <a:defRPr/>
            </a:lvl1pPr>
          </a:lstStyle>
          <a:p>
            <a:fld id="{C7A1D922-BCE6-2241-B2B7-A65D98C4A10C}" type="slidenum">
              <a:rPr lang="en-US"/>
              <a:pPr/>
              <a:t>‹#›</a:t>
            </a:fld>
            <a:endParaRPr lang="en-US"/>
          </a:p>
        </p:txBody>
      </p:sp>
    </p:spTree>
    <p:extLst>
      <p:ext uri="{BB962C8B-B14F-4D97-AF65-F5344CB8AC3E}">
        <p14:creationId xmlns:p14="http://schemas.microsoft.com/office/powerpoint/2010/main" val="239216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6" name="Slide Number Placeholder 5"/>
          <p:cNvSpPr>
            <a:spLocks noGrp="1"/>
          </p:cNvSpPr>
          <p:nvPr>
            <p:ph type="sldNum" sz="quarter" idx="11"/>
          </p:nvPr>
        </p:nvSpPr>
        <p:spPr/>
        <p:txBody>
          <a:bodyPr/>
          <a:lstStyle>
            <a:lvl1pPr>
              <a:defRPr/>
            </a:lvl1pPr>
          </a:lstStyle>
          <a:p>
            <a:fld id="{4069062A-0977-BF40-9896-2780CD2BEE43}" type="slidenum">
              <a:rPr lang="en-US"/>
              <a:pPr/>
              <a:t>‹#›</a:t>
            </a:fld>
            <a:endParaRPr lang="en-US"/>
          </a:p>
        </p:txBody>
      </p:sp>
    </p:spTree>
    <p:extLst>
      <p:ext uri="{BB962C8B-B14F-4D97-AF65-F5344CB8AC3E}">
        <p14:creationId xmlns:p14="http://schemas.microsoft.com/office/powerpoint/2010/main" val="3129253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8" name="Slide Number Placeholder 5"/>
          <p:cNvSpPr>
            <a:spLocks noGrp="1"/>
          </p:cNvSpPr>
          <p:nvPr>
            <p:ph type="sldNum" sz="quarter" idx="11"/>
          </p:nvPr>
        </p:nvSpPr>
        <p:spPr/>
        <p:txBody>
          <a:bodyPr/>
          <a:lstStyle>
            <a:lvl1pPr>
              <a:defRPr/>
            </a:lvl1pPr>
          </a:lstStyle>
          <a:p>
            <a:fld id="{49037F60-86F8-414A-9506-83DCFA977A19}" type="slidenum">
              <a:rPr lang="en-US"/>
              <a:pPr/>
              <a:t>‹#›</a:t>
            </a:fld>
            <a:endParaRPr lang="en-US"/>
          </a:p>
        </p:txBody>
      </p:sp>
    </p:spTree>
    <p:extLst>
      <p:ext uri="{BB962C8B-B14F-4D97-AF65-F5344CB8AC3E}">
        <p14:creationId xmlns:p14="http://schemas.microsoft.com/office/powerpoint/2010/main" val="4003408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4" name="Slide Number Placeholder 5"/>
          <p:cNvSpPr>
            <a:spLocks noGrp="1"/>
          </p:cNvSpPr>
          <p:nvPr>
            <p:ph type="sldNum" sz="quarter" idx="11"/>
          </p:nvPr>
        </p:nvSpPr>
        <p:spPr/>
        <p:txBody>
          <a:bodyPr/>
          <a:lstStyle>
            <a:lvl1pPr>
              <a:defRPr/>
            </a:lvl1pPr>
          </a:lstStyle>
          <a:p>
            <a:fld id="{017A63DB-94F7-0C40-AADF-36516E9AFD1C}" type="slidenum">
              <a:rPr lang="en-US"/>
              <a:pPr/>
              <a:t>‹#›</a:t>
            </a:fld>
            <a:endParaRPr lang="en-US"/>
          </a:p>
        </p:txBody>
      </p:sp>
    </p:spTree>
    <p:extLst>
      <p:ext uri="{BB962C8B-B14F-4D97-AF65-F5344CB8AC3E}">
        <p14:creationId xmlns:p14="http://schemas.microsoft.com/office/powerpoint/2010/main" val="425914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3" name="Slide Number Placeholder 5"/>
          <p:cNvSpPr>
            <a:spLocks noGrp="1"/>
          </p:cNvSpPr>
          <p:nvPr>
            <p:ph type="sldNum" sz="quarter" idx="11"/>
          </p:nvPr>
        </p:nvSpPr>
        <p:spPr/>
        <p:txBody>
          <a:bodyPr/>
          <a:lstStyle>
            <a:lvl1pPr>
              <a:defRPr/>
            </a:lvl1pPr>
          </a:lstStyle>
          <a:p>
            <a:fld id="{C8E8267A-2269-3C42-8C1C-73D56A38F671}" type="slidenum">
              <a:rPr lang="en-US"/>
              <a:pPr/>
              <a:t>‹#›</a:t>
            </a:fld>
            <a:endParaRPr lang="en-US"/>
          </a:p>
        </p:txBody>
      </p:sp>
    </p:spTree>
    <p:extLst>
      <p:ext uri="{BB962C8B-B14F-4D97-AF65-F5344CB8AC3E}">
        <p14:creationId xmlns:p14="http://schemas.microsoft.com/office/powerpoint/2010/main" val="295398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94B0FD-B4E5-A640-AC0A-86862A16445F}" type="datetime1">
              <a:rPr lang="en-US" smtClean="0"/>
              <a:pPr/>
              <a:t>2/28/18</a:t>
            </a:fld>
            <a:endParaRPr lang="en-US"/>
          </a:p>
        </p:txBody>
      </p:sp>
      <p:sp>
        <p:nvSpPr>
          <p:cNvPr id="5" name="Footer Placeholder 4"/>
          <p:cNvSpPr>
            <a:spLocks noGrp="1"/>
          </p:cNvSpPr>
          <p:nvPr>
            <p:ph type="ftr" sz="quarter" idx="11"/>
          </p:nvPr>
        </p:nvSpPr>
        <p:spPr/>
        <p:txBody>
          <a:bodyPr/>
          <a:lstStyle/>
          <a:p>
            <a:r>
              <a:rPr lang="en-US"/>
              <a:t>ASTR 511: Interferometry</a:t>
            </a:r>
          </a:p>
        </p:txBody>
      </p:sp>
      <p:sp>
        <p:nvSpPr>
          <p:cNvPr id="6" name="Slide Number Placeholder 5"/>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20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6" name="Slide Number Placeholder 5"/>
          <p:cNvSpPr>
            <a:spLocks noGrp="1"/>
          </p:cNvSpPr>
          <p:nvPr>
            <p:ph type="sldNum" sz="quarter" idx="11"/>
          </p:nvPr>
        </p:nvSpPr>
        <p:spPr/>
        <p:txBody>
          <a:bodyPr/>
          <a:lstStyle>
            <a:lvl1pPr>
              <a:defRPr/>
            </a:lvl1pPr>
          </a:lstStyle>
          <a:p>
            <a:fld id="{AB597CFE-4799-0D4C-8B33-D364C6ED124D}" type="slidenum">
              <a:rPr lang="en-US"/>
              <a:pPr/>
              <a:t>‹#›</a:t>
            </a:fld>
            <a:endParaRPr lang="en-US"/>
          </a:p>
        </p:txBody>
      </p:sp>
    </p:spTree>
    <p:extLst>
      <p:ext uri="{BB962C8B-B14F-4D97-AF65-F5344CB8AC3E}">
        <p14:creationId xmlns:p14="http://schemas.microsoft.com/office/powerpoint/2010/main" val="2994657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a:t>ASTR 511: Interferometry</a:t>
            </a:r>
          </a:p>
        </p:txBody>
      </p:sp>
      <p:sp>
        <p:nvSpPr>
          <p:cNvPr id="6" name="Slide Number Placeholder 5"/>
          <p:cNvSpPr>
            <a:spLocks noGrp="1"/>
          </p:cNvSpPr>
          <p:nvPr>
            <p:ph type="sldNum" sz="quarter" idx="11"/>
          </p:nvPr>
        </p:nvSpPr>
        <p:spPr/>
        <p:txBody>
          <a:bodyPr/>
          <a:lstStyle>
            <a:lvl1pPr>
              <a:defRPr/>
            </a:lvl1pPr>
          </a:lstStyle>
          <a:p>
            <a:fld id="{9204096C-B879-F04A-93DC-15731AA0DCDA}" type="slidenum">
              <a:rPr lang="en-US"/>
              <a:pPr/>
              <a:t>‹#›</a:t>
            </a:fld>
            <a:endParaRPr lang="en-US"/>
          </a:p>
        </p:txBody>
      </p:sp>
    </p:spTree>
    <p:extLst>
      <p:ext uri="{BB962C8B-B14F-4D97-AF65-F5344CB8AC3E}">
        <p14:creationId xmlns:p14="http://schemas.microsoft.com/office/powerpoint/2010/main" val="297962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55FA2B-0B7E-2746-82F0-09B8F0A36C77}" type="datetime1">
              <a:rPr lang="en-US" smtClean="0"/>
              <a:pPr/>
              <a:t>2/28/18</a:t>
            </a:fld>
            <a:endParaRPr lang="en-US"/>
          </a:p>
        </p:txBody>
      </p:sp>
      <p:sp>
        <p:nvSpPr>
          <p:cNvPr id="5" name="Footer Placeholder 4"/>
          <p:cNvSpPr>
            <a:spLocks noGrp="1"/>
          </p:cNvSpPr>
          <p:nvPr>
            <p:ph type="ftr" sz="quarter" idx="11"/>
          </p:nvPr>
        </p:nvSpPr>
        <p:spPr/>
        <p:txBody>
          <a:bodyPr/>
          <a:lstStyle/>
          <a:p>
            <a:r>
              <a:rPr lang="en-US"/>
              <a:t>ASTR 511: Interferometry</a:t>
            </a:r>
          </a:p>
        </p:txBody>
      </p:sp>
      <p:sp>
        <p:nvSpPr>
          <p:cNvPr id="6" name="Slide Number Placeholder 5"/>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B2BEB8-6253-E149-9ADF-652DBAD692A6}" type="datetime1">
              <a:rPr lang="en-US" smtClean="0"/>
              <a:pPr/>
              <a:t>2/28/18</a:t>
            </a:fld>
            <a:endParaRPr lang="en-US"/>
          </a:p>
        </p:txBody>
      </p:sp>
      <p:sp>
        <p:nvSpPr>
          <p:cNvPr id="6" name="Footer Placeholder 5"/>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696917-62BA-E14E-AF14-B83F97F583A7}" type="datetime1">
              <a:rPr lang="en-US" smtClean="0"/>
              <a:pPr/>
              <a:t>2/28/18</a:t>
            </a:fld>
            <a:endParaRPr lang="en-US"/>
          </a:p>
        </p:txBody>
      </p:sp>
      <p:sp>
        <p:nvSpPr>
          <p:cNvPr id="8" name="Footer Placeholder 7"/>
          <p:cNvSpPr>
            <a:spLocks noGrp="1"/>
          </p:cNvSpPr>
          <p:nvPr>
            <p:ph type="ftr" sz="quarter" idx="11"/>
          </p:nvPr>
        </p:nvSpPr>
        <p:spPr/>
        <p:txBody>
          <a:bodyPr/>
          <a:lstStyle/>
          <a:p>
            <a:r>
              <a:rPr lang="en-US"/>
              <a:t>ASTR 511: Interferometry</a:t>
            </a:r>
          </a:p>
        </p:txBody>
      </p:sp>
      <p:sp>
        <p:nvSpPr>
          <p:cNvPr id="9" name="Slide Number Placeholder 8"/>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63FF95-E43F-6D42-AD61-BC6A73D110B0}" type="datetime1">
              <a:rPr lang="en-US" smtClean="0"/>
              <a:pPr/>
              <a:t>2/28/18</a:t>
            </a:fld>
            <a:endParaRPr lang="en-US"/>
          </a:p>
        </p:txBody>
      </p:sp>
      <p:sp>
        <p:nvSpPr>
          <p:cNvPr id="4" name="Footer Placeholder 3"/>
          <p:cNvSpPr>
            <a:spLocks noGrp="1"/>
          </p:cNvSpPr>
          <p:nvPr>
            <p:ph type="ftr" sz="quarter" idx="11"/>
          </p:nvPr>
        </p:nvSpPr>
        <p:spPr/>
        <p:txBody>
          <a:bodyPr/>
          <a:lstStyle/>
          <a:p>
            <a:r>
              <a:rPr lang="en-US"/>
              <a:t>ASTR 511: Interferometry</a:t>
            </a:r>
          </a:p>
        </p:txBody>
      </p:sp>
      <p:sp>
        <p:nvSpPr>
          <p:cNvPr id="5" name="Slide Number Placeholder 4"/>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E83FA-CDD4-BB44-ADDA-578BCDB537B2}" type="datetime1">
              <a:rPr lang="en-US" smtClean="0"/>
              <a:pPr/>
              <a:t>2/28/18</a:t>
            </a:fld>
            <a:endParaRPr lang="en-US"/>
          </a:p>
        </p:txBody>
      </p:sp>
      <p:sp>
        <p:nvSpPr>
          <p:cNvPr id="3" name="Footer Placeholder 2"/>
          <p:cNvSpPr>
            <a:spLocks noGrp="1"/>
          </p:cNvSpPr>
          <p:nvPr>
            <p:ph type="ftr" sz="quarter" idx="11"/>
          </p:nvPr>
        </p:nvSpPr>
        <p:spPr/>
        <p:txBody>
          <a:bodyPr/>
          <a:lstStyle/>
          <a:p>
            <a:r>
              <a:rPr lang="en-US"/>
              <a:t>ASTR 511: Interferometry</a:t>
            </a:r>
          </a:p>
        </p:txBody>
      </p:sp>
      <p:sp>
        <p:nvSpPr>
          <p:cNvPr id="4" name="Slide Number Placeholder 3"/>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4E60B4-473E-5F4C-A855-1096ABAF3578}" type="datetime1">
              <a:rPr lang="en-US" smtClean="0"/>
              <a:pPr/>
              <a:t>2/28/18</a:t>
            </a:fld>
            <a:endParaRPr lang="en-US"/>
          </a:p>
        </p:txBody>
      </p:sp>
      <p:sp>
        <p:nvSpPr>
          <p:cNvPr id="6" name="Footer Placeholder 5"/>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9F6248-4803-6C4C-9CC3-6ADE0CBD13AB}" type="datetime1">
              <a:rPr lang="en-US" smtClean="0"/>
              <a:pPr/>
              <a:t>2/28/18</a:t>
            </a:fld>
            <a:endParaRPr lang="en-US"/>
          </a:p>
        </p:txBody>
      </p:sp>
      <p:sp>
        <p:nvSpPr>
          <p:cNvPr id="6" name="Footer Placeholder 5"/>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jpe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3E7AE-2EF4-C148-B1C6-92D1F6E561F8}" type="datetime1">
              <a:rPr lang="en-US" smtClean="0"/>
              <a:pPr/>
              <a:t>2/28/18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ASTR 511: Interferometry</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407C6-9652-C847-9F73-F04E200F25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70" r:id="rId13"/>
  </p:sldLayoutIdLst>
  <p:hf hdr="0" dt="0"/>
  <p:txStyles>
    <p:titleStyle>
      <a:lvl1pPr algn="ctr" defTabSz="457200" rtl="0" eaLnBrk="1" latinLnBrk="0" hangingPunct="1">
        <a:spcBef>
          <a:spcPct val="0"/>
        </a:spcBef>
        <a:buNone/>
        <a:defRPr sz="4400" b="0" i="0" kern="1200">
          <a:solidFill>
            <a:schemeClr val="tx1"/>
          </a:solidFill>
          <a:latin typeface="Arial Narrow" panose="020B0604020202020204" pitchFamily="34" charset="0"/>
          <a:ea typeface="+mj-ea"/>
          <a:cs typeface="Arial Narrow" panose="020B0604020202020204"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Narrow" panose="020B0604020202020204" pitchFamily="34" charset="0"/>
          <a:ea typeface="+mn-ea"/>
          <a:cs typeface="Arial Narrow" panose="020B0604020202020204"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Arial Narrow" panose="020B0604020202020204" pitchFamily="34" charset="0"/>
          <a:ea typeface="+mn-ea"/>
          <a:cs typeface="Arial Narrow" panose="020B0604020202020204"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Arial Narrow" panose="020B0604020202020204" pitchFamily="34" charset="0"/>
          <a:ea typeface="+mn-ea"/>
          <a:cs typeface="Arial Narrow" panose="020B0604020202020204"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Arial Narrow" panose="020B0604020202020204" pitchFamily="34" charset="0"/>
          <a:ea typeface="+mn-ea"/>
          <a:cs typeface="Arial Narrow" panose="020B0604020202020204"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Gill Sans MT" pitchFamily="34" charset="0"/>
                <a:ea typeface="ＭＳ Ｐゴシック" pitchFamily="17" charset="-128"/>
                <a:cs typeface="+mn-cs"/>
              </a:defRPr>
            </a:lvl1pPr>
          </a:lstStyle>
          <a:p>
            <a:pPr>
              <a:defRPr/>
            </a:pPr>
            <a:r>
              <a:rPr lang="en-US"/>
              <a:t>ASTR 511: Interferometry</a:t>
            </a:r>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charset="0"/>
              </a:defRPr>
            </a:lvl1pPr>
          </a:lstStyle>
          <a:p>
            <a:fld id="{42E6CDBB-9566-8943-BB99-37E83DDB8700}" type="slidenum">
              <a:rPr lang="en-US"/>
              <a:pPr/>
              <a:t>‹#›</a:t>
            </a:fld>
            <a:endParaRPr lang="en-US"/>
          </a:p>
        </p:txBody>
      </p:sp>
      <p:sp>
        <p:nvSpPr>
          <p:cNvPr id="3077" name="Title Placeholder 1"/>
          <p:cNvSpPr>
            <a:spLocks noGrp="1"/>
          </p:cNvSpPr>
          <p:nvPr>
            <p:ph type="title"/>
          </p:nvPr>
        </p:nvSpPr>
        <p:spPr bwMode="auto">
          <a:xfrm>
            <a:off x="457200" y="666396"/>
            <a:ext cx="6049730" cy="63364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3078" name="Text Placeholder 11"/>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dt="0"/>
  <p:txStyles>
    <p:titleStyle>
      <a:lvl1pPr algn="l" defTabSz="457200" rtl="0" eaLnBrk="0" fontAlgn="base" hangingPunct="0">
        <a:spcBef>
          <a:spcPct val="0"/>
        </a:spcBef>
        <a:spcAft>
          <a:spcPct val="0"/>
        </a:spcAft>
        <a:defRPr sz="3300" b="0" i="0" kern="1200">
          <a:solidFill>
            <a:srgbClr val="990033"/>
          </a:solidFill>
          <a:latin typeface="Arial Narrow" panose="020B0604020202020204" pitchFamily="34" charset="0"/>
          <a:ea typeface="ＭＳ Ｐゴシック" pitchFamily="48" charset="-128"/>
          <a:cs typeface="Arial Narrow" panose="020B0604020202020204" pitchFamily="34" charset="0"/>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32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2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2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2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b="0" i="0" kern="1200">
          <a:solidFill>
            <a:srgbClr val="000099"/>
          </a:solidFill>
          <a:latin typeface="Arial Narrow" panose="020B0604020202020204" pitchFamily="34" charset="0"/>
          <a:ea typeface="ＭＳ Ｐゴシック" pitchFamily="48" charset="-128"/>
          <a:cs typeface="Arial Narrow" panose="020B0604020202020204" pitchFamily="34" charset="0"/>
        </a:defRPr>
      </a:lvl1pPr>
      <a:lvl2pPr marL="742950" indent="-285750" algn="l" defTabSz="457200" rtl="0" eaLnBrk="0" fontAlgn="base" hangingPunct="0">
        <a:spcBef>
          <a:spcPct val="20000"/>
        </a:spcBef>
        <a:spcAft>
          <a:spcPct val="0"/>
        </a:spcAft>
        <a:buFont typeface="Arial" charset="0"/>
        <a:buChar char="–"/>
        <a:defRPr sz="2000" b="0" i="0" kern="1200">
          <a:solidFill>
            <a:srgbClr val="000099"/>
          </a:solidFill>
          <a:latin typeface="Arial Narrow" panose="020B0604020202020204" pitchFamily="34" charset="0"/>
          <a:ea typeface="ＭＳ Ｐゴシック" pitchFamily="48" charset="-128"/>
          <a:cs typeface="Arial Narrow"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000" b="0" i="0" kern="1200">
          <a:solidFill>
            <a:srgbClr val="000099"/>
          </a:solidFill>
          <a:latin typeface="Arial Narrow" panose="020B0604020202020204" pitchFamily="34" charset="0"/>
          <a:ea typeface="ＭＳ Ｐゴシック" pitchFamily="48" charset="-128"/>
          <a:cs typeface="Arial Narrow"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2000" b="0" i="0" kern="1200">
          <a:solidFill>
            <a:srgbClr val="000099"/>
          </a:solidFill>
          <a:latin typeface="Arial Narrow" panose="020B0604020202020204" pitchFamily="34" charset="0"/>
          <a:ea typeface="ＭＳ Ｐゴシック" pitchFamily="48" charset="-128"/>
          <a:cs typeface="Arial Narrow"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2000" b="0" i="0" kern="1200">
          <a:solidFill>
            <a:srgbClr val="000099"/>
          </a:solidFill>
          <a:latin typeface="Arial Narrow" panose="020B0604020202020204" pitchFamily="34" charset="0"/>
          <a:ea typeface="ＭＳ Ｐゴシック" pitchFamily="48" charset="-128"/>
          <a:cs typeface="Arial Narrow"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5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160.png"/><Relationship Id="rId4" Type="http://schemas.openxmlformats.org/officeDocument/2006/relationships/image" Target="../media/image15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1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notesSlide" Target="../notesSlides/notesSlide9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emf"/><Relationship Id="rId11" Type="http://schemas.openxmlformats.org/officeDocument/2006/relationships/image" Target="../media/image170.png"/><Relationship Id="rId5" Type="http://schemas.openxmlformats.org/officeDocument/2006/relationships/oleObject" Target="../embeddings/oleObject2.bin"/><Relationship Id="rId10" Type="http://schemas.openxmlformats.org/officeDocument/2006/relationships/image" Target="../media/image16.png"/><Relationship Id="rId4" Type="http://schemas.openxmlformats.org/officeDocument/2006/relationships/image" Target="../media/image33.emf"/><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3.xml"/><Relationship Id="rId7" Type="http://schemas.openxmlformats.org/officeDocument/2006/relationships/image" Target="../media/image3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6.png"/><Relationship Id="rId5" Type="http://schemas.openxmlformats.org/officeDocument/2006/relationships/notesSlide" Target="../notesSlides/notesSlide16.xml"/><Relationship Id="rId4" Type="http://schemas.openxmlformats.org/officeDocument/2006/relationships/slideLayout" Target="../slideLayouts/slideLayout2.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8.png"/><Relationship Id="rId5" Type="http://schemas.openxmlformats.org/officeDocument/2006/relationships/image" Target="../media/image55.png"/><Relationship Id="rId4" Type="http://schemas.openxmlformats.org/officeDocument/2006/relationships/notesSlide" Target="../notesSlides/notesSlide21.xml"/><Relationship Id="rId9"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22.xml"/><Relationship Id="rId9"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2.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26.xml"/><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eg"/><Relationship Id="rId7" Type="http://schemas.openxmlformats.org/officeDocument/2006/relationships/hyperlink" Target="https://www.google.ca/url?sa=i&amp;rct=j&amp;q=&amp;esrc=s&amp;source=images&amp;cd=&amp;ved=0ahUKEwjBtpyU4sTZAhXNT98KHRvWAnIQjRwIBw&amp;url=http://www.eso.org/public/teles-instr/alma/&amp;psig=AOvVaw0yy4nPSu9nAL2y60K8x9ts&amp;ust=1519775088604282"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tags" Target="../tags/tag14.xml"/><Relationship Id="rId7" Type="http://schemas.openxmlformats.org/officeDocument/2006/relationships/image" Target="../media/image7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32.xml"/><Relationship Id="rId5" Type="http://schemas.openxmlformats.org/officeDocument/2006/relationships/slideLayout" Target="../slideLayouts/slideLayout2.xml"/><Relationship Id="rId10" Type="http://schemas.openxmlformats.org/officeDocument/2006/relationships/image" Target="../media/image82.png"/><Relationship Id="rId4" Type="http://schemas.openxmlformats.org/officeDocument/2006/relationships/tags" Target="../tags/tag15.xml"/><Relationship Id="rId9" Type="http://schemas.openxmlformats.org/officeDocument/2006/relationships/image" Target="../media/image81.png"/></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2.xml"/><Relationship Id="rId7" Type="http://schemas.openxmlformats.org/officeDocument/2006/relationships/image" Target="../media/image8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83.png"/><Relationship Id="rId5" Type="http://schemas.openxmlformats.org/officeDocument/2006/relationships/image" Target="../media/image57.png"/><Relationship Id="rId4" Type="http://schemas.openxmlformats.org/officeDocument/2006/relationships/notesSlide" Target="../notesSlides/notesSlide33.xml"/><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20.xml"/><Relationship Id="rId7" Type="http://schemas.openxmlformats.org/officeDocument/2006/relationships/image" Target="../media/image83.png"/><Relationship Id="rId12" Type="http://schemas.openxmlformats.org/officeDocument/2006/relationships/image" Target="../media/image8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notesSlide" Target="../notesSlides/notesSlide34.xml"/><Relationship Id="rId10" Type="http://schemas.openxmlformats.org/officeDocument/2006/relationships/image" Target="../media/image87.png"/><Relationship Id="rId4" Type="http://schemas.openxmlformats.org/officeDocument/2006/relationships/slideLayout" Target="../slideLayouts/slideLayout6.xml"/><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jp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2.xml"/><Relationship Id="rId7" Type="http://schemas.openxmlformats.org/officeDocument/2006/relationships/image" Target="../media/image16.jp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g"/></Relationships>
</file>

<file path=ppt/slides/_rels/slide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128.png"/><Relationship Id="rId5" Type="http://schemas.openxmlformats.org/officeDocument/2006/relationships/image" Target="../media/image124.png"/><Relationship Id="rId4" Type="http://schemas.openxmlformats.org/officeDocument/2006/relationships/image" Target="../media/image127.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130.png"/><Relationship Id="rId5" Type="http://schemas.openxmlformats.org/officeDocument/2006/relationships/image" Target="../media/image124.png"/><Relationship Id="rId4" Type="http://schemas.openxmlformats.org/officeDocument/2006/relationships/image" Target="../media/image129.pn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27.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3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3.png"/></Relationships>
</file>

<file path=ppt/slides/_rels/slide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133.png"/><Relationship Id="rId4" Type="http://schemas.openxmlformats.org/officeDocument/2006/relationships/image" Target="../media/image143.png"/></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147.png"/><Relationship Id="rId5" Type="http://schemas.openxmlformats.org/officeDocument/2006/relationships/image" Target="../media/image133.png"/><Relationship Id="rId4" Type="http://schemas.openxmlformats.org/officeDocument/2006/relationships/image" Target="../media/image14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tags" Target="../tags/tag27.xml"/><Relationship Id="rId7" Type="http://schemas.openxmlformats.org/officeDocument/2006/relationships/image" Target="../media/image133.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25.png"/><Relationship Id="rId5" Type="http://schemas.openxmlformats.org/officeDocument/2006/relationships/notesSlide" Target="../notesSlides/notesSlide77.xml"/><Relationship Id="rId10" Type="http://schemas.openxmlformats.org/officeDocument/2006/relationships/image" Target="../media/image151.png"/><Relationship Id="rId4" Type="http://schemas.openxmlformats.org/officeDocument/2006/relationships/slideLayout" Target="../slideLayouts/slideLayout2.xml"/><Relationship Id="rId9" Type="http://schemas.openxmlformats.org/officeDocument/2006/relationships/image" Target="../media/image150.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54.png"/><Relationship Id="rId4" Type="http://schemas.openxmlformats.org/officeDocument/2006/relationships/image" Target="../media/image153.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05280" y="1908200"/>
            <a:ext cx="8533440" cy="1143480"/>
          </a:xfrm>
        </p:spPr>
        <p:txBody>
          <a:bodyPr>
            <a:normAutofit fontScale="90000"/>
          </a:bodyPr>
          <a:lstStyle/>
          <a:p>
            <a:pPr algn="ctr"/>
            <a:r>
              <a:rPr lang="en-US" sz="3600" dirty="0">
                <a:latin typeface="Optima"/>
                <a:ea typeface="ＭＳ Ｐゴシック" pitchFamily="26" charset="-128"/>
                <a:cs typeface="ＭＳ Ｐゴシック" pitchFamily="26" charset="-128"/>
              </a:rPr>
              <a:t>Interferometry and ALMA</a:t>
            </a:r>
            <a:br>
              <a:rPr lang="en-US" sz="3600" dirty="0">
                <a:latin typeface="Optima"/>
                <a:ea typeface="ＭＳ Ｐゴシック" pitchFamily="26" charset="-128"/>
                <a:cs typeface="ＭＳ Ｐゴシック" pitchFamily="26" charset="-128"/>
              </a:rPr>
            </a:br>
            <a:r>
              <a:rPr lang="en-US" sz="3600" dirty="0">
                <a:latin typeface="Optima"/>
                <a:ea typeface="ＭＳ Ｐゴシック" pitchFamily="26" charset="-128"/>
                <a:cs typeface="ＭＳ Ｐゴシック" pitchFamily="26" charset="-128"/>
              </a:rPr>
              <a:t>Part 1</a:t>
            </a:r>
          </a:p>
        </p:txBody>
      </p:sp>
      <p:sp>
        <p:nvSpPr>
          <p:cNvPr id="29699" name="Rectangle 3"/>
          <p:cNvSpPr>
            <a:spLocks noGrp="1" noChangeArrowheads="1"/>
          </p:cNvSpPr>
          <p:nvPr>
            <p:ph type="subTitle" idx="1"/>
          </p:nvPr>
        </p:nvSpPr>
        <p:spPr>
          <a:xfrm>
            <a:off x="493920" y="3221618"/>
            <a:ext cx="8156160" cy="1313418"/>
          </a:xfrm>
        </p:spPr>
        <p:txBody>
          <a:bodyPr anchor="ctr">
            <a:normAutofit lnSpcReduction="10000"/>
          </a:bodyPr>
          <a:lstStyle/>
          <a:p>
            <a:pPr algn="ctr"/>
            <a:r>
              <a:rPr lang="en-US" sz="2500" dirty="0">
                <a:solidFill>
                  <a:schemeClr val="tx1"/>
                </a:solidFill>
                <a:latin typeface="Optima"/>
                <a:ea typeface="ＭＳ Ｐゴシック" pitchFamily="26" charset="-128"/>
                <a:cs typeface="ＭＳ Ｐゴシック" pitchFamily="26" charset="-128"/>
              </a:rPr>
              <a:t>Brenda Matthews</a:t>
            </a:r>
          </a:p>
          <a:p>
            <a:pPr algn="ctr"/>
            <a:r>
              <a:rPr lang="en-US" sz="2500" dirty="0">
                <a:solidFill>
                  <a:schemeClr val="tx1"/>
                </a:solidFill>
                <a:latin typeface="Optima"/>
                <a:ea typeface="ＭＳ Ｐゴシック" pitchFamily="26" charset="-128"/>
                <a:cs typeface="ＭＳ Ｐゴシック" pitchFamily="26" charset="-128"/>
              </a:rPr>
              <a:t>NRC Herzberg</a:t>
            </a:r>
          </a:p>
          <a:p>
            <a:pPr algn="ctr"/>
            <a:r>
              <a:rPr lang="en-US" sz="2500" dirty="0">
                <a:solidFill>
                  <a:schemeClr val="tx1"/>
                </a:solidFill>
                <a:latin typeface="Optima"/>
                <a:ea typeface="ＭＳ Ｐゴシック" pitchFamily="26" charset="-128"/>
                <a:cs typeface="ＭＳ Ｐゴシック" pitchFamily="26" charset="-128"/>
              </a:rPr>
              <a:t>North American ALMA Regional Center – Victoria</a:t>
            </a:r>
          </a:p>
        </p:txBody>
      </p:sp>
      <p:sp>
        <p:nvSpPr>
          <p:cNvPr id="8" name="Rectangle 3"/>
          <p:cNvSpPr txBox="1">
            <a:spLocks noChangeArrowheads="1"/>
          </p:cNvSpPr>
          <p:nvPr/>
        </p:nvSpPr>
        <p:spPr bwMode="auto">
          <a:xfrm>
            <a:off x="493920" y="4604163"/>
            <a:ext cx="8156160" cy="1036909"/>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algn="ctr" defTabSz="829452" eaLnBrk="0" fontAlgn="base" hangingPunct="0">
              <a:lnSpc>
                <a:spcPts val="2801"/>
              </a:lnSpc>
              <a:spcBef>
                <a:spcPct val="25000"/>
              </a:spcBef>
              <a:buSzPct val="120000"/>
              <a:defRPr/>
            </a:pPr>
            <a:r>
              <a:rPr lang="en-US" kern="0" dirty="0">
                <a:solidFill>
                  <a:srgbClr val="000066"/>
                </a:solidFill>
                <a:latin typeface="Optima"/>
                <a:ea typeface="ＭＳ Ｐゴシック" pitchFamily="26" charset="-128"/>
                <a:cs typeface="ＭＳ Ｐゴシック" pitchFamily="26" charset="-128"/>
              </a:rPr>
              <a:t>(thanks to J. Di Francesco, S. Dougherty, C. Chandler, D. </a:t>
            </a:r>
            <a:r>
              <a:rPr lang="en-US" kern="0" dirty="0" err="1">
                <a:solidFill>
                  <a:srgbClr val="000066"/>
                </a:solidFill>
                <a:latin typeface="Optima"/>
                <a:ea typeface="ＭＳ Ｐゴシック" pitchFamily="26" charset="-128"/>
                <a:cs typeface="ＭＳ Ｐゴシック" pitchFamily="26" charset="-128"/>
              </a:rPr>
              <a:t>Wilner</a:t>
            </a:r>
            <a:r>
              <a:rPr lang="en-US" kern="0" dirty="0">
                <a:solidFill>
                  <a:srgbClr val="000066"/>
                </a:solidFill>
                <a:latin typeface="Optima"/>
                <a:ea typeface="ＭＳ Ｐゴシック" pitchFamily="26" charset="-128"/>
                <a:cs typeface="ＭＳ Ｐゴシック" pitchFamily="26" charset="-128"/>
              </a:rPr>
              <a:t> &amp; C. Brogan)</a:t>
            </a:r>
          </a:p>
        </p:txBody>
      </p:sp>
      <p:pic>
        <p:nvPicPr>
          <p:cNvPr id="5" name="Picture 4" descr="NRC-oval.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756" y="5895346"/>
            <a:ext cx="1105324" cy="671382"/>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208254" y="261937"/>
            <a:ext cx="8229600" cy="6773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300" b="0" u="none" strike="noStrike" cap="none" dirty="0">
                <a:solidFill>
                  <a:srgbClr val="990033"/>
                </a:solidFill>
                <a:latin typeface="Arial Narrow" panose="020B0604020202020204" pitchFamily="34" charset="0"/>
                <a:cs typeface="Arial Narrow" panose="020B0604020202020204" pitchFamily="34" charset="0"/>
                <a:sym typeface="Cabin"/>
              </a:rPr>
              <a:t>How do we use interferometry?</a:t>
            </a:r>
          </a:p>
        </p:txBody>
      </p:sp>
      <p:sp>
        <p:nvSpPr>
          <p:cNvPr id="259" name="Shape 259"/>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10</a:t>
            </a:fld>
            <a:endParaRPr lang="en-US" sz="1200">
              <a:solidFill>
                <a:srgbClr val="000099"/>
              </a:solidFill>
              <a:latin typeface="Cabin"/>
              <a:ea typeface="Cabin"/>
              <a:cs typeface="Cabin"/>
              <a:sym typeface="Cabin"/>
            </a:endParaRPr>
          </a:p>
        </p:txBody>
      </p:sp>
      <p:sp>
        <p:nvSpPr>
          <p:cNvPr id="260" name="Shape 260"/>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rgbClr val="000099"/>
                </a:solidFill>
                <a:latin typeface="Cabin"/>
                <a:ea typeface="Cabin"/>
                <a:cs typeface="Cabin"/>
                <a:sym typeface="Cabin"/>
              </a:rPr>
              <a:t>2/2/16</a:t>
            </a:r>
          </a:p>
        </p:txBody>
      </p:sp>
      <p:sp>
        <p:nvSpPr>
          <p:cNvPr id="261" name="Shape 261"/>
          <p:cNvSpPr/>
          <p:nvPr/>
        </p:nvSpPr>
        <p:spPr>
          <a:xfrm>
            <a:off x="6877050" y="261937"/>
            <a:ext cx="503238" cy="503236"/>
          </a:xfrm>
          <a:prstGeom prst="star4">
            <a:avLst>
              <a:gd name="adj" fmla="val 125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2" name="Shape 262"/>
          <p:cNvSpPr/>
          <p:nvPr/>
        </p:nvSpPr>
        <p:spPr>
          <a:xfrm>
            <a:off x="7740650" y="622300"/>
            <a:ext cx="503238" cy="503238"/>
          </a:xfrm>
          <a:prstGeom prst="star4">
            <a:avLst>
              <a:gd name="adj" fmla="val 125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63" name="Shape 263"/>
          <p:cNvSpPr/>
          <p:nvPr/>
        </p:nvSpPr>
        <p:spPr>
          <a:xfrm>
            <a:off x="-2268538" y="4292600"/>
            <a:ext cx="7705726" cy="6916738"/>
          </a:xfrm>
          <a:prstGeom prst="ellipse">
            <a:avLst/>
          </a:prstGeom>
          <a:solidFill>
            <a:schemeClr val="accen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64" name="Shape 264"/>
          <p:cNvCxnSpPr/>
          <p:nvPr/>
        </p:nvCxnSpPr>
        <p:spPr>
          <a:xfrm flipH="1">
            <a:off x="2987675" y="655637"/>
            <a:ext cx="4032249" cy="3421062"/>
          </a:xfrm>
          <a:prstGeom prst="straightConnector1">
            <a:avLst/>
          </a:prstGeom>
          <a:noFill/>
          <a:ln w="9525" cap="flat" cmpd="sng">
            <a:solidFill>
              <a:srgbClr val="990033"/>
            </a:solidFill>
            <a:prstDash val="solid"/>
            <a:round/>
            <a:headEnd type="none" w="med" len="med"/>
            <a:tailEnd type="triangle" w="lg" len="lg"/>
          </a:ln>
        </p:spPr>
      </p:cxnSp>
      <p:cxnSp>
        <p:nvCxnSpPr>
          <p:cNvPr id="265" name="Shape 265"/>
          <p:cNvCxnSpPr/>
          <p:nvPr/>
        </p:nvCxnSpPr>
        <p:spPr>
          <a:xfrm flipH="1">
            <a:off x="3995737" y="655637"/>
            <a:ext cx="3024187" cy="3852862"/>
          </a:xfrm>
          <a:prstGeom prst="straightConnector1">
            <a:avLst/>
          </a:prstGeom>
          <a:noFill/>
          <a:ln w="9525" cap="flat" cmpd="sng">
            <a:solidFill>
              <a:srgbClr val="990033"/>
            </a:solidFill>
            <a:prstDash val="solid"/>
            <a:round/>
            <a:headEnd type="none" w="med" len="med"/>
            <a:tailEnd type="triangle" w="lg" len="lg"/>
          </a:ln>
        </p:spPr>
      </p:cxnSp>
      <p:cxnSp>
        <p:nvCxnSpPr>
          <p:cNvPr id="266" name="Shape 266"/>
          <p:cNvCxnSpPr/>
          <p:nvPr/>
        </p:nvCxnSpPr>
        <p:spPr>
          <a:xfrm flipH="1">
            <a:off x="2987674" y="981075"/>
            <a:ext cx="4895850" cy="3095625"/>
          </a:xfrm>
          <a:prstGeom prst="straightConnector1">
            <a:avLst/>
          </a:prstGeom>
          <a:noFill/>
          <a:ln w="9525" cap="flat" cmpd="sng">
            <a:solidFill>
              <a:srgbClr val="990033"/>
            </a:solidFill>
            <a:prstDash val="solid"/>
            <a:round/>
            <a:headEnd type="none" w="med" len="med"/>
            <a:tailEnd type="triangle" w="lg" len="lg"/>
          </a:ln>
        </p:spPr>
      </p:cxnSp>
      <p:cxnSp>
        <p:nvCxnSpPr>
          <p:cNvPr id="267" name="Shape 267"/>
          <p:cNvCxnSpPr/>
          <p:nvPr/>
        </p:nvCxnSpPr>
        <p:spPr>
          <a:xfrm flipH="1">
            <a:off x="4716463" y="981075"/>
            <a:ext cx="3167061" cy="4248149"/>
          </a:xfrm>
          <a:prstGeom prst="straightConnector1">
            <a:avLst/>
          </a:prstGeom>
          <a:noFill/>
          <a:ln w="9525" cap="flat" cmpd="sng">
            <a:solidFill>
              <a:srgbClr val="990033"/>
            </a:solidFill>
            <a:prstDash val="solid"/>
            <a:round/>
            <a:headEnd type="none" w="med" len="med"/>
            <a:tailEnd type="triangle" w="lg" len="lg"/>
          </a:ln>
        </p:spPr>
      </p:cxnSp>
      <p:cxnSp>
        <p:nvCxnSpPr>
          <p:cNvPr id="268" name="Shape 268"/>
          <p:cNvCxnSpPr/>
          <p:nvPr/>
        </p:nvCxnSpPr>
        <p:spPr>
          <a:xfrm flipH="1">
            <a:off x="4716463" y="655637"/>
            <a:ext cx="2303461" cy="4573586"/>
          </a:xfrm>
          <a:prstGeom prst="straightConnector1">
            <a:avLst/>
          </a:prstGeom>
          <a:noFill/>
          <a:ln w="9525" cap="flat" cmpd="sng">
            <a:solidFill>
              <a:srgbClr val="990033"/>
            </a:solidFill>
            <a:prstDash val="solid"/>
            <a:round/>
            <a:headEnd type="none" w="med" len="med"/>
            <a:tailEnd type="triangle" w="lg" len="lg"/>
          </a:ln>
        </p:spPr>
      </p:cxnSp>
      <p:cxnSp>
        <p:nvCxnSpPr>
          <p:cNvPr id="269" name="Shape 269"/>
          <p:cNvCxnSpPr/>
          <p:nvPr/>
        </p:nvCxnSpPr>
        <p:spPr>
          <a:xfrm flipH="1">
            <a:off x="3995738" y="981075"/>
            <a:ext cx="3887786" cy="3527424"/>
          </a:xfrm>
          <a:prstGeom prst="straightConnector1">
            <a:avLst/>
          </a:prstGeom>
          <a:noFill/>
          <a:ln w="9525" cap="flat" cmpd="sng">
            <a:solidFill>
              <a:srgbClr val="990033"/>
            </a:solidFill>
            <a:prstDash val="solid"/>
            <a:round/>
            <a:headEnd type="none" w="med" len="med"/>
            <a:tailEnd type="triangle" w="lg" len="lg"/>
          </a:ln>
        </p:spPr>
      </p:cxnSp>
      <p:grpSp>
        <p:nvGrpSpPr>
          <p:cNvPr id="270" name="Shape 270"/>
          <p:cNvGrpSpPr/>
          <p:nvPr/>
        </p:nvGrpSpPr>
        <p:grpSpPr>
          <a:xfrm>
            <a:off x="2339975" y="3963809"/>
            <a:ext cx="682333" cy="760590"/>
            <a:chOff x="1474" y="2496"/>
            <a:chExt cx="429" cy="479"/>
          </a:xfrm>
        </p:grpSpPr>
        <p:sp>
          <p:nvSpPr>
            <p:cNvPr id="271" name="Shape 271"/>
            <p:cNvSpPr/>
            <p:nvPr/>
          </p:nvSpPr>
          <p:spPr>
            <a:xfrm rot="-2443514">
              <a:off x="1656" y="2522"/>
              <a:ext cx="181" cy="271"/>
            </a:xfrm>
            <a:prstGeom prst="moon">
              <a:avLst>
                <a:gd name="adj" fmla="val 50000"/>
              </a:avLst>
            </a:prstGeom>
            <a:solidFill>
              <a:srgbClr val="FF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72" name="Shape 272"/>
            <p:cNvCxnSpPr/>
            <p:nvPr/>
          </p:nvCxnSpPr>
          <p:spPr>
            <a:xfrm flipH="1">
              <a:off x="1474" y="2704"/>
              <a:ext cx="226" cy="136"/>
            </a:xfrm>
            <a:prstGeom prst="straightConnector1">
              <a:avLst/>
            </a:prstGeom>
            <a:noFill/>
            <a:ln w="28575" cap="flat" cmpd="sng">
              <a:solidFill>
                <a:srgbClr val="FF0000"/>
              </a:solidFill>
              <a:prstDash val="solid"/>
              <a:round/>
              <a:headEnd type="none" w="med" len="med"/>
              <a:tailEnd type="none" w="med" len="med"/>
            </a:ln>
          </p:spPr>
        </p:cxnSp>
        <p:cxnSp>
          <p:nvCxnSpPr>
            <p:cNvPr id="273" name="Shape 273"/>
            <p:cNvCxnSpPr/>
            <p:nvPr/>
          </p:nvCxnSpPr>
          <p:spPr>
            <a:xfrm>
              <a:off x="1701" y="2704"/>
              <a:ext cx="0" cy="272"/>
            </a:xfrm>
            <a:prstGeom prst="straightConnector1">
              <a:avLst/>
            </a:prstGeom>
            <a:noFill/>
            <a:ln w="28575" cap="flat" cmpd="sng">
              <a:solidFill>
                <a:srgbClr val="FF0000"/>
              </a:solidFill>
              <a:prstDash val="solid"/>
              <a:round/>
              <a:headEnd type="none" w="med" len="med"/>
              <a:tailEnd type="none" w="med" len="med"/>
            </a:ln>
          </p:spPr>
        </p:cxnSp>
      </p:grpSp>
      <p:grpSp>
        <p:nvGrpSpPr>
          <p:cNvPr id="274" name="Shape 274"/>
          <p:cNvGrpSpPr/>
          <p:nvPr/>
        </p:nvGrpSpPr>
        <p:grpSpPr>
          <a:xfrm>
            <a:off x="3419474" y="4395609"/>
            <a:ext cx="682333" cy="760590"/>
            <a:chOff x="1474" y="2496"/>
            <a:chExt cx="429" cy="479"/>
          </a:xfrm>
        </p:grpSpPr>
        <p:sp>
          <p:nvSpPr>
            <p:cNvPr id="275" name="Shape 275"/>
            <p:cNvSpPr/>
            <p:nvPr/>
          </p:nvSpPr>
          <p:spPr>
            <a:xfrm rot="-2443514">
              <a:off x="1656" y="2522"/>
              <a:ext cx="181" cy="271"/>
            </a:xfrm>
            <a:prstGeom prst="moon">
              <a:avLst>
                <a:gd name="adj" fmla="val 50000"/>
              </a:avLst>
            </a:prstGeom>
            <a:solidFill>
              <a:srgbClr val="FF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76" name="Shape 276"/>
            <p:cNvCxnSpPr/>
            <p:nvPr/>
          </p:nvCxnSpPr>
          <p:spPr>
            <a:xfrm flipH="1">
              <a:off x="1474" y="2704"/>
              <a:ext cx="226" cy="136"/>
            </a:xfrm>
            <a:prstGeom prst="straightConnector1">
              <a:avLst/>
            </a:prstGeom>
            <a:noFill/>
            <a:ln w="28575" cap="flat" cmpd="sng">
              <a:solidFill>
                <a:srgbClr val="FF0000"/>
              </a:solidFill>
              <a:prstDash val="solid"/>
              <a:round/>
              <a:headEnd type="none" w="med" len="med"/>
              <a:tailEnd type="none" w="med" len="med"/>
            </a:ln>
          </p:spPr>
        </p:cxnSp>
        <p:cxnSp>
          <p:nvCxnSpPr>
            <p:cNvPr id="277" name="Shape 277"/>
            <p:cNvCxnSpPr/>
            <p:nvPr/>
          </p:nvCxnSpPr>
          <p:spPr>
            <a:xfrm>
              <a:off x="1701" y="2704"/>
              <a:ext cx="0" cy="272"/>
            </a:xfrm>
            <a:prstGeom prst="straightConnector1">
              <a:avLst/>
            </a:prstGeom>
            <a:noFill/>
            <a:ln w="28575" cap="flat" cmpd="sng">
              <a:solidFill>
                <a:srgbClr val="FF0000"/>
              </a:solidFill>
              <a:prstDash val="solid"/>
              <a:round/>
              <a:headEnd type="none" w="med" len="med"/>
              <a:tailEnd type="none" w="med" len="med"/>
            </a:ln>
          </p:spPr>
        </p:cxnSp>
      </p:grpSp>
      <p:grpSp>
        <p:nvGrpSpPr>
          <p:cNvPr id="278" name="Shape 278"/>
          <p:cNvGrpSpPr/>
          <p:nvPr/>
        </p:nvGrpSpPr>
        <p:grpSpPr>
          <a:xfrm>
            <a:off x="4140200" y="5114746"/>
            <a:ext cx="682333" cy="760591"/>
            <a:chOff x="1474" y="2496"/>
            <a:chExt cx="429" cy="479"/>
          </a:xfrm>
        </p:grpSpPr>
        <p:sp>
          <p:nvSpPr>
            <p:cNvPr id="279" name="Shape 279"/>
            <p:cNvSpPr/>
            <p:nvPr/>
          </p:nvSpPr>
          <p:spPr>
            <a:xfrm rot="-2443514">
              <a:off x="1656" y="2522"/>
              <a:ext cx="181" cy="271"/>
            </a:xfrm>
            <a:prstGeom prst="moon">
              <a:avLst>
                <a:gd name="adj" fmla="val 50000"/>
              </a:avLst>
            </a:prstGeom>
            <a:solidFill>
              <a:srgbClr val="FF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cxnSp>
          <p:nvCxnSpPr>
            <p:cNvPr id="280" name="Shape 280"/>
            <p:cNvCxnSpPr/>
            <p:nvPr/>
          </p:nvCxnSpPr>
          <p:spPr>
            <a:xfrm flipH="1">
              <a:off x="1474" y="2704"/>
              <a:ext cx="226" cy="136"/>
            </a:xfrm>
            <a:prstGeom prst="straightConnector1">
              <a:avLst/>
            </a:prstGeom>
            <a:noFill/>
            <a:ln w="28575" cap="flat" cmpd="sng">
              <a:solidFill>
                <a:srgbClr val="FF0000"/>
              </a:solidFill>
              <a:prstDash val="solid"/>
              <a:round/>
              <a:headEnd type="none" w="med" len="med"/>
              <a:tailEnd type="none" w="med" len="med"/>
            </a:ln>
          </p:spPr>
        </p:cxnSp>
        <p:cxnSp>
          <p:nvCxnSpPr>
            <p:cNvPr id="281" name="Shape 281"/>
            <p:cNvCxnSpPr/>
            <p:nvPr/>
          </p:nvCxnSpPr>
          <p:spPr>
            <a:xfrm>
              <a:off x="1701" y="2704"/>
              <a:ext cx="0" cy="272"/>
            </a:xfrm>
            <a:prstGeom prst="straightConnector1">
              <a:avLst/>
            </a:prstGeom>
            <a:noFill/>
            <a:ln w="28575" cap="flat" cmpd="sng">
              <a:solidFill>
                <a:srgbClr val="FF0000"/>
              </a:solidFill>
              <a:prstDash val="solid"/>
              <a:round/>
              <a:headEnd type="none" w="med" len="med"/>
              <a:tailEnd type="none" w="med" len="med"/>
            </a:ln>
          </p:spPr>
        </p:cxnSp>
      </p:grpSp>
      <p:sp>
        <p:nvSpPr>
          <p:cNvPr id="282" name="Shape 282"/>
          <p:cNvSpPr txBox="1"/>
          <p:nvPr/>
        </p:nvSpPr>
        <p:spPr>
          <a:xfrm>
            <a:off x="159854" y="981075"/>
            <a:ext cx="4936802" cy="1318586"/>
          </a:xfrm>
          <a:prstGeom prst="rect">
            <a:avLst/>
          </a:prstGeom>
          <a:noFill/>
          <a:ln>
            <a:noFill/>
          </a:ln>
        </p:spPr>
        <p:txBody>
          <a:bodyPr lIns="91425" tIns="45700" rIns="91425" bIns="45700" anchor="t" anchorCtr="0">
            <a:noAutofit/>
          </a:bodyPr>
          <a:lstStyle/>
          <a:p>
            <a:pPr lvl="0">
              <a:buSzPct val="25000"/>
            </a:pPr>
            <a:r>
              <a:rPr lang="en-US" sz="2000" dirty="0">
                <a:latin typeface="Arial Narrow" panose="020B0604020202020204" pitchFamily="34" charset="0"/>
                <a:ea typeface="Arial"/>
                <a:cs typeface="Arial Narrow" panose="020B0604020202020204" pitchFamily="34" charset="0"/>
                <a:sym typeface="Arial"/>
              </a:rPr>
              <a:t>A signal from space arrives at each antenna at a slightly different time (due to different travel lengths</a:t>
            </a:r>
            <a:r>
              <a:rPr lang="en-US" sz="2000" dirty="0">
                <a:latin typeface="Arial Narrow" panose="020B0604020202020204" pitchFamily="34" charset="0"/>
                <a:cs typeface="Arial Narrow" panose="020B0604020202020204" pitchFamily="34" charset="0"/>
              </a:rPr>
              <a:t>) depending on the location of the antenna in the array.</a:t>
            </a:r>
            <a:endParaRPr lang="en-US" sz="2000" dirty="0">
              <a:latin typeface="Arial Narrow" panose="020B0604020202020204" pitchFamily="34" charset="0"/>
              <a:ea typeface="Arial"/>
              <a:cs typeface="Arial Narrow" panose="020B0604020202020204" pitchFamily="34" charset="0"/>
              <a:sym typeface="Arial"/>
            </a:endParaRPr>
          </a:p>
        </p:txBody>
      </p:sp>
      <p:cxnSp>
        <p:nvCxnSpPr>
          <p:cNvPr id="283" name="Shape 283"/>
          <p:cNvCxnSpPr/>
          <p:nvPr/>
        </p:nvCxnSpPr>
        <p:spPr>
          <a:xfrm flipH="1">
            <a:off x="2411413" y="4652962"/>
            <a:ext cx="71436" cy="688975"/>
          </a:xfrm>
          <a:prstGeom prst="straightConnector1">
            <a:avLst/>
          </a:prstGeom>
          <a:noFill/>
          <a:ln w="9525" cap="flat" cmpd="sng">
            <a:solidFill>
              <a:schemeClr val="dk1"/>
            </a:solidFill>
            <a:prstDash val="solid"/>
            <a:round/>
            <a:headEnd type="none" w="med" len="med"/>
            <a:tailEnd type="triangle" w="lg" len="lg"/>
          </a:ln>
        </p:spPr>
      </p:cxnSp>
      <p:cxnSp>
        <p:nvCxnSpPr>
          <p:cNvPr id="284" name="Shape 284"/>
          <p:cNvCxnSpPr/>
          <p:nvPr/>
        </p:nvCxnSpPr>
        <p:spPr>
          <a:xfrm flipH="1">
            <a:off x="2482850" y="5070475"/>
            <a:ext cx="936624" cy="373062"/>
          </a:xfrm>
          <a:prstGeom prst="straightConnector1">
            <a:avLst/>
          </a:prstGeom>
          <a:noFill/>
          <a:ln w="9525" cap="flat" cmpd="sng">
            <a:solidFill>
              <a:schemeClr val="dk1"/>
            </a:solidFill>
            <a:prstDash val="solid"/>
            <a:round/>
            <a:headEnd type="none" w="med" len="med"/>
            <a:tailEnd type="triangle" w="lg" len="lg"/>
          </a:ln>
        </p:spPr>
      </p:cxnSp>
      <p:cxnSp>
        <p:nvCxnSpPr>
          <p:cNvPr id="285" name="Shape 285"/>
          <p:cNvCxnSpPr/>
          <p:nvPr/>
        </p:nvCxnSpPr>
        <p:spPr>
          <a:xfrm>
            <a:off x="2554288" y="4652962"/>
            <a:ext cx="433386" cy="1006474"/>
          </a:xfrm>
          <a:prstGeom prst="straightConnector1">
            <a:avLst/>
          </a:prstGeom>
          <a:noFill/>
          <a:ln w="9525" cap="flat" cmpd="sng">
            <a:solidFill>
              <a:schemeClr val="dk1"/>
            </a:solidFill>
            <a:prstDash val="solid"/>
            <a:round/>
            <a:headEnd type="none" w="med" len="med"/>
            <a:tailEnd type="triangle" w="lg" len="lg"/>
          </a:ln>
        </p:spPr>
      </p:cxnSp>
      <p:cxnSp>
        <p:nvCxnSpPr>
          <p:cNvPr id="286" name="Shape 286"/>
          <p:cNvCxnSpPr/>
          <p:nvPr/>
        </p:nvCxnSpPr>
        <p:spPr>
          <a:xfrm rot="10800000">
            <a:off x="3059113" y="5734050"/>
            <a:ext cx="1081086" cy="0"/>
          </a:xfrm>
          <a:prstGeom prst="straightConnector1">
            <a:avLst/>
          </a:prstGeom>
          <a:noFill/>
          <a:ln w="9525" cap="flat" cmpd="sng">
            <a:solidFill>
              <a:schemeClr val="dk1"/>
            </a:solidFill>
            <a:prstDash val="solid"/>
            <a:round/>
            <a:headEnd type="none" w="med" len="med"/>
            <a:tailEnd type="triangle" w="lg" len="lg"/>
          </a:ln>
        </p:spPr>
      </p:cxnSp>
      <p:cxnSp>
        <p:nvCxnSpPr>
          <p:cNvPr id="287" name="Shape 287"/>
          <p:cNvCxnSpPr/>
          <p:nvPr/>
        </p:nvCxnSpPr>
        <p:spPr>
          <a:xfrm flipH="1">
            <a:off x="3419474" y="5084762"/>
            <a:ext cx="73025" cy="1009649"/>
          </a:xfrm>
          <a:prstGeom prst="straightConnector1">
            <a:avLst/>
          </a:prstGeom>
          <a:noFill/>
          <a:ln w="9525" cap="flat" cmpd="sng">
            <a:solidFill>
              <a:schemeClr val="dk1"/>
            </a:solidFill>
            <a:prstDash val="solid"/>
            <a:round/>
            <a:headEnd type="none" w="med" len="med"/>
            <a:tailEnd type="triangle" w="lg" len="lg"/>
          </a:ln>
        </p:spPr>
      </p:cxnSp>
      <p:cxnSp>
        <p:nvCxnSpPr>
          <p:cNvPr id="288" name="Shape 288"/>
          <p:cNvCxnSpPr/>
          <p:nvPr/>
        </p:nvCxnSpPr>
        <p:spPr>
          <a:xfrm flipH="1">
            <a:off x="3492499" y="5805487"/>
            <a:ext cx="719138" cy="360362"/>
          </a:xfrm>
          <a:prstGeom prst="straightConnector1">
            <a:avLst/>
          </a:prstGeom>
          <a:noFill/>
          <a:ln w="9525" cap="flat" cmpd="sng">
            <a:solidFill>
              <a:schemeClr val="dk1"/>
            </a:solidFill>
            <a:prstDash val="solid"/>
            <a:round/>
            <a:headEnd type="none" w="med" len="med"/>
            <a:tailEnd type="triangle" w="lg" len="lg"/>
          </a:ln>
        </p:spPr>
      </p:cxnSp>
      <p:sp>
        <p:nvSpPr>
          <p:cNvPr id="289" name="Shape 289"/>
          <p:cNvSpPr/>
          <p:nvPr/>
        </p:nvSpPr>
        <p:spPr>
          <a:xfrm rot="2258437">
            <a:off x="1800225" y="5805487"/>
            <a:ext cx="1944687" cy="431800"/>
          </a:xfrm>
          <a:prstGeom prst="rect">
            <a:avLst/>
          </a:prstGeom>
          <a:solidFill>
            <a:srgbClr val="FFFF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90" name="Shape 290"/>
          <p:cNvSpPr txBox="1"/>
          <p:nvPr/>
        </p:nvSpPr>
        <p:spPr>
          <a:xfrm>
            <a:off x="6334298" y="2942430"/>
            <a:ext cx="2599471" cy="1938991"/>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latin typeface="Arial Narrow" panose="020B0604020202020204" pitchFamily="34" charset="0"/>
                <a:ea typeface="Arial"/>
                <a:cs typeface="Arial Narrow" panose="020B0604020202020204" pitchFamily="34" charset="0"/>
                <a:sym typeface="Arial"/>
              </a:rPr>
              <a:t>The signals arriving </a:t>
            </a:r>
            <a:r>
              <a:rPr lang="en-US" sz="2000" dirty="0">
                <a:latin typeface="Arial Narrow" panose="020B0604020202020204" pitchFamily="34" charset="0"/>
                <a:cs typeface="Arial Narrow" panose="020B0604020202020204" pitchFamily="34" charset="0"/>
              </a:rPr>
              <a:t>from</a:t>
            </a:r>
            <a:r>
              <a:rPr lang="en-US" sz="2000" dirty="0">
                <a:latin typeface="Arial Narrow" panose="020B0604020202020204" pitchFamily="34" charset="0"/>
                <a:ea typeface="Arial"/>
                <a:cs typeface="Arial Narrow" panose="020B0604020202020204" pitchFamily="34" charset="0"/>
                <a:sym typeface="Arial"/>
              </a:rPr>
              <a:t> slightly different </a:t>
            </a:r>
            <a:r>
              <a:rPr lang="en-US" sz="2000" dirty="0">
                <a:latin typeface="Arial Narrow" panose="020B0604020202020204" pitchFamily="34" charset="0"/>
                <a:cs typeface="Arial Narrow" panose="020B0604020202020204" pitchFamily="34" charset="0"/>
              </a:rPr>
              <a:t>point</a:t>
            </a:r>
            <a:r>
              <a:rPr lang="en-US" sz="2000" dirty="0">
                <a:latin typeface="Arial Narrow" panose="020B0604020202020204" pitchFamily="34" charset="0"/>
                <a:ea typeface="Arial"/>
                <a:cs typeface="Arial Narrow" panose="020B0604020202020204" pitchFamily="34" charset="0"/>
                <a:sym typeface="Arial"/>
              </a:rPr>
              <a:t>s in the sky arrive at slightly different times at each antenna. This provides location information within the telescope beam and thus positional information about the emitting object.</a:t>
            </a:r>
          </a:p>
        </p:txBody>
      </p:sp>
      <p:sp>
        <p:nvSpPr>
          <p:cNvPr id="35" name="Shape 282"/>
          <p:cNvSpPr txBox="1"/>
          <p:nvPr/>
        </p:nvSpPr>
        <p:spPr>
          <a:xfrm>
            <a:off x="158909" y="2300811"/>
            <a:ext cx="3836827" cy="1688929"/>
          </a:xfrm>
          <a:prstGeom prst="rect">
            <a:avLst/>
          </a:prstGeom>
          <a:noFill/>
          <a:ln>
            <a:noFill/>
          </a:ln>
        </p:spPr>
        <p:txBody>
          <a:bodyPr lIns="91425" tIns="45700" rIns="91425" bIns="45700" anchor="t" anchorCtr="0">
            <a:noAutofit/>
          </a:bodyPr>
          <a:lstStyle/>
          <a:p>
            <a:pPr marL="0" marR="0" lvl="0" indent="0" algn="l" rtl="0">
              <a:spcBef>
                <a:spcPts val="1000"/>
              </a:spcBef>
              <a:spcAft>
                <a:spcPts val="0"/>
              </a:spcAft>
              <a:buSzPct val="25000"/>
              <a:buNone/>
            </a:pPr>
            <a:r>
              <a:rPr lang="en-US" sz="2000" dirty="0">
                <a:latin typeface="Arial Narrow" panose="020B0604020202020204" pitchFamily="34" charset="0"/>
                <a:ea typeface="Arial"/>
                <a:cs typeface="Arial Narrow" panose="020B0604020202020204" pitchFamily="34" charset="0"/>
                <a:sym typeface="Arial"/>
              </a:rPr>
              <a:t>The signal from each antenna is then combined with </a:t>
            </a:r>
            <a:r>
              <a:rPr lang="en-US" sz="2000" dirty="0">
                <a:latin typeface="Arial Narrow" panose="020B0604020202020204" pitchFamily="34" charset="0"/>
                <a:cs typeface="Arial Narrow" panose="020B0604020202020204" pitchFamily="34" charset="0"/>
              </a:rPr>
              <a:t>every other antenna</a:t>
            </a:r>
            <a:r>
              <a:rPr lang="en-US" sz="2000" dirty="0">
                <a:latin typeface="Arial Narrow" panose="020B0604020202020204" pitchFamily="34" charset="0"/>
                <a:ea typeface="Arial"/>
                <a:cs typeface="Arial Narrow" panose="020B0604020202020204" pitchFamily="34" charset="0"/>
                <a:sym typeface="Arial"/>
              </a:rPr>
              <a:t> in </a:t>
            </a:r>
            <a:r>
              <a:rPr lang="en-US" sz="2000" dirty="0">
                <a:latin typeface="Arial Narrow" panose="020B0604020202020204" pitchFamily="34" charset="0"/>
                <a:cs typeface="Arial Narrow" panose="020B0604020202020204" pitchFamily="34" charset="0"/>
              </a:rPr>
              <a:t>a</a:t>
            </a:r>
            <a:r>
              <a:rPr lang="en-US" sz="2000" dirty="0">
                <a:latin typeface="Arial Narrow" panose="020B0604020202020204" pitchFamily="34" charset="0"/>
                <a:ea typeface="Arial"/>
                <a:cs typeface="Arial Narrow" panose="020B0604020202020204" pitchFamily="34" charset="0"/>
                <a:sym typeface="Arial"/>
              </a:rPr>
              <a:t> </a:t>
            </a:r>
            <a:r>
              <a:rPr lang="en-US" sz="2000" dirty="0" err="1">
                <a:latin typeface="Arial Narrow" panose="020B0604020202020204" pitchFamily="34" charset="0"/>
                <a:ea typeface="Arial"/>
                <a:cs typeface="Arial Narrow" panose="020B0604020202020204" pitchFamily="34" charset="0"/>
                <a:sym typeface="Arial"/>
              </a:rPr>
              <a:t>correlator</a:t>
            </a:r>
            <a:r>
              <a:rPr lang="en-US" sz="2000" dirty="0">
                <a:latin typeface="Arial Narrow" panose="020B0604020202020204" pitchFamily="34" charset="0"/>
                <a:ea typeface="Arial"/>
                <a:cs typeface="Arial Narrow" panose="020B0604020202020204" pitchFamily="34" charset="0"/>
                <a:sym typeface="Arial"/>
              </a:rPr>
              <a:t>, where the time delay is measured and compensated for in the software.</a:t>
            </a:r>
          </a:p>
          <a:p>
            <a:pPr marL="0" marR="0" lvl="0" indent="0" algn="l" rtl="0">
              <a:spcBef>
                <a:spcPts val="1000"/>
              </a:spcBef>
              <a:spcAft>
                <a:spcPts val="0"/>
              </a:spcAft>
              <a:buSzPct val="25000"/>
              <a:buNone/>
            </a:pPr>
            <a:r>
              <a:rPr lang="en-US" sz="2000" dirty="0">
                <a:solidFill>
                  <a:srgbClr val="000099"/>
                </a:solidFill>
                <a:latin typeface="Arial"/>
                <a:ea typeface="Arial"/>
                <a:cs typeface="Arial"/>
                <a:sym typeface="Arial"/>
              </a:rPr>
              <a:t> </a:t>
            </a:r>
          </a:p>
        </p:txBody>
      </p:sp>
    </p:spTree>
    <p:extLst>
      <p:ext uri="{BB962C8B-B14F-4D97-AF65-F5344CB8AC3E}">
        <p14:creationId xmlns:p14="http://schemas.microsoft.com/office/powerpoint/2010/main" val="250343490"/>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457200" y="2365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nSpc>
                <a:spcPct val="100000"/>
              </a:lnSpc>
              <a:defRPr/>
            </a:pPr>
            <a:r>
              <a:rPr lang="en-US" sz="3300" dirty="0">
                <a:solidFill>
                  <a:srgbClr val="990033"/>
                </a:solidFill>
                <a:latin typeface="Arial Narrow" panose="020B0604020202020204" pitchFamily="34" charset="0"/>
                <a:cs typeface="Arial Narrow" panose="020B0604020202020204" pitchFamily="34" charset="0"/>
              </a:rPr>
              <a:t>CLEAN in CASA:</a:t>
            </a:r>
          </a:p>
        </p:txBody>
      </p:sp>
      <p:pic>
        <p:nvPicPr>
          <p:cNvPr id="2" name="Picture 1" descr="clean_inp.png"/>
          <p:cNvPicPr>
            <a:picLocks noChangeAspect="1"/>
          </p:cNvPicPr>
          <p:nvPr/>
        </p:nvPicPr>
        <p:blipFill rotWithShape="1">
          <a:blip r:embed="rId3">
            <a:extLst>
              <a:ext uri="{28A0092B-C50C-407E-A947-70E740481C1C}">
                <a14:useLocalDpi xmlns:a14="http://schemas.microsoft.com/office/drawing/2010/main" val="0"/>
              </a:ext>
            </a:extLst>
          </a:blip>
          <a:srcRect b="68153"/>
          <a:stretch/>
        </p:blipFill>
        <p:spPr>
          <a:xfrm>
            <a:off x="4038600" y="381000"/>
            <a:ext cx="5105400" cy="2133691"/>
          </a:xfrm>
          <a:prstGeom prst="rect">
            <a:avLst/>
          </a:prstGeom>
        </p:spPr>
      </p:pic>
      <p:pic>
        <p:nvPicPr>
          <p:cNvPr id="3" name="Picture 2" descr="clean_inp.png"/>
          <p:cNvPicPr>
            <a:picLocks noChangeAspect="1"/>
          </p:cNvPicPr>
          <p:nvPr/>
        </p:nvPicPr>
        <p:blipFill rotWithShape="1">
          <a:blip r:embed="rId3">
            <a:extLst>
              <a:ext uri="{28A0092B-C50C-407E-A947-70E740481C1C}">
                <a14:useLocalDpi xmlns:a14="http://schemas.microsoft.com/office/drawing/2010/main" val="0"/>
              </a:ext>
            </a:extLst>
          </a:blip>
          <a:srcRect t="39793"/>
          <a:stretch/>
        </p:blipFill>
        <p:spPr>
          <a:xfrm>
            <a:off x="4038600" y="2514691"/>
            <a:ext cx="5129465" cy="4052785"/>
          </a:xfrm>
          <a:prstGeom prst="rect">
            <a:avLst/>
          </a:prstGeom>
        </p:spPr>
      </p:pic>
    </p:spTree>
    <p:extLst>
      <p:ext uri="{BB962C8B-B14F-4D97-AF65-F5344CB8AC3E}">
        <p14:creationId xmlns:p14="http://schemas.microsoft.com/office/powerpoint/2010/main" val="1695219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idx="4294967295"/>
          </p:nvPr>
        </p:nvSpPr>
        <p:spPr>
          <a:xfrm>
            <a:off x="322263" y="177800"/>
            <a:ext cx="6230937" cy="960438"/>
          </a:xfrm>
        </p:spPr>
        <p:txBody>
          <a:bodyPr/>
          <a:lstStyle/>
          <a:p>
            <a:pPr eaLnBrk="1">
              <a:lnSpc>
                <a:spcPct val="100000"/>
              </a:lnSpc>
              <a:tabLst>
                <a:tab pos="723900" algn="l"/>
                <a:tab pos="1447800" algn="l"/>
                <a:tab pos="2171700" algn="l"/>
                <a:tab pos="2895600" algn="l"/>
                <a:tab pos="3619500" algn="l"/>
                <a:tab pos="4343400" algn="l"/>
                <a:tab pos="5067300" algn="l"/>
                <a:tab pos="5791200" algn="l"/>
              </a:tabLst>
              <a:defRPr/>
            </a:pPr>
            <a:r>
              <a:rPr lang="en-US" sz="3300" dirty="0">
                <a:solidFill>
                  <a:srgbClr val="990033"/>
                </a:solidFill>
              </a:rPr>
              <a:t>Output of CLEAN</a:t>
            </a:r>
          </a:p>
        </p:txBody>
      </p:sp>
      <p:sp>
        <p:nvSpPr>
          <p:cNvPr id="38914" name="Rectangle 2"/>
          <p:cNvSpPr>
            <a:spLocks noChangeArrowheads="1"/>
          </p:cNvSpPr>
          <p:nvPr/>
        </p:nvSpPr>
        <p:spPr bwMode="auto">
          <a:xfrm>
            <a:off x="1143000" y="1447800"/>
            <a:ext cx="2424936" cy="21940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marL="342900" indent="-341313">
              <a:lnSpc>
                <a:spcPct val="100000"/>
              </a:lnSpc>
              <a:spcBef>
                <a:spcPts val="363"/>
              </a:spcBef>
              <a:buSzPct val="45000"/>
              <a:buFont typeface="Wingdings" charset="0"/>
              <a:buChar char=""/>
              <a:tabLst>
                <a:tab pos="723900" algn="l"/>
                <a:tab pos="1447800" algn="l"/>
                <a:tab pos="2171700" algn="l"/>
              </a:tabLst>
              <a:defRPr/>
            </a:pPr>
            <a:r>
              <a:rPr lang="en-US" sz="2000" dirty="0" err="1">
                <a:solidFill>
                  <a:srgbClr val="800000"/>
                </a:solidFill>
                <a:latin typeface="Gill Sans MT" charset="0"/>
                <a:cs typeface="Arial Unicode MS" charset="0"/>
              </a:rPr>
              <a:t>my_image.flux</a:t>
            </a:r>
            <a:endParaRPr lang="en-US" sz="2000" dirty="0">
              <a:solidFill>
                <a:srgbClr val="800000"/>
              </a:solidFill>
              <a:latin typeface="Gill Sans MT" charset="0"/>
              <a:cs typeface="Arial Unicode MS" charset="0"/>
            </a:endParaRPr>
          </a:p>
          <a:p>
            <a:pPr marL="342900" indent="-341313">
              <a:lnSpc>
                <a:spcPct val="100000"/>
              </a:lnSpc>
              <a:spcBef>
                <a:spcPts val="363"/>
              </a:spcBef>
              <a:buSzPct val="45000"/>
              <a:buFont typeface="Wingdings" charset="0"/>
              <a:buChar char=""/>
              <a:tabLst>
                <a:tab pos="723900" algn="l"/>
                <a:tab pos="1447800" algn="l"/>
                <a:tab pos="2171700" algn="l"/>
              </a:tabLst>
              <a:defRPr/>
            </a:pPr>
            <a:r>
              <a:rPr lang="en-US" sz="2000" dirty="0" err="1">
                <a:solidFill>
                  <a:srgbClr val="800000"/>
                </a:solidFill>
                <a:latin typeface="Gill Sans MT" charset="0"/>
                <a:cs typeface="Arial Unicode MS" charset="0"/>
              </a:rPr>
              <a:t>my_image.pb</a:t>
            </a:r>
            <a:endParaRPr lang="en-US" sz="2000" dirty="0">
              <a:solidFill>
                <a:srgbClr val="800000"/>
              </a:solidFill>
              <a:latin typeface="Gill Sans MT" charset="0"/>
              <a:cs typeface="Arial Unicode MS" charset="0"/>
            </a:endParaRPr>
          </a:p>
          <a:p>
            <a:pPr marL="342900" indent="-341313">
              <a:lnSpc>
                <a:spcPct val="100000"/>
              </a:lnSpc>
              <a:spcBef>
                <a:spcPts val="363"/>
              </a:spcBef>
              <a:buSzPct val="45000"/>
              <a:buFont typeface="Wingdings" charset="0"/>
              <a:buChar char=""/>
              <a:tabLst>
                <a:tab pos="723900" algn="l"/>
                <a:tab pos="1447800" algn="l"/>
                <a:tab pos="2171700" algn="l"/>
              </a:tabLst>
              <a:defRPr/>
            </a:pPr>
            <a:r>
              <a:rPr lang="en-US" sz="2000" dirty="0" err="1">
                <a:solidFill>
                  <a:srgbClr val="800000"/>
                </a:solidFill>
                <a:latin typeface="Gill Sans MT" charset="0"/>
                <a:cs typeface="Arial Unicode MS" charset="0"/>
              </a:rPr>
              <a:t>my_image.mask</a:t>
            </a:r>
            <a:endParaRPr lang="en-US" sz="2000" dirty="0">
              <a:solidFill>
                <a:srgbClr val="800000"/>
              </a:solidFill>
              <a:latin typeface="Gill Sans MT" charset="0"/>
              <a:cs typeface="Arial Unicode MS" charset="0"/>
            </a:endParaRPr>
          </a:p>
          <a:p>
            <a:pPr marL="342900" indent="-341313">
              <a:lnSpc>
                <a:spcPct val="100000"/>
              </a:lnSpc>
              <a:spcBef>
                <a:spcPts val="363"/>
              </a:spcBef>
              <a:buSzPct val="45000"/>
              <a:buFont typeface="Wingdings" charset="0"/>
              <a:buChar char=""/>
              <a:tabLst>
                <a:tab pos="723900" algn="l"/>
                <a:tab pos="1447800" algn="l"/>
                <a:tab pos="2171700" algn="l"/>
              </a:tabLst>
              <a:defRPr/>
            </a:pPr>
            <a:r>
              <a:rPr lang="en-US" sz="2000" dirty="0" err="1">
                <a:solidFill>
                  <a:srgbClr val="800000"/>
                </a:solidFill>
                <a:latin typeface="Gill Sans MT" charset="0"/>
                <a:cs typeface="Arial Unicode MS" charset="0"/>
              </a:rPr>
              <a:t>my_image.model</a:t>
            </a:r>
            <a:endParaRPr lang="en-US" sz="2000" dirty="0">
              <a:solidFill>
                <a:srgbClr val="800000"/>
              </a:solidFill>
              <a:latin typeface="Gill Sans MT" charset="0"/>
              <a:cs typeface="Arial Unicode MS" charset="0"/>
            </a:endParaRPr>
          </a:p>
          <a:p>
            <a:pPr marL="342900" indent="-341313">
              <a:lnSpc>
                <a:spcPct val="100000"/>
              </a:lnSpc>
              <a:spcBef>
                <a:spcPts val="363"/>
              </a:spcBef>
              <a:buSzPct val="45000"/>
              <a:buFont typeface="Wingdings" charset="0"/>
              <a:buChar char=""/>
              <a:tabLst>
                <a:tab pos="723900" algn="l"/>
                <a:tab pos="1447800" algn="l"/>
                <a:tab pos="2171700" algn="l"/>
              </a:tabLst>
              <a:defRPr/>
            </a:pPr>
            <a:r>
              <a:rPr lang="en-US" sz="2000" dirty="0" err="1">
                <a:solidFill>
                  <a:srgbClr val="800000"/>
                </a:solidFill>
                <a:latin typeface="Gill Sans MT" charset="0"/>
                <a:cs typeface="Arial Unicode MS" charset="0"/>
              </a:rPr>
              <a:t>my_image.psf</a:t>
            </a:r>
            <a:endParaRPr lang="en-US" sz="2000" dirty="0">
              <a:solidFill>
                <a:srgbClr val="800000"/>
              </a:solidFill>
              <a:latin typeface="Gill Sans MT" charset="0"/>
              <a:cs typeface="Arial Unicode MS" charset="0"/>
            </a:endParaRPr>
          </a:p>
          <a:p>
            <a:pPr marL="342900" indent="-341313">
              <a:lnSpc>
                <a:spcPct val="100000"/>
              </a:lnSpc>
              <a:spcBef>
                <a:spcPts val="363"/>
              </a:spcBef>
              <a:buSzPct val="45000"/>
              <a:buFont typeface="Wingdings" charset="0"/>
              <a:buChar char=""/>
              <a:tabLst>
                <a:tab pos="723900" algn="l"/>
                <a:tab pos="1447800" algn="l"/>
                <a:tab pos="2171700" algn="l"/>
              </a:tabLst>
              <a:defRPr/>
            </a:pPr>
            <a:r>
              <a:rPr lang="en-US" sz="2000" dirty="0" err="1">
                <a:solidFill>
                  <a:srgbClr val="800000"/>
                </a:solidFill>
                <a:latin typeface="Gill Sans MT" charset="0"/>
                <a:cs typeface="Arial Unicode MS" charset="0"/>
              </a:rPr>
              <a:t>my_image.residual</a:t>
            </a:r>
            <a:endParaRPr lang="en-US" sz="2000" dirty="0">
              <a:solidFill>
                <a:srgbClr val="800000"/>
              </a:solidFill>
              <a:latin typeface="Gill Sans MT" charset="0"/>
              <a:cs typeface="Arial Unicode MS" charset="0"/>
            </a:endParaRPr>
          </a:p>
        </p:txBody>
      </p:sp>
      <p:sp>
        <p:nvSpPr>
          <p:cNvPr id="38915" name="Rectangle 3"/>
          <p:cNvSpPr>
            <a:spLocks noChangeArrowheads="1"/>
          </p:cNvSpPr>
          <p:nvPr/>
        </p:nvSpPr>
        <p:spPr bwMode="auto">
          <a:xfrm>
            <a:off x="4267200" y="1447800"/>
            <a:ext cx="4750817" cy="2170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lnSpc>
                <a:spcPct val="100000"/>
              </a:lnSpc>
              <a:spcBef>
                <a:spcPts val="363"/>
              </a:spcBef>
              <a:tabLst>
                <a:tab pos="723900" algn="l"/>
                <a:tab pos="1447800" algn="l"/>
                <a:tab pos="2171700" algn="l"/>
                <a:tab pos="2895600" algn="l"/>
                <a:tab pos="3619500" algn="l"/>
              </a:tabLst>
              <a:defRPr/>
            </a:pPr>
            <a:r>
              <a:rPr lang="en-US" sz="2000" dirty="0">
                <a:solidFill>
                  <a:srgbClr val="000099"/>
                </a:solidFill>
                <a:latin typeface="Gill Sans MT" charset="0"/>
                <a:cs typeface="Arial Unicode MS" charset="0"/>
              </a:rPr>
              <a:t>Relative sky sensitivity</a:t>
            </a:r>
          </a:p>
          <a:p>
            <a:pPr>
              <a:lnSpc>
                <a:spcPct val="100000"/>
              </a:lnSpc>
              <a:spcBef>
                <a:spcPts val="363"/>
              </a:spcBef>
              <a:tabLst>
                <a:tab pos="723900" algn="l"/>
                <a:tab pos="1447800" algn="l"/>
                <a:tab pos="2171700" algn="l"/>
                <a:tab pos="2895600" algn="l"/>
                <a:tab pos="3619500" algn="l"/>
              </a:tabLst>
              <a:defRPr/>
            </a:pPr>
            <a:r>
              <a:rPr lang="en-US" sz="2000" dirty="0">
                <a:solidFill>
                  <a:srgbClr val="000099"/>
                </a:solidFill>
                <a:latin typeface="Gill Sans MT" charset="0"/>
                <a:cs typeface="Arial Unicode MS" charset="0"/>
              </a:rPr>
              <a:t>Cleaned and restored image (</a:t>
            </a:r>
            <a:r>
              <a:rPr lang="en-US" sz="2000" dirty="0" err="1">
                <a:solidFill>
                  <a:srgbClr val="000099"/>
                </a:solidFill>
                <a:latin typeface="Gill Sans MT" charset="0"/>
                <a:cs typeface="Arial Unicode MS" charset="0"/>
              </a:rPr>
              <a:t>Jy</a:t>
            </a:r>
            <a:r>
              <a:rPr lang="en-US" sz="2000" dirty="0">
                <a:solidFill>
                  <a:srgbClr val="000099"/>
                </a:solidFill>
                <a:latin typeface="Gill Sans MT" charset="0"/>
                <a:cs typeface="Arial Unicode MS" charset="0"/>
              </a:rPr>
              <a:t>/clean beam)</a:t>
            </a:r>
          </a:p>
          <a:p>
            <a:pPr>
              <a:lnSpc>
                <a:spcPct val="100000"/>
              </a:lnSpc>
              <a:spcBef>
                <a:spcPts val="363"/>
              </a:spcBef>
              <a:tabLst>
                <a:tab pos="723900" algn="l"/>
                <a:tab pos="1447800" algn="l"/>
                <a:tab pos="2171700" algn="l"/>
                <a:tab pos="2895600" algn="l"/>
                <a:tab pos="3619500" algn="l"/>
              </a:tabLst>
              <a:defRPr/>
            </a:pPr>
            <a:r>
              <a:rPr lang="en-US" sz="2000" dirty="0">
                <a:solidFill>
                  <a:srgbClr val="000099"/>
                </a:solidFill>
                <a:latin typeface="Gill Sans MT" charset="0"/>
                <a:cs typeface="Arial Unicode MS" charset="0"/>
              </a:rPr>
              <a:t>Clean “boxes”</a:t>
            </a:r>
          </a:p>
          <a:p>
            <a:pPr>
              <a:lnSpc>
                <a:spcPct val="100000"/>
              </a:lnSpc>
              <a:spcBef>
                <a:spcPts val="363"/>
              </a:spcBef>
              <a:tabLst>
                <a:tab pos="723900" algn="l"/>
                <a:tab pos="1447800" algn="l"/>
                <a:tab pos="2171700" algn="l"/>
                <a:tab pos="2895600" algn="l"/>
                <a:tab pos="3619500" algn="l"/>
              </a:tabLst>
              <a:defRPr/>
            </a:pPr>
            <a:r>
              <a:rPr lang="en-US" sz="2000" dirty="0">
                <a:solidFill>
                  <a:srgbClr val="000099"/>
                </a:solidFill>
                <a:latin typeface="Gill Sans MT" charset="0"/>
                <a:cs typeface="Arial Unicode MS" charset="0"/>
              </a:rPr>
              <a:t>Clean components (</a:t>
            </a:r>
            <a:r>
              <a:rPr lang="en-US" sz="2000" dirty="0" err="1">
                <a:solidFill>
                  <a:srgbClr val="000099"/>
                </a:solidFill>
                <a:latin typeface="Gill Sans MT" charset="0"/>
                <a:cs typeface="Arial Unicode MS" charset="0"/>
              </a:rPr>
              <a:t>Jy</a:t>
            </a:r>
            <a:r>
              <a:rPr lang="en-US" sz="2000" dirty="0">
                <a:solidFill>
                  <a:srgbClr val="000099"/>
                </a:solidFill>
                <a:latin typeface="Gill Sans MT" charset="0"/>
                <a:cs typeface="Arial Unicode MS" charset="0"/>
              </a:rPr>
              <a:t>/pixel)</a:t>
            </a:r>
          </a:p>
          <a:p>
            <a:pPr>
              <a:lnSpc>
                <a:spcPct val="100000"/>
              </a:lnSpc>
              <a:spcBef>
                <a:spcPts val="363"/>
              </a:spcBef>
              <a:tabLst>
                <a:tab pos="723900" algn="l"/>
                <a:tab pos="1447800" algn="l"/>
                <a:tab pos="2171700" algn="l"/>
                <a:tab pos="2895600" algn="l"/>
                <a:tab pos="3619500" algn="l"/>
              </a:tabLst>
              <a:defRPr/>
            </a:pPr>
            <a:r>
              <a:rPr lang="en-US" sz="2000" dirty="0">
                <a:solidFill>
                  <a:srgbClr val="000099"/>
                </a:solidFill>
                <a:latin typeface="Gill Sans MT" charset="0"/>
                <a:cs typeface="Arial Unicode MS" charset="0"/>
              </a:rPr>
              <a:t>Dirty beam</a:t>
            </a:r>
          </a:p>
          <a:p>
            <a:pPr>
              <a:lnSpc>
                <a:spcPct val="100000"/>
              </a:lnSpc>
              <a:spcBef>
                <a:spcPts val="363"/>
              </a:spcBef>
              <a:tabLst>
                <a:tab pos="723900" algn="l"/>
                <a:tab pos="1447800" algn="l"/>
                <a:tab pos="2171700" algn="l"/>
                <a:tab pos="2895600" algn="l"/>
                <a:tab pos="3619500" algn="l"/>
              </a:tabLst>
              <a:defRPr/>
            </a:pPr>
            <a:r>
              <a:rPr lang="en-US" sz="2000" dirty="0">
                <a:solidFill>
                  <a:srgbClr val="000099"/>
                </a:solidFill>
                <a:latin typeface="Gill Sans MT" charset="0"/>
                <a:cs typeface="Arial Unicode MS" charset="0"/>
              </a:rPr>
              <a:t>Residual (</a:t>
            </a:r>
            <a:r>
              <a:rPr lang="en-US" sz="2000" dirty="0" err="1">
                <a:solidFill>
                  <a:srgbClr val="000099"/>
                </a:solidFill>
                <a:latin typeface="Gill Sans MT" charset="0"/>
                <a:cs typeface="Arial Unicode MS" charset="0"/>
              </a:rPr>
              <a:t>Jy</a:t>
            </a:r>
            <a:r>
              <a:rPr lang="en-US" sz="2000" dirty="0">
                <a:solidFill>
                  <a:srgbClr val="000099"/>
                </a:solidFill>
                <a:latin typeface="Gill Sans MT" charset="0"/>
                <a:cs typeface="Arial Unicode MS" charset="0"/>
              </a:rPr>
              <a:t>/dirty beam)</a:t>
            </a:r>
          </a:p>
        </p:txBody>
      </p:sp>
      <p:sp>
        <p:nvSpPr>
          <p:cNvPr id="38916" name="Rectangle 4"/>
          <p:cNvSpPr>
            <a:spLocks noChangeArrowheads="1"/>
          </p:cNvSpPr>
          <p:nvPr/>
        </p:nvSpPr>
        <p:spPr bwMode="auto">
          <a:xfrm>
            <a:off x="625475" y="893763"/>
            <a:ext cx="1401763" cy="455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lnSpc>
                <a:spcPct val="100000"/>
              </a:lnSpc>
              <a:spcBef>
                <a:spcPts val="363"/>
              </a:spcBef>
              <a:tabLst>
                <a:tab pos="723900" algn="l"/>
              </a:tabLst>
              <a:defRPr/>
            </a:pPr>
            <a:r>
              <a:rPr lang="en-US" sz="2400" dirty="0">
                <a:solidFill>
                  <a:srgbClr val="000099"/>
                </a:solidFill>
                <a:latin typeface="Gill Sans MT" charset="0"/>
                <a:cs typeface="Arial Unicode MS" charset="0"/>
              </a:rPr>
              <a:t>Minimally:</a:t>
            </a:r>
          </a:p>
        </p:txBody>
      </p:sp>
      <p:sp>
        <p:nvSpPr>
          <p:cNvPr id="6" name="Rectangle 3"/>
          <p:cNvSpPr>
            <a:spLocks noChangeArrowheads="1"/>
          </p:cNvSpPr>
          <p:nvPr/>
        </p:nvSpPr>
        <p:spPr bwMode="auto">
          <a:xfrm>
            <a:off x="228600" y="3927474"/>
            <a:ext cx="8686800" cy="20771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5000" rIns="90000" bIns="45000">
            <a:spAutoFit/>
          </a:bodyPr>
          <a:lstStyle/>
          <a:p>
            <a:pPr>
              <a:lnSpc>
                <a:spcPct val="100000"/>
              </a:lnSpc>
              <a:spcBef>
                <a:spcPts val="363"/>
              </a:spcBef>
              <a:tabLst>
                <a:tab pos="723900" algn="l"/>
                <a:tab pos="1447800" algn="l"/>
                <a:tab pos="2171700" algn="l"/>
                <a:tab pos="2895600" algn="l"/>
                <a:tab pos="3619500" algn="l"/>
              </a:tabLst>
              <a:defRPr/>
            </a:pPr>
            <a:r>
              <a:rPr lang="en-US" sz="2000" dirty="0">
                <a:solidFill>
                  <a:srgbClr val="000099"/>
                </a:solidFill>
                <a:latin typeface="Arial Narrow" panose="020B0604020202020204" pitchFamily="34" charset="0"/>
                <a:cs typeface="Arial Narrow" panose="020B0604020202020204" pitchFamily="34" charset="0"/>
              </a:rPr>
              <a:t>If CLEAN is started again with same image name, it will try to continue deconvolution from where it left off. Make sure this is what you want. If not, give a new name or remove existing files with </a:t>
            </a:r>
            <a:r>
              <a:rPr lang="en-US" sz="2000" dirty="0">
                <a:solidFill>
                  <a:srgbClr val="800000"/>
                </a:solidFill>
                <a:latin typeface="Arial Narrow" panose="020B0604020202020204" pitchFamily="34" charset="0"/>
                <a:cs typeface="Arial Narrow" panose="020B0604020202020204" pitchFamily="34" charset="0"/>
              </a:rPr>
              <a:t>rmtables(‘my_image.*’)</a:t>
            </a:r>
          </a:p>
          <a:p>
            <a:pPr>
              <a:lnSpc>
                <a:spcPct val="100000"/>
              </a:lnSpc>
              <a:spcBef>
                <a:spcPts val="363"/>
              </a:spcBef>
              <a:tabLst>
                <a:tab pos="723900" algn="l"/>
                <a:tab pos="1447800" algn="l"/>
                <a:tab pos="2171700" algn="l"/>
                <a:tab pos="2895600" algn="l"/>
                <a:tab pos="3619500" algn="l"/>
              </a:tabLst>
              <a:defRPr/>
            </a:pPr>
            <a:endParaRPr lang="en-US" sz="2000" dirty="0">
              <a:solidFill>
                <a:srgbClr val="800000"/>
              </a:solidFill>
              <a:latin typeface="Arial Narrow" panose="020B0604020202020204" pitchFamily="34" charset="0"/>
              <a:cs typeface="Arial Narrow" panose="020B0604020202020204" pitchFamily="34" charset="0"/>
            </a:endParaRPr>
          </a:p>
          <a:p>
            <a:pPr>
              <a:lnSpc>
                <a:spcPct val="100000"/>
              </a:lnSpc>
              <a:spcBef>
                <a:spcPts val="363"/>
              </a:spcBef>
              <a:tabLst>
                <a:tab pos="723900" algn="l"/>
                <a:tab pos="1447800" algn="l"/>
                <a:tab pos="2171700" algn="l"/>
                <a:tab pos="2895600" algn="l"/>
                <a:tab pos="3619500" algn="l"/>
              </a:tabLst>
              <a:defRPr/>
            </a:pPr>
            <a:r>
              <a:rPr lang="en-US" sz="2000" dirty="0">
                <a:solidFill>
                  <a:srgbClr val="000090"/>
                </a:solidFill>
                <a:latin typeface="Arial Narrow" panose="020B0604020202020204" pitchFamily="34" charset="0"/>
                <a:cs typeface="Arial Narrow" panose="020B0604020202020204" pitchFamily="34" charset="0"/>
              </a:rPr>
              <a:t>Also: try </a:t>
            </a:r>
            <a:r>
              <a:rPr lang="en-US" sz="2000" dirty="0">
                <a:solidFill>
                  <a:srgbClr val="800000"/>
                </a:solidFill>
                <a:latin typeface="Arial Narrow" panose="020B0604020202020204" pitchFamily="34" charset="0"/>
                <a:cs typeface="Arial Narrow" panose="020B0604020202020204" pitchFamily="34" charset="0"/>
              </a:rPr>
              <a:t>NOT</a:t>
            </a:r>
            <a:r>
              <a:rPr lang="en-US" sz="2000" dirty="0">
                <a:solidFill>
                  <a:srgbClr val="000090"/>
                </a:solidFill>
                <a:latin typeface="Arial Narrow" panose="020B0604020202020204" pitchFamily="34" charset="0"/>
                <a:cs typeface="Arial Narrow" panose="020B0604020202020204" pitchFamily="34" charset="0"/>
              </a:rPr>
              <a:t> to do CTRL+C as it could corrupt your MS when it touches the visibilities in a major cycle. </a:t>
            </a:r>
          </a:p>
        </p:txBody>
      </p:sp>
    </p:spTree>
    <p:extLst>
      <p:ext uri="{BB962C8B-B14F-4D97-AF65-F5344CB8AC3E}">
        <p14:creationId xmlns:p14="http://schemas.microsoft.com/office/powerpoint/2010/main" val="10720471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269875" y="228600"/>
            <a:ext cx="7835900" cy="711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Lst>
              <a:defRPr/>
            </a:pPr>
            <a:r>
              <a:rPr lang="en-US" sz="3300" b="1">
                <a:solidFill>
                  <a:srgbClr val="990033"/>
                </a:solidFill>
                <a:latin typeface="Gill Sans MT" charset="0"/>
              </a:rPr>
              <a:t>Multi-scale CLEAN</a:t>
            </a:r>
          </a:p>
        </p:txBody>
      </p:sp>
      <p:sp>
        <p:nvSpPr>
          <p:cNvPr id="46082" name="Rectangle 2"/>
          <p:cNvSpPr>
            <a:spLocks noChangeArrowheads="1"/>
          </p:cNvSpPr>
          <p:nvPr/>
        </p:nvSpPr>
        <p:spPr bwMode="auto">
          <a:xfrm>
            <a:off x="2003425" y="927100"/>
            <a:ext cx="2755900" cy="395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 pos="2171700" algn="l"/>
              </a:tabLst>
              <a:defRPr/>
            </a:pPr>
            <a:r>
              <a:rPr lang="en-US" sz="2000">
                <a:solidFill>
                  <a:srgbClr val="000099"/>
                </a:solidFill>
                <a:latin typeface="Gill Sans MT" charset="0"/>
                <a:cs typeface="Arial Unicode MS" charset="0"/>
              </a:rPr>
              <a:t>multi-scale</a:t>
            </a:r>
          </a:p>
        </p:txBody>
      </p:sp>
      <p:sp>
        <p:nvSpPr>
          <p:cNvPr id="46083" name="Rectangle 3"/>
          <p:cNvSpPr>
            <a:spLocks noChangeArrowheads="1"/>
          </p:cNvSpPr>
          <p:nvPr/>
        </p:nvSpPr>
        <p:spPr bwMode="auto">
          <a:xfrm>
            <a:off x="5997575" y="927100"/>
            <a:ext cx="2755900" cy="395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 pos="2171700" algn="l"/>
              </a:tabLst>
              <a:defRPr/>
            </a:pPr>
            <a:r>
              <a:rPr lang="en-US" sz="2000" dirty="0">
                <a:solidFill>
                  <a:srgbClr val="000099"/>
                </a:solidFill>
                <a:latin typeface="Gill Sans MT" charset="0"/>
                <a:cs typeface="Arial Unicode MS" charset="0"/>
              </a:rPr>
              <a:t>“classic” scale</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075" y="1403350"/>
            <a:ext cx="8305800" cy="37338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Box 1"/>
          <p:cNvSpPr txBox="1"/>
          <p:nvPr/>
        </p:nvSpPr>
        <p:spPr>
          <a:xfrm>
            <a:off x="1295400" y="5562600"/>
            <a:ext cx="7127673" cy="1240853"/>
          </a:xfrm>
          <a:prstGeom prst="rect">
            <a:avLst/>
          </a:prstGeom>
          <a:noFill/>
        </p:spPr>
        <p:txBody>
          <a:bodyPr wrap="none" rtlCol="0">
            <a:spAutoFit/>
          </a:bodyPr>
          <a:lstStyle/>
          <a:p>
            <a:r>
              <a:rPr lang="en-US" sz="2000" dirty="0">
                <a:solidFill>
                  <a:srgbClr val="000099"/>
                </a:solidFill>
                <a:latin typeface="Gill Sans MT" charset="0"/>
              </a:rPr>
              <a:t>Instead of delta functions, one can use extended clean components</a:t>
            </a:r>
          </a:p>
          <a:p>
            <a:r>
              <a:rPr lang="en-US" sz="2000" dirty="0">
                <a:solidFill>
                  <a:srgbClr val="000099"/>
                </a:solidFill>
                <a:latin typeface="Gill Sans MT" charset="0"/>
              </a:rPr>
              <a:t>to better match emission scales (</a:t>
            </a:r>
            <a:r>
              <a:rPr lang="en-US" sz="2000" dirty="0" err="1">
                <a:solidFill>
                  <a:srgbClr val="000099"/>
                </a:solidFill>
                <a:latin typeface="Gill Sans MT" charset="0"/>
              </a:rPr>
              <a:t>multiscales</a:t>
            </a:r>
            <a:r>
              <a:rPr lang="en-US" sz="2000" dirty="0">
                <a:solidFill>
                  <a:srgbClr val="000099"/>
                </a:solidFill>
                <a:latin typeface="Gill Sans MT" charset="0"/>
              </a:rPr>
              <a:t>, typically </a:t>
            </a:r>
            <a:r>
              <a:rPr lang="en-US" sz="2000" dirty="0" err="1">
                <a:solidFill>
                  <a:srgbClr val="000099"/>
                </a:solidFill>
                <a:latin typeface="Gill Sans MT" charset="0"/>
              </a:rPr>
              <a:t>paraboloids</a:t>
            </a:r>
            <a:r>
              <a:rPr lang="en-US" sz="2000" dirty="0">
                <a:solidFill>
                  <a:srgbClr val="000099"/>
                </a:solidFill>
                <a:latin typeface="Gill Sans MT" charset="0"/>
              </a:rPr>
              <a:t>)</a:t>
            </a:r>
          </a:p>
          <a:p>
            <a:endParaRPr lang="en-US" sz="2000" dirty="0">
              <a:solidFill>
                <a:srgbClr val="000099"/>
              </a:solidFill>
              <a:latin typeface="Gill Sans MT" charset="0"/>
            </a:endParaRPr>
          </a:p>
          <a:p>
            <a:r>
              <a:rPr lang="en-US" sz="2000" dirty="0">
                <a:solidFill>
                  <a:srgbClr val="000099"/>
                </a:solidFill>
                <a:latin typeface="Gill Sans MT" charset="0"/>
              </a:rPr>
              <a:t>Pick delta function, half the largest emission and a few in between  </a:t>
            </a:r>
          </a:p>
        </p:txBody>
      </p:sp>
      <p:pic>
        <p:nvPicPr>
          <p:cNvPr id="4" name="Picture 3" descr="multisca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257800"/>
            <a:ext cx="6184900" cy="342900"/>
          </a:xfrm>
          <a:prstGeom prst="rect">
            <a:avLst/>
          </a:prstGeom>
        </p:spPr>
      </p:pic>
    </p:spTree>
    <p:extLst>
      <p:ext uri="{BB962C8B-B14F-4D97-AF65-F5344CB8AC3E}">
        <p14:creationId xmlns:p14="http://schemas.microsoft.com/office/powerpoint/2010/main" val="4049089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371B4-BEC4-8A49-85DE-8CC8FA4A77C7}"/>
              </a:ext>
            </a:extLst>
          </p:cNvPr>
          <p:cNvSpPr>
            <a:spLocks noGrp="1"/>
          </p:cNvSpPr>
          <p:nvPr>
            <p:ph type="title"/>
          </p:nvPr>
        </p:nvSpPr>
        <p:spPr/>
        <p:txBody>
          <a:bodyPr/>
          <a:lstStyle/>
          <a:p>
            <a:r>
              <a:rPr lang="en-US" dirty="0">
                <a:solidFill>
                  <a:srgbClr val="FF0000"/>
                </a:solidFill>
              </a:rPr>
              <a:t>Your ALMA Project (25%)</a:t>
            </a:r>
          </a:p>
        </p:txBody>
      </p:sp>
      <p:sp>
        <p:nvSpPr>
          <p:cNvPr id="3" name="Content Placeholder 2">
            <a:extLst>
              <a:ext uri="{FF2B5EF4-FFF2-40B4-BE49-F238E27FC236}">
                <a16:creationId xmlns:a16="http://schemas.microsoft.com/office/drawing/2014/main" id="{5C4E10CC-0B1C-E545-963A-54F12D68C4DF}"/>
              </a:ext>
            </a:extLst>
          </p:cNvPr>
          <p:cNvSpPr>
            <a:spLocks noGrp="1"/>
          </p:cNvSpPr>
          <p:nvPr>
            <p:ph idx="1"/>
          </p:nvPr>
        </p:nvSpPr>
        <p:spPr>
          <a:xfrm>
            <a:off x="457200" y="1485901"/>
            <a:ext cx="8229600" cy="4525963"/>
          </a:xfrm>
        </p:spPr>
        <p:txBody>
          <a:bodyPr/>
          <a:lstStyle/>
          <a:p>
            <a:r>
              <a:rPr lang="en-US" dirty="0"/>
              <a:t>CASA is the primary software for ALMA DR</a:t>
            </a:r>
          </a:p>
          <a:p>
            <a:r>
              <a:rPr lang="en-US" dirty="0"/>
              <a:t>It is used for calibration and imaging, which are separate steps</a:t>
            </a:r>
          </a:p>
          <a:p>
            <a:r>
              <a:rPr lang="en-US" dirty="0"/>
              <a:t>we will only be dealing with imaging, i.e., CLEAN and its nuances</a:t>
            </a:r>
          </a:p>
          <a:p>
            <a:r>
              <a:rPr lang="en-US" dirty="0"/>
              <a:t>We will utilize CASA guides for ALMA</a:t>
            </a:r>
          </a:p>
          <a:p>
            <a:r>
              <a:rPr lang="en-US" dirty="0">
                <a:solidFill>
                  <a:schemeClr val="accent1"/>
                </a:solidFill>
              </a:rPr>
              <a:t>https://</a:t>
            </a:r>
            <a:r>
              <a:rPr lang="en-US" dirty="0" err="1">
                <a:solidFill>
                  <a:schemeClr val="accent1"/>
                </a:solidFill>
              </a:rPr>
              <a:t>casaguides.nrao.edu</a:t>
            </a:r>
            <a:r>
              <a:rPr lang="en-US" dirty="0">
                <a:solidFill>
                  <a:schemeClr val="accent1"/>
                </a:solidFill>
              </a:rPr>
              <a:t>/</a:t>
            </a:r>
            <a:r>
              <a:rPr lang="en-US" dirty="0" err="1">
                <a:solidFill>
                  <a:schemeClr val="accent1"/>
                </a:solidFill>
              </a:rPr>
              <a:t>index.php</a:t>
            </a:r>
            <a:r>
              <a:rPr lang="en-US" dirty="0">
                <a:solidFill>
                  <a:schemeClr val="accent1"/>
                </a:solidFill>
              </a:rPr>
              <a:t>/</a:t>
            </a:r>
            <a:r>
              <a:rPr lang="en-US" dirty="0" err="1">
                <a:solidFill>
                  <a:schemeClr val="accent1"/>
                </a:solidFill>
              </a:rPr>
              <a:t>ALMAguides</a:t>
            </a:r>
            <a:endParaRPr lang="en-US" dirty="0">
              <a:solidFill>
                <a:schemeClr val="accent1"/>
              </a:solidFill>
            </a:endParaRPr>
          </a:p>
        </p:txBody>
      </p:sp>
      <p:sp>
        <p:nvSpPr>
          <p:cNvPr id="4" name="Footer Placeholder 3">
            <a:extLst>
              <a:ext uri="{FF2B5EF4-FFF2-40B4-BE49-F238E27FC236}">
                <a16:creationId xmlns:a16="http://schemas.microsoft.com/office/drawing/2014/main" id="{1429284C-8F9E-E747-9508-8983577BAE35}"/>
              </a:ext>
            </a:extLst>
          </p:cNvPr>
          <p:cNvSpPr>
            <a:spLocks noGrp="1"/>
          </p:cNvSpPr>
          <p:nvPr>
            <p:ph type="ftr" sz="quarter" idx="11"/>
          </p:nvPr>
        </p:nvSpPr>
        <p:spPr/>
        <p:txBody>
          <a:bodyPr/>
          <a:lstStyle/>
          <a:p>
            <a:r>
              <a:rPr lang="en-US"/>
              <a:t>ASTR 511: Interferometry</a:t>
            </a:r>
          </a:p>
        </p:txBody>
      </p:sp>
      <p:sp>
        <p:nvSpPr>
          <p:cNvPr id="5" name="Slide Number Placeholder 4">
            <a:extLst>
              <a:ext uri="{FF2B5EF4-FFF2-40B4-BE49-F238E27FC236}">
                <a16:creationId xmlns:a16="http://schemas.microsoft.com/office/drawing/2014/main" id="{C506C40D-0A61-F44A-8BEC-F7E30B23D52C}"/>
              </a:ext>
            </a:extLst>
          </p:cNvPr>
          <p:cNvSpPr>
            <a:spLocks noGrp="1"/>
          </p:cNvSpPr>
          <p:nvPr>
            <p:ph type="sldNum" sz="quarter" idx="12"/>
          </p:nvPr>
        </p:nvSpPr>
        <p:spPr/>
        <p:txBody>
          <a:bodyPr/>
          <a:lstStyle/>
          <a:p>
            <a:fld id="{9C4407C6-9652-C847-9F73-F04E200F25AD}" type="slidenum">
              <a:rPr lang="en-US" smtClean="0"/>
              <a:pPr/>
              <a:t>103</a:t>
            </a:fld>
            <a:endParaRPr lang="en-US"/>
          </a:p>
        </p:txBody>
      </p:sp>
    </p:spTree>
    <p:extLst>
      <p:ext uri="{BB962C8B-B14F-4D97-AF65-F5344CB8AC3E}">
        <p14:creationId xmlns:p14="http://schemas.microsoft.com/office/powerpoint/2010/main" val="11331272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23813F7-2054-914C-B3F8-4C3D23696074}"/>
              </a:ext>
            </a:extLst>
          </p:cNvPr>
          <p:cNvSpPr>
            <a:spLocks noGrp="1"/>
          </p:cNvSpPr>
          <p:nvPr>
            <p:ph type="ftr" sz="quarter" idx="11"/>
          </p:nvPr>
        </p:nvSpPr>
        <p:spPr/>
        <p:txBody>
          <a:bodyPr/>
          <a:lstStyle/>
          <a:p>
            <a:r>
              <a:rPr lang="en-US"/>
              <a:t>ASTR 511: Interferometry</a:t>
            </a:r>
          </a:p>
        </p:txBody>
      </p:sp>
      <p:sp>
        <p:nvSpPr>
          <p:cNvPr id="5" name="Slide Number Placeholder 4">
            <a:extLst>
              <a:ext uri="{FF2B5EF4-FFF2-40B4-BE49-F238E27FC236}">
                <a16:creationId xmlns:a16="http://schemas.microsoft.com/office/drawing/2014/main" id="{E2BA3A36-F507-CF4F-AE68-79216DBEAD66}"/>
              </a:ext>
            </a:extLst>
          </p:cNvPr>
          <p:cNvSpPr>
            <a:spLocks noGrp="1"/>
          </p:cNvSpPr>
          <p:nvPr>
            <p:ph type="sldNum" sz="quarter" idx="12"/>
          </p:nvPr>
        </p:nvSpPr>
        <p:spPr/>
        <p:txBody>
          <a:bodyPr/>
          <a:lstStyle/>
          <a:p>
            <a:fld id="{9C4407C6-9652-C847-9F73-F04E200F25AD}" type="slidenum">
              <a:rPr lang="en-US" smtClean="0"/>
              <a:pPr/>
              <a:t>104</a:t>
            </a:fld>
            <a:endParaRPr lang="en-US"/>
          </a:p>
        </p:txBody>
      </p:sp>
      <p:pic>
        <p:nvPicPr>
          <p:cNvPr id="7" name="Picture 6">
            <a:extLst>
              <a:ext uri="{FF2B5EF4-FFF2-40B4-BE49-F238E27FC236}">
                <a16:creationId xmlns:a16="http://schemas.microsoft.com/office/drawing/2014/main" id="{CAC0BC12-40D2-D044-92EC-0B9BA40ABF7A}"/>
              </a:ext>
            </a:extLst>
          </p:cNvPr>
          <p:cNvPicPr>
            <a:picLocks noChangeAspect="1"/>
          </p:cNvPicPr>
          <p:nvPr/>
        </p:nvPicPr>
        <p:blipFill>
          <a:blip r:embed="rId2"/>
          <a:stretch>
            <a:fillRect/>
          </a:stretch>
        </p:blipFill>
        <p:spPr>
          <a:xfrm>
            <a:off x="0" y="878098"/>
            <a:ext cx="9144000" cy="5101803"/>
          </a:xfrm>
          <a:prstGeom prst="rect">
            <a:avLst/>
          </a:prstGeom>
        </p:spPr>
      </p:pic>
    </p:spTree>
    <p:extLst>
      <p:ext uri="{BB962C8B-B14F-4D97-AF65-F5344CB8AC3E}">
        <p14:creationId xmlns:p14="http://schemas.microsoft.com/office/powerpoint/2010/main" val="34087013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7AF74A-1F77-D14E-8A29-692517B9C59A}"/>
              </a:ext>
            </a:extLst>
          </p:cNvPr>
          <p:cNvSpPr>
            <a:spLocks noGrp="1"/>
          </p:cNvSpPr>
          <p:nvPr>
            <p:ph type="sldNum" sz="quarter" idx="12"/>
          </p:nvPr>
        </p:nvSpPr>
        <p:spPr/>
        <p:txBody>
          <a:bodyPr/>
          <a:lstStyle/>
          <a:p>
            <a:fld id="{FFD1BC80-16DD-CC4A-83B6-4CD3A9CD9DC7}" type="slidenum">
              <a:rPr lang="en-US" altLang="en-US"/>
              <a:pPr/>
              <a:t>105</a:t>
            </a:fld>
            <a:endParaRPr lang="en-US" altLang="en-US"/>
          </a:p>
        </p:txBody>
      </p:sp>
      <p:sp>
        <p:nvSpPr>
          <p:cNvPr id="201730" name="Rectangle 2">
            <a:extLst>
              <a:ext uri="{FF2B5EF4-FFF2-40B4-BE49-F238E27FC236}">
                <a16:creationId xmlns:a16="http://schemas.microsoft.com/office/drawing/2014/main" id="{71DBC196-28BA-7446-8E2E-9D8FFE11798D}"/>
              </a:ext>
            </a:extLst>
          </p:cNvPr>
          <p:cNvSpPr>
            <a:spLocks noGrp="1" noChangeArrowheads="1"/>
          </p:cNvSpPr>
          <p:nvPr>
            <p:ph type="title"/>
          </p:nvPr>
        </p:nvSpPr>
        <p:spPr/>
        <p:txBody>
          <a:bodyPr/>
          <a:lstStyle/>
          <a:p>
            <a:r>
              <a:rPr lang="en-US" altLang="en-US"/>
              <a:t>Self Calibration</a:t>
            </a:r>
          </a:p>
        </p:txBody>
      </p:sp>
      <p:sp>
        <p:nvSpPr>
          <p:cNvPr id="201731" name="Rectangle 3">
            <a:extLst>
              <a:ext uri="{FF2B5EF4-FFF2-40B4-BE49-F238E27FC236}">
                <a16:creationId xmlns:a16="http://schemas.microsoft.com/office/drawing/2014/main" id="{E8984F4B-6CB4-5245-BD17-983A577102C9}"/>
              </a:ext>
            </a:extLst>
          </p:cNvPr>
          <p:cNvSpPr>
            <a:spLocks noGrp="1" noChangeArrowheads="1"/>
          </p:cNvSpPr>
          <p:nvPr>
            <p:ph type="body" idx="1"/>
          </p:nvPr>
        </p:nvSpPr>
        <p:spPr>
          <a:xfrm>
            <a:off x="609600" y="1219200"/>
            <a:ext cx="7772400" cy="4953000"/>
          </a:xfrm>
        </p:spPr>
        <p:txBody>
          <a:bodyPr>
            <a:normAutofit lnSpcReduction="10000"/>
          </a:bodyPr>
          <a:lstStyle/>
          <a:p>
            <a:r>
              <a:rPr lang="en-US" altLang="en-US" sz="2000"/>
              <a:t>a priori calibration not perfect</a:t>
            </a:r>
          </a:p>
          <a:p>
            <a:pPr lvl="1"/>
            <a:r>
              <a:rPr lang="en-US" altLang="en-US" sz="1800"/>
              <a:t>interpolated from different time, different sky direction from source</a:t>
            </a:r>
          </a:p>
          <a:p>
            <a:r>
              <a:rPr lang="en-US" altLang="en-US" sz="2000"/>
              <a:t>basic idea of self calibration </a:t>
            </a:r>
          </a:p>
          <a:p>
            <a:pPr lvl="1"/>
            <a:r>
              <a:rPr lang="en-US" altLang="en-US" sz="1800"/>
              <a:t>correct for antenna-based errors </a:t>
            </a:r>
            <a:r>
              <a:rPr lang="en-US" altLang="en-US" sz="1800" i="1"/>
              <a:t>together with imaging</a:t>
            </a:r>
            <a:endParaRPr lang="en-US" altLang="en-US" sz="1800"/>
          </a:p>
          <a:p>
            <a:r>
              <a:rPr lang="en-US" altLang="en-US" sz="2000"/>
              <a:t>works because </a:t>
            </a:r>
          </a:p>
          <a:p>
            <a:pPr lvl="1"/>
            <a:r>
              <a:rPr lang="en-US" altLang="en-US" sz="1800"/>
              <a:t>at each time, measure N complex and N(N-1)/2 visibilities</a:t>
            </a:r>
          </a:p>
          <a:p>
            <a:pPr lvl="1"/>
            <a:r>
              <a:rPr lang="en-US" altLang="en-US" sz="1800"/>
              <a:t>source structure represented by small number of parameters</a:t>
            </a:r>
          </a:p>
          <a:p>
            <a:pPr lvl="1">
              <a:lnSpc>
                <a:spcPct val="80000"/>
              </a:lnSpc>
            </a:pPr>
            <a:r>
              <a:rPr lang="en-US" altLang="en-US" sz="1800"/>
              <a:t>highly overconstrained problem</a:t>
            </a:r>
            <a:r>
              <a:rPr lang="en-US" altLang="en-US"/>
              <a:t> </a:t>
            </a:r>
            <a:r>
              <a:rPr lang="en-US" altLang="en-US" sz="1800"/>
              <a:t>if N large and source simple</a:t>
            </a:r>
          </a:p>
          <a:p>
            <a:r>
              <a:rPr lang="en-US" altLang="en-US" sz="2000"/>
              <a:t>in practice, an iterative, non-linear relaxation process</a:t>
            </a:r>
            <a:r>
              <a:rPr lang="en-US" altLang="en-US"/>
              <a:t> </a:t>
            </a:r>
          </a:p>
          <a:p>
            <a:pPr lvl="1"/>
            <a:r>
              <a:rPr lang="en-US" altLang="en-US" sz="1600"/>
              <a:t>assume initial model </a:t>
            </a:r>
            <a:r>
              <a:rPr lang="en-US" altLang="en-US" sz="1600">
                <a:sym typeface="Symbol" pitchFamily="2" charset="2"/>
              </a:rPr>
              <a:t> </a:t>
            </a:r>
            <a:r>
              <a:rPr lang="en-US" altLang="en-US" sz="1600"/>
              <a:t>solve for time dependent gains </a:t>
            </a:r>
            <a:r>
              <a:rPr lang="en-US" altLang="en-US" sz="1600">
                <a:sym typeface="Symbol" pitchFamily="2" charset="2"/>
              </a:rPr>
              <a:t></a:t>
            </a:r>
            <a:r>
              <a:rPr lang="en-US" altLang="en-US" sz="1600"/>
              <a:t> form new sky model from corrected data using e.g. CLEAN </a:t>
            </a:r>
            <a:r>
              <a:rPr lang="en-US" altLang="en-US" sz="1600">
                <a:sym typeface="Symbol" pitchFamily="2" charset="2"/>
              </a:rPr>
              <a:t> </a:t>
            </a:r>
            <a:r>
              <a:rPr lang="en-US" altLang="en-US" sz="1600"/>
              <a:t>solve for new gains…</a:t>
            </a:r>
          </a:p>
          <a:p>
            <a:pPr lvl="1"/>
            <a:r>
              <a:rPr lang="en-US" altLang="en-US" sz="1600"/>
              <a:t>requires sufficient signal-to-noise ratio for each solution interval</a:t>
            </a:r>
          </a:p>
          <a:p>
            <a:r>
              <a:rPr lang="en-US" altLang="en-US" sz="2000"/>
              <a:t>loses absolute position information</a:t>
            </a:r>
          </a:p>
          <a:p>
            <a:r>
              <a:rPr lang="en-US" altLang="en-US" sz="2000"/>
              <a:t>dangerous with small N, complex source, low signal-to-noise</a:t>
            </a:r>
          </a:p>
        </p:txBody>
      </p:sp>
    </p:spTree>
    <p:extLst>
      <p:ext uri="{BB962C8B-B14F-4D97-AF65-F5344CB8AC3E}">
        <p14:creationId xmlns:p14="http://schemas.microsoft.com/office/powerpoint/2010/main" val="41076059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t>Summary</a:t>
            </a:r>
          </a:p>
        </p:txBody>
      </p:sp>
      <p:sp>
        <p:nvSpPr>
          <p:cNvPr id="198687" name="Rectangle 31"/>
          <p:cNvSpPr>
            <a:spLocks noGrp="1" noChangeArrowheads="1"/>
          </p:cNvSpPr>
          <p:nvPr>
            <p:ph type="body" idx="1"/>
          </p:nvPr>
        </p:nvSpPr>
        <p:spPr>
          <a:xfrm>
            <a:off x="457200" y="1784350"/>
            <a:ext cx="7772400" cy="4572000"/>
          </a:xfrm>
        </p:spPr>
        <p:txBody>
          <a:bodyPr/>
          <a:lstStyle/>
          <a:p>
            <a:pPr algn="ctr">
              <a:buFontTx/>
              <a:buNone/>
            </a:pPr>
            <a:r>
              <a:rPr lang="en-US" sz="2000" dirty="0"/>
              <a:t>Calibrated Visibilities</a:t>
            </a:r>
          </a:p>
          <a:p>
            <a:pPr algn="ctr">
              <a:buFontTx/>
              <a:buNone/>
            </a:pPr>
            <a:r>
              <a:rPr lang="en-US" sz="2000" dirty="0" err="1">
                <a:solidFill>
                  <a:srgbClr val="FF0000"/>
                </a:solidFill>
                <a:sym typeface="Symbol" charset="2"/>
              </a:rPr>
              <a:t></a:t>
            </a:r>
            <a:r>
              <a:rPr lang="en-US" sz="2000" dirty="0">
                <a:solidFill>
                  <a:srgbClr val="FF0000"/>
                </a:solidFill>
                <a:sym typeface="Symbol" charset="2"/>
              </a:rPr>
              <a:t> F</a:t>
            </a:r>
            <a:r>
              <a:rPr lang="en-US" sz="2000" dirty="0">
                <a:solidFill>
                  <a:srgbClr val="FF0000"/>
                </a:solidFill>
              </a:rPr>
              <a:t>ourier Transform</a:t>
            </a:r>
          </a:p>
          <a:p>
            <a:pPr algn="ctr">
              <a:buFontTx/>
              <a:buNone/>
            </a:pPr>
            <a:r>
              <a:rPr lang="en-US" sz="2000" dirty="0"/>
              <a:t>Dirty Beam and Dirty Image</a:t>
            </a:r>
          </a:p>
          <a:p>
            <a:pPr algn="ctr">
              <a:buFontTx/>
              <a:buNone/>
            </a:pPr>
            <a:r>
              <a:rPr lang="en-US" sz="2000" dirty="0" err="1">
                <a:solidFill>
                  <a:srgbClr val="FF0000"/>
                </a:solidFill>
                <a:sym typeface="Symbol" charset="2"/>
              </a:rPr>
              <a:t></a:t>
            </a:r>
            <a:r>
              <a:rPr lang="en-US" sz="2000" dirty="0">
                <a:sym typeface="Symbol" charset="2"/>
              </a:rPr>
              <a:t> </a:t>
            </a:r>
            <a:r>
              <a:rPr lang="en-US" sz="2000" dirty="0" err="1">
                <a:solidFill>
                  <a:srgbClr val="FF0000"/>
                </a:solidFill>
              </a:rPr>
              <a:t>Deconvolution</a:t>
            </a:r>
            <a:r>
              <a:rPr lang="en-US" sz="2000" dirty="0"/>
              <a:t> </a:t>
            </a:r>
          </a:p>
          <a:p>
            <a:pPr algn="ctr">
              <a:buFontTx/>
              <a:buNone/>
            </a:pPr>
            <a:r>
              <a:rPr lang="en-US" sz="2000" dirty="0"/>
              <a:t>Clean Beam, Sky Model, “restored” Image</a:t>
            </a:r>
          </a:p>
          <a:p>
            <a:pPr algn="ctr">
              <a:buFontTx/>
              <a:buNone/>
            </a:pPr>
            <a:r>
              <a:rPr lang="en-US" sz="2000" dirty="0" err="1">
                <a:solidFill>
                  <a:srgbClr val="FF0000"/>
                </a:solidFill>
                <a:sym typeface="Symbol" charset="2"/>
              </a:rPr>
              <a:t></a:t>
            </a:r>
            <a:r>
              <a:rPr lang="en-US" sz="2000" dirty="0">
                <a:solidFill>
                  <a:srgbClr val="FF0000"/>
                </a:solidFill>
                <a:sym typeface="Symbol" charset="2"/>
              </a:rPr>
              <a:t> </a:t>
            </a:r>
            <a:r>
              <a:rPr lang="en-US" sz="2000" dirty="0">
                <a:solidFill>
                  <a:srgbClr val="FF0000"/>
                </a:solidFill>
              </a:rPr>
              <a:t>Analysis</a:t>
            </a:r>
            <a:endParaRPr lang="en-US" sz="2000" dirty="0"/>
          </a:p>
          <a:p>
            <a:pPr algn="ctr">
              <a:buFontTx/>
              <a:buNone/>
            </a:pPr>
            <a:r>
              <a:rPr lang="en-US" sz="2000" dirty="0"/>
              <a:t>Physical Information on Source</a:t>
            </a:r>
          </a:p>
        </p:txBody>
      </p:sp>
      <p:sp>
        <p:nvSpPr>
          <p:cNvPr id="6" name="Footer Placeholder 5"/>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106</a:t>
            </a:fld>
            <a:endParaRPr lang="en-US"/>
          </a:p>
        </p:txBody>
      </p:sp>
    </p:spTree>
    <p:extLst>
      <p:ext uri="{BB962C8B-B14F-4D97-AF65-F5344CB8AC3E}">
        <p14:creationId xmlns:p14="http://schemas.microsoft.com/office/powerpoint/2010/main" val="37562636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dirty="0"/>
              <a:t>Concluding Remarks</a:t>
            </a:r>
          </a:p>
        </p:txBody>
      </p:sp>
      <p:sp>
        <p:nvSpPr>
          <p:cNvPr id="202755" name="Rectangle 3"/>
          <p:cNvSpPr>
            <a:spLocks noGrp="1" noChangeArrowheads="1"/>
          </p:cNvSpPr>
          <p:nvPr>
            <p:ph type="body" idx="1"/>
          </p:nvPr>
        </p:nvSpPr>
        <p:spPr/>
        <p:txBody>
          <a:bodyPr>
            <a:normAutofit/>
          </a:bodyPr>
          <a:lstStyle/>
          <a:p>
            <a:r>
              <a:rPr lang="en-US" sz="2400" dirty="0" err="1"/>
              <a:t>interferometry</a:t>
            </a:r>
            <a:r>
              <a:rPr lang="en-US" sz="2400" dirty="0"/>
              <a:t> samples visibilities that are related to a sky brightness image by the Fourier transform</a:t>
            </a:r>
          </a:p>
          <a:p>
            <a:r>
              <a:rPr lang="en-US" sz="2400" dirty="0" err="1"/>
              <a:t>deconvolution</a:t>
            </a:r>
            <a:r>
              <a:rPr lang="en-US" sz="2400" dirty="0"/>
              <a:t> corrects for incomplete sampling</a:t>
            </a:r>
          </a:p>
          <a:p>
            <a:endParaRPr lang="en-US" sz="2400" dirty="0"/>
          </a:p>
          <a:p>
            <a:r>
              <a:rPr lang="en-US" sz="2400" dirty="0"/>
              <a:t>remember… there are usually an infinite number of images compatible with the sampled visibilities</a:t>
            </a:r>
          </a:p>
          <a:p>
            <a:r>
              <a:rPr lang="en-US" sz="2400" dirty="0"/>
              <a:t>astronomer must use judgement in imaging process</a:t>
            </a:r>
          </a:p>
          <a:p>
            <a:r>
              <a:rPr lang="en-US" sz="2400" dirty="0">
                <a:solidFill>
                  <a:srgbClr val="FF0000"/>
                </a:solidFill>
              </a:rPr>
              <a:t>imaging is fun (compared to calibration), so that’s what we’re going to focus on for the assignment</a:t>
            </a:r>
          </a:p>
          <a:p>
            <a:endParaRPr lang="en-US" sz="2400" dirty="0"/>
          </a:p>
        </p:txBody>
      </p:sp>
      <p:sp>
        <p:nvSpPr>
          <p:cNvPr id="5" name="Footer Placeholder 4"/>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107</a:t>
            </a:fld>
            <a:endParaRPr lang="en-US"/>
          </a:p>
        </p:txBody>
      </p:sp>
    </p:spTree>
    <p:extLst>
      <p:ext uri="{BB962C8B-B14F-4D97-AF65-F5344CB8AC3E}">
        <p14:creationId xmlns:p14="http://schemas.microsoft.com/office/powerpoint/2010/main" val="36877406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dirty="0"/>
              <a:t>References</a:t>
            </a:r>
          </a:p>
        </p:txBody>
      </p:sp>
      <p:sp>
        <p:nvSpPr>
          <p:cNvPr id="193539" name="Rectangle 3"/>
          <p:cNvSpPr>
            <a:spLocks noGrp="1" noChangeArrowheads="1"/>
          </p:cNvSpPr>
          <p:nvPr>
            <p:ph type="body" idx="1"/>
          </p:nvPr>
        </p:nvSpPr>
        <p:spPr>
          <a:xfrm>
            <a:off x="685800" y="1174750"/>
            <a:ext cx="7772400" cy="5181600"/>
          </a:xfrm>
        </p:spPr>
        <p:txBody>
          <a:bodyPr/>
          <a:lstStyle/>
          <a:p>
            <a:r>
              <a:rPr lang="en-US" sz="1800" dirty="0"/>
              <a:t>Thompson, A.R., Moran, J.M. &amp; </a:t>
            </a:r>
            <a:r>
              <a:rPr lang="en-US" sz="1800" dirty="0" err="1"/>
              <a:t>Swensen</a:t>
            </a:r>
            <a:r>
              <a:rPr lang="en-US" sz="1800" dirty="0"/>
              <a:t>, G.W. 1986, “</a:t>
            </a:r>
            <a:r>
              <a:rPr lang="en-US" sz="1800" dirty="0" err="1"/>
              <a:t>Interferometry</a:t>
            </a:r>
            <a:r>
              <a:rPr lang="en-US" sz="1800" dirty="0"/>
              <a:t> and Synthesis in Radio Astronomy” (New York: Wiley); also 2nd edition</a:t>
            </a:r>
          </a:p>
          <a:p>
            <a:endParaRPr lang="en-US" sz="1800" dirty="0"/>
          </a:p>
          <a:p>
            <a:pPr>
              <a:buClr>
                <a:schemeClr val="tx1"/>
              </a:buClr>
              <a:buFont typeface="Times" charset="0"/>
              <a:buChar char="•"/>
            </a:pPr>
            <a:r>
              <a:rPr lang="en-US" sz="1800" dirty="0">
                <a:solidFill>
                  <a:schemeClr val="accent2"/>
                </a:solidFill>
              </a:rPr>
              <a:t>NRAO Summer School proceedings</a:t>
            </a:r>
          </a:p>
          <a:p>
            <a:pPr lvl="1"/>
            <a:r>
              <a:rPr lang="en-US" sz="1600" dirty="0"/>
              <a:t>http://</a:t>
            </a:r>
            <a:r>
              <a:rPr lang="en-US" sz="1600" dirty="0" err="1"/>
              <a:t>www.aoc.nrao.edu</a:t>
            </a:r>
            <a:r>
              <a:rPr lang="en-US" sz="1600" dirty="0"/>
              <a:t>/events/synthesis/</a:t>
            </a:r>
          </a:p>
          <a:p>
            <a:pPr lvl="1"/>
            <a:r>
              <a:rPr lang="en-US" sz="1600" dirty="0" err="1"/>
              <a:t>Perley</a:t>
            </a:r>
            <a:r>
              <a:rPr lang="en-US" sz="1600" dirty="0"/>
              <a:t>, R.A., Schwab, F.R. &amp; Bridle, A.H., eds. 1989, ASP Conf. Series 6, Synthesis Imaging in Radio Astronomy (San Francisco: ASP)</a:t>
            </a:r>
          </a:p>
          <a:p>
            <a:pPr lvl="2"/>
            <a:r>
              <a:rPr lang="en-US" sz="1400" dirty="0"/>
              <a:t>Chapter 6: Imaging (</a:t>
            </a:r>
            <a:r>
              <a:rPr lang="en-US" sz="1400" dirty="0" err="1"/>
              <a:t>Sramek</a:t>
            </a:r>
            <a:r>
              <a:rPr lang="en-US" sz="1400" dirty="0"/>
              <a:t> &amp; Schwab), Chapter 8: </a:t>
            </a:r>
            <a:r>
              <a:rPr lang="en-US" sz="1400" dirty="0" err="1"/>
              <a:t>Deconvolution</a:t>
            </a:r>
            <a:r>
              <a:rPr lang="en-US" sz="1400" dirty="0"/>
              <a:t> (Cornwell)</a:t>
            </a:r>
          </a:p>
          <a:p>
            <a:pPr lvl="1"/>
            <a:r>
              <a:rPr lang="en-US" sz="1600" dirty="0"/>
              <a:t>Lecture by T. Cornwell 2002, Imaging and </a:t>
            </a:r>
            <a:r>
              <a:rPr lang="en-US" sz="1600" dirty="0" err="1"/>
              <a:t>Deconvolution</a:t>
            </a:r>
            <a:endParaRPr lang="en-US" sz="1600" dirty="0"/>
          </a:p>
          <a:p>
            <a:pPr lvl="1"/>
            <a:r>
              <a:rPr lang="en-US" sz="1600" dirty="0"/>
              <a:t>Lecture by S. </a:t>
            </a:r>
            <a:r>
              <a:rPr lang="en-US" sz="1600" dirty="0" err="1"/>
              <a:t>Bhatnagar</a:t>
            </a:r>
            <a:r>
              <a:rPr lang="en-US" sz="1600" dirty="0"/>
              <a:t> 2004, Imaging and </a:t>
            </a:r>
            <a:r>
              <a:rPr lang="en-US" sz="1600" dirty="0" err="1"/>
              <a:t>Deconvolution</a:t>
            </a:r>
            <a:endParaRPr lang="en-US" sz="1600" dirty="0"/>
          </a:p>
          <a:p>
            <a:pPr>
              <a:buClr>
                <a:schemeClr val="tx1"/>
              </a:buClr>
              <a:buFont typeface="Times" charset="0"/>
              <a:buChar char="•"/>
            </a:pPr>
            <a:r>
              <a:rPr lang="en-US" sz="1800" dirty="0">
                <a:solidFill>
                  <a:schemeClr val="accent2"/>
                </a:solidFill>
              </a:rPr>
              <a:t>IRAM Summer School proceedings</a:t>
            </a:r>
          </a:p>
          <a:p>
            <a:pPr lvl="1"/>
            <a:r>
              <a:rPr lang="en-US" sz="1600" dirty="0"/>
              <a:t>http://</a:t>
            </a:r>
            <a:r>
              <a:rPr lang="en-US" sz="1600" dirty="0" err="1"/>
              <a:t>www.iram.fr/IRAMFR/IS/archive.html</a:t>
            </a:r>
            <a:endParaRPr lang="en-US" sz="1600" dirty="0"/>
          </a:p>
          <a:p>
            <a:pPr lvl="1"/>
            <a:r>
              <a:rPr lang="en-US" sz="1600" dirty="0" err="1"/>
              <a:t>Guilloteau</a:t>
            </a:r>
            <a:r>
              <a:rPr lang="en-US" sz="1600" dirty="0"/>
              <a:t>, S., ed. 2000, “IRAM Millimeter </a:t>
            </a:r>
            <a:r>
              <a:rPr lang="en-US" sz="1600" dirty="0" err="1"/>
              <a:t>Interferometry</a:t>
            </a:r>
            <a:r>
              <a:rPr lang="en-US" sz="1600" dirty="0"/>
              <a:t> Summer School”</a:t>
            </a:r>
          </a:p>
          <a:p>
            <a:pPr lvl="2"/>
            <a:r>
              <a:rPr lang="en-US" sz="1400" dirty="0"/>
              <a:t>Chapter 13: Imaging Principles, Chapter 16: Imaging in Practice (</a:t>
            </a:r>
            <a:r>
              <a:rPr lang="en-US" sz="1400" dirty="0" err="1"/>
              <a:t>Guilloteau</a:t>
            </a:r>
            <a:r>
              <a:rPr lang="en-US" sz="1400" dirty="0"/>
              <a:t>)</a:t>
            </a:r>
          </a:p>
          <a:p>
            <a:pPr lvl="1"/>
            <a:r>
              <a:rPr lang="en-US" sz="1600" dirty="0"/>
              <a:t>Lecture by J. </a:t>
            </a:r>
            <a:r>
              <a:rPr lang="en-US" sz="1600" dirty="0" err="1"/>
              <a:t>Pety</a:t>
            </a:r>
            <a:r>
              <a:rPr lang="en-US" sz="1600" dirty="0"/>
              <a:t> 2004 “Imaging, </a:t>
            </a:r>
            <a:r>
              <a:rPr lang="en-US" sz="1600" dirty="0" err="1"/>
              <a:t>Deconvolution</a:t>
            </a:r>
            <a:r>
              <a:rPr lang="en-US" sz="1600" dirty="0"/>
              <a:t> &amp; Image Analysis”</a:t>
            </a:r>
          </a:p>
          <a:p>
            <a:r>
              <a:rPr lang="en-US" sz="2000" dirty="0"/>
              <a:t>(</a:t>
            </a:r>
            <a:r>
              <a:rPr lang="en-US" sz="2000" dirty="0" err="1"/>
              <a:t>Sub)Millimetre</a:t>
            </a:r>
            <a:r>
              <a:rPr lang="en-US" sz="2000" dirty="0"/>
              <a:t> Observing Techniques Summer School</a:t>
            </a:r>
          </a:p>
          <a:p>
            <a:pPr lvl="1"/>
            <a:r>
              <a:rPr lang="en-US" sz="1600" dirty="0"/>
              <a:t>http://www.mmschool2006.astrosci.ca/</a:t>
            </a:r>
          </a:p>
          <a:p>
            <a:pPr lvl="1">
              <a:buNone/>
            </a:pPr>
            <a:endParaRPr lang="en-US" sz="1600" dirty="0"/>
          </a:p>
        </p:txBody>
      </p:sp>
      <p:sp>
        <p:nvSpPr>
          <p:cNvPr id="5" name="Footer Placeholder 4"/>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108</a:t>
            </a:fld>
            <a:endParaRPr lang="en-US"/>
          </a:p>
        </p:txBody>
      </p:sp>
    </p:spTree>
    <p:extLst>
      <p:ext uri="{BB962C8B-B14F-4D97-AF65-F5344CB8AC3E}">
        <p14:creationId xmlns:p14="http://schemas.microsoft.com/office/powerpoint/2010/main" val="29653329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7612E08-81F4-E94E-8EC6-EE542988569A}"/>
              </a:ext>
            </a:extLst>
          </p:cNvPr>
          <p:cNvSpPr>
            <a:spLocks noGrp="1"/>
          </p:cNvSpPr>
          <p:nvPr>
            <p:ph type="sldNum" sz="quarter" idx="12"/>
          </p:nvPr>
        </p:nvSpPr>
        <p:spPr/>
        <p:txBody>
          <a:bodyPr/>
          <a:lstStyle/>
          <a:p>
            <a:fld id="{CECE43CC-1FA8-BD40-862F-41A71B31DC61}" type="slidenum">
              <a:rPr lang="en-US" altLang="en-US"/>
              <a:pPr/>
              <a:t>109</a:t>
            </a:fld>
            <a:endParaRPr lang="en-US" altLang="en-US"/>
          </a:p>
        </p:txBody>
      </p:sp>
      <p:sp>
        <p:nvSpPr>
          <p:cNvPr id="183298" name="Rectangle 2">
            <a:extLst>
              <a:ext uri="{FF2B5EF4-FFF2-40B4-BE49-F238E27FC236}">
                <a16:creationId xmlns:a16="http://schemas.microsoft.com/office/drawing/2014/main" id="{D0075D36-9DA8-E443-828C-28A38801A405}"/>
              </a:ext>
            </a:extLst>
          </p:cNvPr>
          <p:cNvSpPr>
            <a:spLocks noGrp="1" noChangeArrowheads="1"/>
          </p:cNvSpPr>
          <p:nvPr>
            <p:ph type="title"/>
          </p:nvPr>
        </p:nvSpPr>
        <p:spPr/>
        <p:txBody>
          <a:bodyPr/>
          <a:lstStyle/>
          <a:p>
            <a:r>
              <a:rPr lang="en-US" altLang="en-US"/>
              <a:t>Missing Low Spatial Frequencies (I)</a:t>
            </a:r>
          </a:p>
        </p:txBody>
      </p:sp>
      <p:sp>
        <p:nvSpPr>
          <p:cNvPr id="183299" name="Rectangle 3">
            <a:extLst>
              <a:ext uri="{FF2B5EF4-FFF2-40B4-BE49-F238E27FC236}">
                <a16:creationId xmlns:a16="http://schemas.microsoft.com/office/drawing/2014/main" id="{AC55EBE8-AD1A-AA4E-A0D0-FC6A00A40958}"/>
              </a:ext>
            </a:extLst>
          </p:cNvPr>
          <p:cNvSpPr>
            <a:spLocks noGrp="1" noChangeArrowheads="1"/>
          </p:cNvSpPr>
          <p:nvPr>
            <p:ph type="body" idx="1"/>
          </p:nvPr>
        </p:nvSpPr>
        <p:spPr>
          <a:xfrm>
            <a:off x="685800" y="1295400"/>
            <a:ext cx="8001000" cy="5029200"/>
          </a:xfrm>
        </p:spPr>
        <p:txBody>
          <a:bodyPr/>
          <a:lstStyle/>
          <a:p>
            <a:pPr>
              <a:buFont typeface="Times" pitchFamily="2" charset="0"/>
              <a:buChar char="•"/>
            </a:pPr>
            <a:r>
              <a:rPr lang="en-US" altLang="en-US" sz="2400"/>
              <a:t>Large Single Telescope</a:t>
            </a:r>
          </a:p>
          <a:p>
            <a:pPr lvl="1"/>
            <a:r>
              <a:rPr lang="en-US" altLang="en-US" sz="2000"/>
              <a:t>make an image by scanning across the sky</a:t>
            </a:r>
          </a:p>
          <a:p>
            <a:pPr lvl="1"/>
            <a:r>
              <a:rPr lang="en-US" altLang="en-US" sz="2000"/>
              <a:t>all Fourier components from 0 to D sampled, where D is the telescope diameter (weighting depends on illumination)</a:t>
            </a:r>
          </a:p>
          <a:p>
            <a:pPr lvl="1"/>
            <a:endParaRPr lang="en-US" altLang="en-US" sz="2000"/>
          </a:p>
          <a:p>
            <a:pPr lvl="1"/>
            <a:endParaRPr lang="en-US" altLang="en-US" sz="2000"/>
          </a:p>
          <a:p>
            <a:pPr lvl="1"/>
            <a:endParaRPr lang="en-US" altLang="en-US" sz="2000"/>
          </a:p>
          <a:p>
            <a:pPr lvl="1"/>
            <a:endParaRPr lang="en-US" altLang="en-US" sz="2000"/>
          </a:p>
          <a:p>
            <a:pPr lvl="1"/>
            <a:r>
              <a:rPr lang="en-US" altLang="en-US" sz="2000">
                <a:sym typeface="Symbol" pitchFamily="2" charset="2"/>
              </a:rPr>
              <a:t>Fourier transform </a:t>
            </a:r>
            <a:r>
              <a:rPr lang="en-US" altLang="en-US" sz="2000"/>
              <a:t>single dish map = T(x,y) </a:t>
            </a:r>
            <a:r>
              <a:rPr lang="en-US" altLang="en-US" sz="2000">
                <a:sym typeface="Symbol" pitchFamily="2" charset="2"/>
              </a:rPr>
              <a:t> A(x,y), then divide by a(x,y) = FT{A(x,y)}, to estimate V(u,v)</a:t>
            </a:r>
          </a:p>
          <a:p>
            <a:pPr lvl="1"/>
            <a:endParaRPr lang="en-US" altLang="en-US" sz="2000">
              <a:sym typeface="Symbol" pitchFamily="2" charset="2"/>
            </a:endParaRPr>
          </a:p>
          <a:p>
            <a:pPr lvl="1"/>
            <a:endParaRPr lang="en-US" altLang="en-US" sz="2000">
              <a:sym typeface="Symbol" pitchFamily="2" charset="2"/>
            </a:endParaRPr>
          </a:p>
          <a:p>
            <a:pPr lvl="1"/>
            <a:r>
              <a:rPr lang="en-US" altLang="en-US" sz="2000">
                <a:sym typeface="Symbol" pitchFamily="2" charset="2"/>
              </a:rPr>
              <a:t>choose D large enough to overlap interferometer samples of V(u,v) and avoid using data where a(x,y) becomes small</a:t>
            </a:r>
          </a:p>
        </p:txBody>
      </p:sp>
      <p:pic>
        <p:nvPicPr>
          <p:cNvPr id="183300" name="Picture 4" descr="neff1">
            <a:extLst>
              <a:ext uri="{FF2B5EF4-FFF2-40B4-BE49-F238E27FC236}">
                <a16:creationId xmlns:a16="http://schemas.microsoft.com/office/drawing/2014/main" id="{CDC39FC5-E05E-1145-A8FE-F651A7931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27" t="33257" r="3171" b="27673"/>
          <a:stretch>
            <a:fillRect/>
          </a:stretch>
        </p:blipFill>
        <p:spPr bwMode="auto">
          <a:xfrm>
            <a:off x="1600200" y="2773363"/>
            <a:ext cx="5181600" cy="1265237"/>
          </a:xfrm>
          <a:prstGeom prst="rect">
            <a:avLst/>
          </a:prstGeom>
          <a:noFill/>
          <a:extLst>
            <a:ext uri="{909E8E84-426E-40DD-AFC4-6F175D3DCCD1}">
              <a14:hiddenFill xmlns:a14="http://schemas.microsoft.com/office/drawing/2010/main">
                <a:solidFill>
                  <a:srgbClr val="FFFFFF"/>
                </a:solidFill>
              </a14:hiddenFill>
            </a:ext>
          </a:extLst>
        </p:spPr>
      </p:pic>
      <p:pic>
        <p:nvPicPr>
          <p:cNvPr id="183301" name="Picture 5" descr="TP_tmp">
            <a:extLst>
              <a:ext uri="{FF2B5EF4-FFF2-40B4-BE49-F238E27FC236}">
                <a16:creationId xmlns:a16="http://schemas.microsoft.com/office/drawing/2014/main" id="{7006D85F-3824-CA48-9BB7-F671D21A48EF}"/>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676400" y="5019675"/>
            <a:ext cx="3062288"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302" name="Text Box 6">
            <a:extLst>
              <a:ext uri="{FF2B5EF4-FFF2-40B4-BE49-F238E27FC236}">
                <a16:creationId xmlns:a16="http://schemas.microsoft.com/office/drawing/2014/main" id="{B13E57AC-AD7A-054A-B8DC-5A4DAB28A5E3}"/>
              </a:ext>
            </a:extLst>
          </p:cNvPr>
          <p:cNvSpPr txBox="1">
            <a:spLocks noChangeArrowheads="1"/>
          </p:cNvSpPr>
          <p:nvPr/>
        </p:nvSpPr>
        <p:spPr bwMode="auto">
          <a:xfrm>
            <a:off x="2971800" y="28194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a:latin typeface="Arial" panose="020B0604020202020204" pitchFamily="34" charset="0"/>
              </a:rPr>
              <a:t>density of uv points</a:t>
            </a:r>
          </a:p>
        </p:txBody>
      </p:sp>
      <p:sp>
        <p:nvSpPr>
          <p:cNvPr id="183303" name="Text Box 7">
            <a:extLst>
              <a:ext uri="{FF2B5EF4-FFF2-40B4-BE49-F238E27FC236}">
                <a16:creationId xmlns:a16="http://schemas.microsoft.com/office/drawing/2014/main" id="{A2E8FD17-145A-8046-8051-F14CBBF8DD40}"/>
              </a:ext>
            </a:extLst>
          </p:cNvPr>
          <p:cNvSpPr txBox="1">
            <a:spLocks noChangeArrowheads="1"/>
          </p:cNvSpPr>
          <p:nvPr/>
        </p:nvSpPr>
        <p:spPr bwMode="auto">
          <a:xfrm>
            <a:off x="6781800" y="36576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a:latin typeface="Arial" panose="020B0604020202020204" pitchFamily="34" charset="0"/>
              </a:rPr>
              <a:t>(u,v)</a:t>
            </a:r>
          </a:p>
        </p:txBody>
      </p:sp>
    </p:spTree>
    <p:extLst>
      <p:ext uri="{BB962C8B-B14F-4D97-AF65-F5344CB8AC3E}">
        <p14:creationId xmlns:p14="http://schemas.microsoft.com/office/powerpoint/2010/main" val="212286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2548064" y="4157662"/>
            <a:ext cx="6595935" cy="14935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99"/>
              </a:buClr>
              <a:buSzPct val="25000"/>
              <a:buFont typeface="Arial"/>
              <a:buNone/>
            </a:pPr>
            <a:r>
              <a:rPr lang="en-US" sz="1800" u="none" strike="noStrike" cap="none" dirty="0">
                <a:solidFill>
                  <a:srgbClr val="000099"/>
                </a:solidFill>
                <a:ea typeface="Cabin"/>
                <a:sym typeface="Cabin"/>
              </a:rPr>
              <a:t>To precisely measure arrival times we need very accurate clocks</a:t>
            </a:r>
          </a:p>
          <a:p>
            <a:pPr marL="342900" marR="0" lvl="0" indent="-342900" algn="l" rtl="0">
              <a:lnSpc>
                <a:spcPct val="90000"/>
              </a:lnSpc>
              <a:spcBef>
                <a:spcPts val="360"/>
              </a:spcBef>
              <a:spcAft>
                <a:spcPts val="0"/>
              </a:spcAft>
              <a:buClr>
                <a:srgbClr val="000099"/>
              </a:buClr>
              <a:buSzPct val="100000"/>
              <a:buFont typeface="Arial"/>
              <a:buChar char="•"/>
            </a:pPr>
            <a:r>
              <a:rPr lang="en-US" sz="1800" u="none" strike="noStrike" cap="none" dirty="0">
                <a:solidFill>
                  <a:srgbClr val="000099"/>
                </a:solidFill>
                <a:ea typeface="Cabin"/>
                <a:sym typeface="Cabin"/>
              </a:rPr>
              <a:t>At Band 10 </a:t>
            </a:r>
            <a:r>
              <a:rPr lang="en-US" sz="1800" dirty="0"/>
              <a:t>one wavelength </a:t>
            </a:r>
            <a:r>
              <a:rPr lang="en-US" sz="1800" u="none" strike="noStrike" cap="none" dirty="0">
                <a:solidFill>
                  <a:srgbClr val="000099"/>
                </a:solidFill>
                <a:ea typeface="Cabin"/>
                <a:sym typeface="Cabin"/>
              </a:rPr>
              <a:t>error = 1 picosecond (!!)</a:t>
            </a:r>
          </a:p>
          <a:p>
            <a:pPr marL="342900" marR="0" lvl="0" indent="-342900" algn="l" rtl="0">
              <a:lnSpc>
                <a:spcPct val="90000"/>
              </a:lnSpc>
              <a:spcBef>
                <a:spcPts val="360"/>
              </a:spcBef>
              <a:spcAft>
                <a:spcPts val="0"/>
              </a:spcAft>
              <a:buClr>
                <a:srgbClr val="000099"/>
              </a:buClr>
              <a:buSzPct val="100000"/>
              <a:buFont typeface="Arial"/>
              <a:buChar char="•"/>
            </a:pPr>
            <a:r>
              <a:rPr lang="en-US" sz="1800" u="none" strike="noStrike" cap="none" dirty="0">
                <a:solidFill>
                  <a:srgbClr val="000099"/>
                </a:solidFill>
                <a:ea typeface="Cabin"/>
                <a:sym typeface="Cabin"/>
              </a:rPr>
              <a:t>We need &lt;&lt; 1 wavelength timing precision so each antenna has an on-board clock with high sampling rates</a:t>
            </a:r>
          </a:p>
          <a:p>
            <a:pPr marL="0" marR="0" lvl="0" indent="0" algn="l" rtl="0">
              <a:lnSpc>
                <a:spcPct val="90000"/>
              </a:lnSpc>
              <a:spcBef>
                <a:spcPts val="360"/>
              </a:spcBef>
              <a:spcAft>
                <a:spcPts val="0"/>
              </a:spcAft>
              <a:buClr>
                <a:srgbClr val="000099"/>
              </a:buClr>
              <a:buSzPct val="25000"/>
              <a:buFont typeface="Arial"/>
              <a:buNone/>
            </a:pPr>
            <a:endParaRPr sz="1800" b="0" i="0" u="none" strike="noStrike" cap="none" dirty="0">
              <a:solidFill>
                <a:srgbClr val="000099"/>
              </a:solidFill>
              <a:latin typeface="Cabin"/>
              <a:ea typeface="Cabin"/>
              <a:cs typeface="Cabin"/>
              <a:sym typeface="Cabin"/>
            </a:endParaRPr>
          </a:p>
          <a:p>
            <a:pPr marL="0" marR="0" lvl="0" indent="0" algn="l" rtl="0">
              <a:lnSpc>
                <a:spcPct val="90000"/>
              </a:lnSpc>
              <a:spcBef>
                <a:spcPts val="360"/>
              </a:spcBef>
              <a:spcAft>
                <a:spcPts val="0"/>
              </a:spcAft>
              <a:buClr>
                <a:srgbClr val="000099"/>
              </a:buClr>
              <a:buSzPct val="25000"/>
              <a:buFont typeface="Arial"/>
              <a:buNone/>
            </a:pPr>
            <a:r>
              <a:rPr lang="en-US" sz="1800" u="none" strike="noStrike" cap="none" dirty="0">
                <a:solidFill>
                  <a:srgbClr val="000099"/>
                </a:solidFill>
                <a:ea typeface="Cabin"/>
                <a:sym typeface="Cabin"/>
              </a:rPr>
              <a:t>Once determined, the reference time is distributed to all </a:t>
            </a:r>
            <a:r>
              <a:rPr lang="en-US" sz="1800" dirty="0"/>
              <a:t>antennas</a:t>
            </a:r>
            <a:r>
              <a:rPr lang="en-US" sz="1800" u="none" strike="noStrike" cap="none" dirty="0">
                <a:solidFill>
                  <a:srgbClr val="000099"/>
                </a:solidFill>
                <a:ea typeface="Cabin"/>
                <a:sym typeface="Cabin"/>
              </a:rPr>
              <a:t> </a:t>
            </a:r>
          </a:p>
        </p:txBody>
      </p:sp>
      <p:sp>
        <p:nvSpPr>
          <p:cNvPr id="297" name="Shape 297"/>
          <p:cNvSpPr txBox="1"/>
          <p:nvPr/>
        </p:nvSpPr>
        <p:spPr>
          <a:xfrm>
            <a:off x="3333750" y="3362325"/>
            <a:ext cx="25431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chemeClr val="lt1"/>
                </a:solidFill>
                <a:latin typeface="Arial"/>
                <a:ea typeface="Arial"/>
                <a:cs typeface="Arial"/>
                <a:sym typeface="Arial"/>
              </a:rPr>
              <a:t>Correlator</a:t>
            </a:r>
          </a:p>
        </p:txBody>
      </p:sp>
      <p:pic>
        <p:nvPicPr>
          <p:cNvPr id="298" name="Shape 298"/>
          <p:cNvPicPr preferRelativeResize="0"/>
          <p:nvPr/>
        </p:nvPicPr>
        <p:blipFill rotWithShape="1">
          <a:blip r:embed="rId3">
            <a:alphaModFix/>
          </a:blip>
          <a:srcRect/>
          <a:stretch/>
        </p:blipFill>
        <p:spPr>
          <a:xfrm>
            <a:off x="541337" y="741085"/>
            <a:ext cx="1990724" cy="2324099"/>
          </a:xfrm>
          <a:prstGeom prst="rect">
            <a:avLst/>
          </a:prstGeom>
          <a:noFill/>
          <a:ln>
            <a:noFill/>
          </a:ln>
        </p:spPr>
      </p:pic>
      <p:pic>
        <p:nvPicPr>
          <p:cNvPr id="299" name="Shape 299"/>
          <p:cNvPicPr preferRelativeResize="0"/>
          <p:nvPr/>
        </p:nvPicPr>
        <p:blipFill rotWithShape="1">
          <a:blip r:embed="rId4">
            <a:alphaModFix/>
          </a:blip>
          <a:srcRect l="8604" t="2553" r="16623" b="3452"/>
          <a:stretch/>
        </p:blipFill>
        <p:spPr>
          <a:xfrm>
            <a:off x="803275" y="4144685"/>
            <a:ext cx="1728787" cy="1506537"/>
          </a:xfrm>
          <a:prstGeom prst="rect">
            <a:avLst/>
          </a:prstGeom>
          <a:noFill/>
          <a:ln w="9525" cap="flat" cmpd="sng">
            <a:solidFill>
              <a:srgbClr val="330099"/>
            </a:solidFill>
            <a:prstDash val="solid"/>
            <a:miter/>
            <a:headEnd type="none" w="med" len="med"/>
            <a:tailEnd type="none" w="med" len="med"/>
          </a:ln>
        </p:spPr>
      </p:pic>
      <p:sp>
        <p:nvSpPr>
          <p:cNvPr id="300" name="Shape 300"/>
          <p:cNvSpPr txBox="1"/>
          <p:nvPr/>
        </p:nvSpPr>
        <p:spPr>
          <a:xfrm>
            <a:off x="46038" y="3287712"/>
            <a:ext cx="1512886"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chemeClr val="lt1"/>
                </a:solidFill>
                <a:latin typeface="Arial"/>
                <a:ea typeface="Arial"/>
                <a:cs typeface="Arial"/>
                <a:sym typeface="Arial"/>
              </a:rPr>
              <a:t>Reference</a:t>
            </a:r>
          </a:p>
        </p:txBody>
      </p:sp>
      <p:cxnSp>
        <p:nvCxnSpPr>
          <p:cNvPr id="301" name="Shape 301"/>
          <p:cNvCxnSpPr/>
          <p:nvPr/>
        </p:nvCxnSpPr>
        <p:spPr>
          <a:xfrm rot="10800000">
            <a:off x="2268538" y="3541435"/>
            <a:ext cx="0" cy="603249"/>
          </a:xfrm>
          <a:prstGeom prst="straightConnector1">
            <a:avLst/>
          </a:prstGeom>
          <a:noFill/>
          <a:ln w="19050" cap="flat" cmpd="sng">
            <a:solidFill>
              <a:srgbClr val="330099"/>
            </a:solidFill>
            <a:prstDash val="solid"/>
            <a:round/>
            <a:headEnd type="none" w="med" len="med"/>
            <a:tailEnd type="none" w="med" len="med"/>
          </a:ln>
        </p:spPr>
      </p:cxnSp>
      <p:cxnSp>
        <p:nvCxnSpPr>
          <p:cNvPr id="302" name="Shape 302"/>
          <p:cNvCxnSpPr/>
          <p:nvPr/>
        </p:nvCxnSpPr>
        <p:spPr>
          <a:xfrm rot="10800000">
            <a:off x="1979613" y="3365499"/>
            <a:ext cx="0" cy="792162"/>
          </a:xfrm>
          <a:prstGeom prst="straightConnector1">
            <a:avLst/>
          </a:prstGeom>
          <a:noFill/>
          <a:ln w="19050" cap="flat" cmpd="sng">
            <a:solidFill>
              <a:srgbClr val="330099"/>
            </a:solidFill>
            <a:prstDash val="solid"/>
            <a:round/>
            <a:headEnd type="none" w="med" len="med"/>
            <a:tailEnd type="none" w="med" len="med"/>
          </a:ln>
        </p:spPr>
      </p:cxnSp>
      <p:cxnSp>
        <p:nvCxnSpPr>
          <p:cNvPr id="303" name="Shape 303"/>
          <p:cNvCxnSpPr/>
          <p:nvPr/>
        </p:nvCxnSpPr>
        <p:spPr>
          <a:xfrm rot="10800000">
            <a:off x="2268537" y="3543644"/>
            <a:ext cx="4751387" cy="0"/>
          </a:xfrm>
          <a:prstGeom prst="straightConnector1">
            <a:avLst/>
          </a:prstGeom>
          <a:noFill/>
          <a:ln w="19050" cap="flat" cmpd="sng">
            <a:solidFill>
              <a:srgbClr val="330099"/>
            </a:solidFill>
            <a:prstDash val="solid"/>
            <a:round/>
            <a:headEnd type="none" w="med" len="med"/>
            <a:tailEnd type="none" w="med" len="med"/>
          </a:ln>
        </p:spPr>
      </p:cxnSp>
      <p:cxnSp>
        <p:nvCxnSpPr>
          <p:cNvPr id="304" name="Shape 304"/>
          <p:cNvCxnSpPr/>
          <p:nvPr/>
        </p:nvCxnSpPr>
        <p:spPr>
          <a:xfrm rot="10800000" flipH="1">
            <a:off x="1979611" y="3362325"/>
            <a:ext cx="2160586" cy="3174"/>
          </a:xfrm>
          <a:prstGeom prst="straightConnector1">
            <a:avLst/>
          </a:prstGeom>
          <a:noFill/>
          <a:ln w="19050" cap="flat" cmpd="sng">
            <a:solidFill>
              <a:srgbClr val="330099"/>
            </a:solidFill>
            <a:prstDash val="solid"/>
            <a:round/>
            <a:headEnd type="none" w="med" len="med"/>
            <a:tailEnd type="none" w="med" len="med"/>
          </a:ln>
        </p:spPr>
      </p:cxnSp>
      <p:cxnSp>
        <p:nvCxnSpPr>
          <p:cNvPr id="305" name="Shape 305"/>
          <p:cNvCxnSpPr/>
          <p:nvPr/>
        </p:nvCxnSpPr>
        <p:spPr>
          <a:xfrm rot="10800000">
            <a:off x="1763713" y="3135732"/>
            <a:ext cx="0" cy="1079499"/>
          </a:xfrm>
          <a:prstGeom prst="straightConnector1">
            <a:avLst/>
          </a:prstGeom>
          <a:noFill/>
          <a:ln w="19050" cap="flat" cmpd="sng">
            <a:solidFill>
              <a:srgbClr val="330099"/>
            </a:solidFill>
            <a:prstDash val="solid"/>
            <a:round/>
            <a:headEnd type="none" w="med" len="med"/>
            <a:tailEnd type="triangle" w="lg" len="lg"/>
          </a:ln>
        </p:spPr>
      </p:cxnSp>
      <p:cxnSp>
        <p:nvCxnSpPr>
          <p:cNvPr id="306" name="Shape 306"/>
          <p:cNvCxnSpPr/>
          <p:nvPr/>
        </p:nvCxnSpPr>
        <p:spPr>
          <a:xfrm rot="10800000">
            <a:off x="7019925" y="3114700"/>
            <a:ext cx="0" cy="438911"/>
          </a:xfrm>
          <a:prstGeom prst="straightConnector1">
            <a:avLst/>
          </a:prstGeom>
          <a:noFill/>
          <a:ln w="19050" cap="flat" cmpd="sng">
            <a:solidFill>
              <a:srgbClr val="330099"/>
            </a:solidFill>
            <a:prstDash val="solid"/>
            <a:round/>
            <a:headEnd type="none" w="med" len="med"/>
            <a:tailEnd type="triangle" w="lg" len="lg"/>
          </a:ln>
        </p:spPr>
      </p:cxnSp>
      <p:pic>
        <p:nvPicPr>
          <p:cNvPr id="307" name="Shape 307"/>
          <p:cNvPicPr preferRelativeResize="0"/>
          <p:nvPr/>
        </p:nvPicPr>
        <p:blipFill rotWithShape="1">
          <a:blip r:embed="rId5">
            <a:alphaModFix/>
          </a:blip>
          <a:srcRect t="2242" b="5833"/>
          <a:stretch/>
        </p:blipFill>
        <p:spPr>
          <a:xfrm>
            <a:off x="6477000" y="644247"/>
            <a:ext cx="2032000" cy="2420938"/>
          </a:xfrm>
          <a:prstGeom prst="rect">
            <a:avLst/>
          </a:prstGeom>
          <a:noFill/>
          <a:ln>
            <a:noFill/>
          </a:ln>
        </p:spPr>
      </p:pic>
      <p:pic>
        <p:nvPicPr>
          <p:cNvPr id="308" name="Shape 308"/>
          <p:cNvPicPr preferRelativeResize="0"/>
          <p:nvPr/>
        </p:nvPicPr>
        <p:blipFill rotWithShape="1">
          <a:blip r:embed="rId6">
            <a:alphaModFix/>
          </a:blip>
          <a:srcRect/>
          <a:stretch/>
        </p:blipFill>
        <p:spPr>
          <a:xfrm>
            <a:off x="3311525" y="661710"/>
            <a:ext cx="2197100" cy="2403474"/>
          </a:xfrm>
          <a:prstGeom prst="rect">
            <a:avLst/>
          </a:prstGeom>
          <a:noFill/>
          <a:ln>
            <a:noFill/>
          </a:ln>
        </p:spPr>
      </p:pic>
      <p:sp>
        <p:nvSpPr>
          <p:cNvPr id="309" name="Shape 309"/>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11</a:t>
            </a:fld>
            <a:endParaRPr lang="en-US" sz="1200">
              <a:solidFill>
                <a:srgbClr val="000099"/>
              </a:solidFill>
              <a:latin typeface="Cabin"/>
              <a:ea typeface="Cabin"/>
              <a:cs typeface="Cabin"/>
              <a:sym typeface="Cabin"/>
            </a:endParaRPr>
          </a:p>
        </p:txBody>
      </p:sp>
      <p:cxnSp>
        <p:nvCxnSpPr>
          <p:cNvPr id="310" name="Shape 310"/>
          <p:cNvCxnSpPr/>
          <p:nvPr/>
        </p:nvCxnSpPr>
        <p:spPr>
          <a:xfrm rot="10800000">
            <a:off x="4129512" y="3173489"/>
            <a:ext cx="0" cy="201168"/>
          </a:xfrm>
          <a:prstGeom prst="straightConnector1">
            <a:avLst/>
          </a:prstGeom>
          <a:noFill/>
          <a:ln w="19050" cap="flat" cmpd="sng">
            <a:solidFill>
              <a:srgbClr val="330099"/>
            </a:solidFill>
            <a:prstDash val="solid"/>
            <a:round/>
            <a:headEnd type="none" w="med" len="med"/>
            <a:tailEnd type="triangle" w="lg" len="lg"/>
          </a:ln>
        </p:spPr>
      </p:cxnSp>
      <p:sp>
        <p:nvSpPr>
          <p:cNvPr id="311" name="Shape 311"/>
          <p:cNvSpPr txBox="1">
            <a:spLocks noGrp="1"/>
          </p:cNvSpPr>
          <p:nvPr>
            <p:ph type="title"/>
          </p:nvPr>
        </p:nvSpPr>
        <p:spPr>
          <a:xfrm>
            <a:off x="541337" y="71258"/>
            <a:ext cx="7688262" cy="536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300" u="none" strike="noStrike" cap="none" dirty="0">
                <a:ea typeface="Cabin"/>
                <a:sym typeface="Cabin"/>
              </a:rPr>
              <a:t>Some instrument details…</a:t>
            </a:r>
          </a:p>
        </p:txBody>
      </p:sp>
    </p:spTree>
    <p:extLst>
      <p:ext uri="{BB962C8B-B14F-4D97-AF65-F5344CB8AC3E}">
        <p14:creationId xmlns:p14="http://schemas.microsoft.com/office/powerpoint/2010/main" val="3183817420"/>
      </p:ext>
    </p:extLst>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30D3CBD-541F-D24A-9F85-13E825F3804E}"/>
              </a:ext>
            </a:extLst>
          </p:cNvPr>
          <p:cNvSpPr>
            <a:spLocks noGrp="1"/>
          </p:cNvSpPr>
          <p:nvPr>
            <p:ph type="sldNum" sz="quarter" idx="12"/>
          </p:nvPr>
        </p:nvSpPr>
        <p:spPr/>
        <p:txBody>
          <a:bodyPr/>
          <a:lstStyle/>
          <a:p>
            <a:fld id="{411CBF30-9454-5340-AF3A-8695F08F30B9}" type="slidenum">
              <a:rPr lang="en-US" altLang="en-US"/>
              <a:pPr/>
              <a:t>110</a:t>
            </a:fld>
            <a:endParaRPr lang="en-US" altLang="en-US"/>
          </a:p>
        </p:txBody>
      </p:sp>
      <p:sp>
        <p:nvSpPr>
          <p:cNvPr id="184322" name="Rectangle 2">
            <a:extLst>
              <a:ext uri="{FF2B5EF4-FFF2-40B4-BE49-F238E27FC236}">
                <a16:creationId xmlns:a16="http://schemas.microsoft.com/office/drawing/2014/main" id="{22EE69AC-6AD3-7F47-89CF-6A2E56692935}"/>
              </a:ext>
            </a:extLst>
          </p:cNvPr>
          <p:cNvSpPr>
            <a:spLocks noGrp="1" noChangeArrowheads="1"/>
          </p:cNvSpPr>
          <p:nvPr>
            <p:ph type="title"/>
          </p:nvPr>
        </p:nvSpPr>
        <p:spPr/>
        <p:txBody>
          <a:bodyPr/>
          <a:lstStyle/>
          <a:p>
            <a:r>
              <a:rPr lang="en-US" altLang="en-US"/>
              <a:t>Missing Low Spatial Frequencies (II)</a:t>
            </a:r>
          </a:p>
        </p:txBody>
      </p:sp>
      <p:sp>
        <p:nvSpPr>
          <p:cNvPr id="184323" name="Rectangle 3">
            <a:extLst>
              <a:ext uri="{FF2B5EF4-FFF2-40B4-BE49-F238E27FC236}">
                <a16:creationId xmlns:a16="http://schemas.microsoft.com/office/drawing/2014/main" id="{7BB808F7-170B-4B46-BE3B-2AB0855B4DE9}"/>
              </a:ext>
            </a:extLst>
          </p:cNvPr>
          <p:cNvSpPr>
            <a:spLocks noGrp="1" noChangeArrowheads="1"/>
          </p:cNvSpPr>
          <p:nvPr>
            <p:ph type="body" idx="1"/>
          </p:nvPr>
        </p:nvSpPr>
        <p:spPr>
          <a:xfrm>
            <a:off x="685800" y="1295400"/>
            <a:ext cx="7772400" cy="4572000"/>
          </a:xfrm>
        </p:spPr>
        <p:txBody>
          <a:bodyPr/>
          <a:lstStyle/>
          <a:p>
            <a:r>
              <a:rPr lang="en-US" altLang="en-US" sz="2400"/>
              <a:t>separate array of smaller telescopes </a:t>
            </a:r>
          </a:p>
          <a:p>
            <a:pPr lvl="1"/>
            <a:r>
              <a:rPr lang="en-US" altLang="en-US" sz="2000"/>
              <a:t>use smaller telescopes observe short baselines not accessible to larger telescopes</a:t>
            </a:r>
          </a:p>
          <a:p>
            <a:pPr lvl="1"/>
            <a:r>
              <a:rPr lang="en-US" altLang="en-US" sz="2000"/>
              <a:t>shortest baselines from larger telescopes total power maps</a:t>
            </a:r>
          </a:p>
          <a:p>
            <a:pPr>
              <a:buFontTx/>
              <a:buNone/>
            </a:pPr>
            <a:r>
              <a:rPr lang="en-US" altLang="en-US" sz="2400"/>
              <a:t> </a:t>
            </a:r>
          </a:p>
        </p:txBody>
      </p:sp>
      <p:pic>
        <p:nvPicPr>
          <p:cNvPr id="184327" name="Picture 7" descr="alma_aca">
            <a:extLst>
              <a:ext uri="{FF2B5EF4-FFF2-40B4-BE49-F238E27FC236}">
                <a16:creationId xmlns:a16="http://schemas.microsoft.com/office/drawing/2014/main" id="{16FD2FB0-5A58-7441-9288-D2B73AFD6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3001963"/>
            <a:ext cx="5046662" cy="3551237"/>
          </a:xfrm>
          <a:prstGeom prst="rect">
            <a:avLst/>
          </a:prstGeom>
          <a:noFill/>
          <a:extLst>
            <a:ext uri="{909E8E84-426E-40DD-AFC4-6F175D3DCCD1}">
              <a14:hiddenFill xmlns:a14="http://schemas.microsoft.com/office/drawing/2010/main">
                <a:solidFill>
                  <a:srgbClr val="FFFFFF"/>
                </a:solidFill>
              </a14:hiddenFill>
            </a:ext>
          </a:extLst>
        </p:spPr>
      </p:pic>
      <p:sp>
        <p:nvSpPr>
          <p:cNvPr id="184328" name="Text Box 8">
            <a:extLst>
              <a:ext uri="{FF2B5EF4-FFF2-40B4-BE49-F238E27FC236}">
                <a16:creationId xmlns:a16="http://schemas.microsoft.com/office/drawing/2014/main" id="{C57329BE-7AB4-2145-AC68-6679830C7552}"/>
              </a:ext>
            </a:extLst>
          </p:cNvPr>
          <p:cNvSpPr txBox="1">
            <a:spLocks noChangeArrowheads="1"/>
          </p:cNvSpPr>
          <p:nvPr/>
        </p:nvSpPr>
        <p:spPr bwMode="auto">
          <a:xfrm>
            <a:off x="6019800" y="3644900"/>
            <a:ext cx="31242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Arial" panose="020B0604020202020204" pitchFamily="34" charset="0"/>
              </a:rPr>
              <a:t>   ALMA with ACA</a:t>
            </a:r>
          </a:p>
          <a:p>
            <a:r>
              <a:rPr lang="en-US" altLang="en-US" sz="1800">
                <a:latin typeface="Arial" panose="020B0604020202020204" pitchFamily="34" charset="0"/>
              </a:rPr>
              <a:t>  64 x 12 m:   12 to 14000 m</a:t>
            </a:r>
          </a:p>
          <a:p>
            <a:r>
              <a:rPr lang="en-US" altLang="en-US" sz="1800">
                <a:latin typeface="Arial" panose="020B0604020202020204" pitchFamily="34" charset="0"/>
              </a:rPr>
              <a:t>+12 x   7 m:   fills ~7 to 12</a:t>
            </a:r>
          </a:p>
          <a:p>
            <a:r>
              <a:rPr lang="en-US" altLang="en-US" sz="1800">
                <a:latin typeface="Arial" panose="020B0604020202020204" pitchFamily="34" charset="0"/>
              </a:rPr>
              <a:t> + 4 x 12 m:   fills 0 to ~7 </a:t>
            </a:r>
          </a:p>
        </p:txBody>
      </p:sp>
    </p:spTree>
    <p:extLst>
      <p:ext uri="{BB962C8B-B14F-4D97-AF65-F5344CB8AC3E}">
        <p14:creationId xmlns:p14="http://schemas.microsoft.com/office/powerpoint/2010/main" val="3855921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B5588BB-3215-3C45-80A8-0FBEF50E311D}"/>
              </a:ext>
            </a:extLst>
          </p:cNvPr>
          <p:cNvSpPr>
            <a:spLocks noGrp="1"/>
          </p:cNvSpPr>
          <p:nvPr>
            <p:ph type="sldNum" sz="quarter" idx="12"/>
          </p:nvPr>
        </p:nvSpPr>
        <p:spPr/>
        <p:txBody>
          <a:bodyPr/>
          <a:lstStyle/>
          <a:p>
            <a:fld id="{588E6BF3-C1BE-7741-972C-80D13814F4FB}" type="slidenum">
              <a:rPr lang="en-US" altLang="en-US"/>
              <a:pPr/>
              <a:t>111</a:t>
            </a:fld>
            <a:endParaRPr lang="en-US" altLang="en-US"/>
          </a:p>
        </p:txBody>
      </p:sp>
      <p:sp>
        <p:nvSpPr>
          <p:cNvPr id="189442" name="Rectangle 2">
            <a:extLst>
              <a:ext uri="{FF2B5EF4-FFF2-40B4-BE49-F238E27FC236}">
                <a16:creationId xmlns:a16="http://schemas.microsoft.com/office/drawing/2014/main" id="{1EE0F7BF-91B4-F743-9B6C-FF1A651045B1}"/>
              </a:ext>
            </a:extLst>
          </p:cNvPr>
          <p:cNvSpPr>
            <a:spLocks noGrp="1" noChangeArrowheads="1"/>
          </p:cNvSpPr>
          <p:nvPr>
            <p:ph type="title"/>
          </p:nvPr>
        </p:nvSpPr>
        <p:spPr/>
        <p:txBody>
          <a:bodyPr/>
          <a:lstStyle/>
          <a:p>
            <a:r>
              <a:rPr lang="en-US" altLang="en-US"/>
              <a:t>Missing Low Spatial Frequencies (III)</a:t>
            </a:r>
          </a:p>
        </p:txBody>
      </p:sp>
      <p:sp>
        <p:nvSpPr>
          <p:cNvPr id="189443" name="Rectangle 3">
            <a:extLst>
              <a:ext uri="{FF2B5EF4-FFF2-40B4-BE49-F238E27FC236}">
                <a16:creationId xmlns:a16="http://schemas.microsoft.com/office/drawing/2014/main" id="{0148B3F3-AD75-7F43-A6C9-CC4567F574F8}"/>
              </a:ext>
            </a:extLst>
          </p:cNvPr>
          <p:cNvSpPr>
            <a:spLocks noGrp="1" noChangeArrowheads="1"/>
          </p:cNvSpPr>
          <p:nvPr>
            <p:ph type="body" idx="1"/>
          </p:nvPr>
        </p:nvSpPr>
        <p:spPr>
          <a:xfrm>
            <a:off x="685800" y="1295400"/>
            <a:ext cx="8077200" cy="5029200"/>
          </a:xfrm>
        </p:spPr>
        <p:txBody>
          <a:bodyPr/>
          <a:lstStyle/>
          <a:p>
            <a:r>
              <a:rPr lang="en-US" altLang="en-US" sz="2400"/>
              <a:t>mosaic with a homogeneous array</a:t>
            </a:r>
          </a:p>
          <a:p>
            <a:pPr lvl="1"/>
            <a:r>
              <a:rPr lang="en-US" altLang="en-US" sz="2000"/>
              <a:t>recover a range of spatial frequencies around the nominal baseline b using knowledge of A(x,y) (Ekers and Rots 1979) (and get shortest baselines from total power maps)</a:t>
            </a:r>
          </a:p>
          <a:p>
            <a:pPr lvl="1"/>
            <a:endParaRPr lang="en-US" altLang="en-US" sz="2000"/>
          </a:p>
          <a:p>
            <a:pPr lvl="1"/>
            <a:endParaRPr lang="en-US" altLang="en-US" sz="2000"/>
          </a:p>
          <a:p>
            <a:pPr lvl="1"/>
            <a:endParaRPr lang="en-US" altLang="en-US" sz="2000"/>
          </a:p>
          <a:p>
            <a:pPr lvl="1"/>
            <a:endParaRPr lang="en-US" altLang="en-US" sz="2000"/>
          </a:p>
          <a:p>
            <a:pPr lvl="1"/>
            <a:r>
              <a:rPr lang="en-US" altLang="en-US" sz="2000"/>
              <a:t>V(u,v) is linear combination of baselines from b-D to b+D</a:t>
            </a:r>
          </a:p>
          <a:p>
            <a:pPr lvl="1">
              <a:lnSpc>
                <a:spcPct val="110000"/>
              </a:lnSpc>
            </a:pPr>
            <a:r>
              <a:rPr lang="en-US" altLang="en-US" sz="2000"/>
              <a:t>depends on pointing direction (x</a:t>
            </a:r>
            <a:r>
              <a:rPr lang="en-US" altLang="en-US" sz="2000" baseline="-25000"/>
              <a:t>o</a:t>
            </a:r>
            <a:r>
              <a:rPr lang="en-US" altLang="en-US" sz="2000"/>
              <a:t>,y</a:t>
            </a:r>
            <a:r>
              <a:rPr lang="en-US" altLang="en-US" sz="2000" baseline="-25000"/>
              <a:t>o</a:t>
            </a:r>
            <a:r>
              <a:rPr lang="en-US" altLang="en-US" sz="2000"/>
              <a:t>) as well as (u,v)</a:t>
            </a:r>
          </a:p>
          <a:p>
            <a:pPr lvl="1">
              <a:lnSpc>
                <a:spcPct val="110000"/>
              </a:lnSpc>
            </a:pPr>
            <a:endParaRPr lang="en-US" altLang="en-US" sz="2000"/>
          </a:p>
          <a:p>
            <a:pPr lvl="1">
              <a:lnSpc>
                <a:spcPct val="110000"/>
              </a:lnSpc>
            </a:pPr>
            <a:r>
              <a:rPr lang="en-US" altLang="en-US" sz="2000"/>
              <a:t>Fourier transform with respect to pointing direction (x</a:t>
            </a:r>
            <a:r>
              <a:rPr lang="en-US" altLang="en-US" sz="2000" baseline="-25000"/>
              <a:t>o</a:t>
            </a:r>
            <a:r>
              <a:rPr lang="en-US" altLang="en-US" sz="2000"/>
              <a:t>,y</a:t>
            </a:r>
            <a:r>
              <a:rPr lang="en-US" altLang="en-US" sz="2000" baseline="-25000"/>
              <a:t>o</a:t>
            </a:r>
            <a:r>
              <a:rPr lang="en-US" altLang="en-US" sz="2000"/>
              <a:t>) </a:t>
            </a:r>
          </a:p>
        </p:txBody>
      </p:sp>
      <p:pic>
        <p:nvPicPr>
          <p:cNvPr id="189444" name="Picture 4" descr="neff2">
            <a:extLst>
              <a:ext uri="{FF2B5EF4-FFF2-40B4-BE49-F238E27FC236}">
                <a16:creationId xmlns:a16="http://schemas.microsoft.com/office/drawing/2014/main" id="{11DE3C66-83C1-3C43-AEA0-CEB32DF57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493" t="29535" r="2263" b="22093"/>
          <a:stretch>
            <a:fillRect/>
          </a:stretch>
        </p:blipFill>
        <p:spPr bwMode="auto">
          <a:xfrm>
            <a:off x="1981200" y="2819400"/>
            <a:ext cx="5410200" cy="1327150"/>
          </a:xfrm>
          <a:prstGeom prst="rect">
            <a:avLst/>
          </a:prstGeom>
          <a:noFill/>
          <a:extLst>
            <a:ext uri="{909E8E84-426E-40DD-AFC4-6F175D3DCCD1}">
              <a14:hiddenFill xmlns:a14="http://schemas.microsoft.com/office/drawing/2010/main">
                <a:solidFill>
                  <a:srgbClr val="FFFFFF"/>
                </a:solidFill>
              </a14:hiddenFill>
            </a:ext>
          </a:extLst>
        </p:spPr>
      </p:pic>
      <p:pic>
        <p:nvPicPr>
          <p:cNvPr id="189445" name="Picture 5" descr="TP_tmp">
            <a:extLst>
              <a:ext uri="{FF2B5EF4-FFF2-40B4-BE49-F238E27FC236}">
                <a16:creationId xmlns:a16="http://schemas.microsoft.com/office/drawing/2014/main" id="{ABA612C1-26F3-8B4C-A643-9BF16542305B}"/>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574800" y="4953000"/>
            <a:ext cx="66548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6" name="Picture 6" descr="TP_tmp">
            <a:extLst>
              <a:ext uri="{FF2B5EF4-FFF2-40B4-BE49-F238E27FC236}">
                <a16:creationId xmlns:a16="http://schemas.microsoft.com/office/drawing/2014/main" id="{332299B1-AFDE-3747-A18A-76A9C5BDB41C}"/>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574800" y="5791200"/>
            <a:ext cx="589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9447" name="Text Box 7">
            <a:extLst>
              <a:ext uri="{FF2B5EF4-FFF2-40B4-BE49-F238E27FC236}">
                <a16:creationId xmlns:a16="http://schemas.microsoft.com/office/drawing/2014/main" id="{0BD65D69-80D0-774A-BF20-E59EFCE77B6F}"/>
              </a:ext>
            </a:extLst>
          </p:cNvPr>
          <p:cNvSpPr txBox="1">
            <a:spLocks noChangeArrowheads="1"/>
          </p:cNvSpPr>
          <p:nvPr/>
        </p:nvSpPr>
        <p:spPr bwMode="auto">
          <a:xfrm>
            <a:off x="7315200" y="38100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1200">
                <a:latin typeface="Arial" panose="020B0604020202020204" pitchFamily="34" charset="0"/>
              </a:rPr>
              <a:t>(u,v)</a:t>
            </a:r>
          </a:p>
        </p:txBody>
      </p:sp>
    </p:spTree>
    <p:extLst>
      <p:ext uri="{BB962C8B-B14F-4D97-AF65-F5344CB8AC3E}">
        <p14:creationId xmlns:p14="http://schemas.microsoft.com/office/powerpoint/2010/main" val="698582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99217" y="5868006"/>
            <a:ext cx="9045661" cy="828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99"/>
              </a:buClr>
              <a:buSzPct val="25000"/>
              <a:buFont typeface="Arial"/>
              <a:buNone/>
            </a:pPr>
            <a:r>
              <a:rPr lang="en-US" sz="1800" u="none" strike="noStrike" cap="none" dirty="0">
                <a:ea typeface="Cabin"/>
                <a:sym typeface="Cabin"/>
              </a:rPr>
              <a:t>Signal from each antenna are digitized and sent to the correlator for multiplication &amp; averaging.</a:t>
            </a:r>
          </a:p>
          <a:p>
            <a:pPr marL="0" marR="0" lvl="0" indent="0" algn="l" rtl="0">
              <a:lnSpc>
                <a:spcPct val="90000"/>
              </a:lnSpc>
              <a:spcBef>
                <a:spcPts val="360"/>
              </a:spcBef>
              <a:spcAft>
                <a:spcPts val="0"/>
              </a:spcAft>
              <a:buClr>
                <a:srgbClr val="000099"/>
              </a:buClr>
              <a:buSzPct val="25000"/>
              <a:buFont typeface="Arial"/>
              <a:buNone/>
            </a:pPr>
            <a:r>
              <a:rPr lang="en-US" sz="1800" u="none" strike="noStrike" cap="none" dirty="0">
                <a:ea typeface="Cabin"/>
                <a:sym typeface="Cabin"/>
              </a:rPr>
              <a:t>For ~50 antennas the data rate is 600 GB/sec for the correlator to process</a:t>
            </a:r>
          </a:p>
        </p:txBody>
      </p:sp>
      <p:sp>
        <p:nvSpPr>
          <p:cNvPr id="318" name="Shape 318"/>
          <p:cNvSpPr txBox="1"/>
          <p:nvPr/>
        </p:nvSpPr>
        <p:spPr>
          <a:xfrm>
            <a:off x="3333750" y="3362325"/>
            <a:ext cx="2543174"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chemeClr val="lt1"/>
                </a:solidFill>
                <a:latin typeface="Arial"/>
                <a:ea typeface="Arial"/>
                <a:cs typeface="Arial"/>
                <a:sym typeface="Arial"/>
              </a:rPr>
              <a:t>Correlator</a:t>
            </a:r>
          </a:p>
        </p:txBody>
      </p:sp>
      <p:sp>
        <p:nvSpPr>
          <p:cNvPr id="331" name="Shape 331"/>
          <p:cNvSpPr txBox="1"/>
          <p:nvPr/>
        </p:nvSpPr>
        <p:spPr>
          <a:xfrm>
            <a:off x="46038" y="3287712"/>
            <a:ext cx="1512886"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a:solidFill>
                  <a:schemeClr val="lt1"/>
                </a:solidFill>
                <a:latin typeface="Arial"/>
                <a:ea typeface="Arial"/>
                <a:cs typeface="Arial"/>
                <a:sym typeface="Arial"/>
              </a:rPr>
              <a:t>Reference</a:t>
            </a:r>
          </a:p>
        </p:txBody>
      </p:sp>
      <p:sp>
        <p:nvSpPr>
          <p:cNvPr id="340" name="Shape 340"/>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12</a:t>
            </a:fld>
            <a:endParaRPr lang="en-US" sz="1200">
              <a:solidFill>
                <a:srgbClr val="000099"/>
              </a:solidFill>
              <a:latin typeface="Cabin"/>
              <a:ea typeface="Cabin"/>
              <a:cs typeface="Cabin"/>
              <a:sym typeface="Cabin"/>
            </a:endParaRPr>
          </a:p>
        </p:txBody>
      </p:sp>
      <p:grpSp>
        <p:nvGrpSpPr>
          <p:cNvPr id="2" name="Group 1">
            <a:extLst>
              <a:ext uri="{FF2B5EF4-FFF2-40B4-BE49-F238E27FC236}">
                <a16:creationId xmlns:a16="http://schemas.microsoft.com/office/drawing/2014/main" id="{952A7AAC-3BC7-B04D-8B14-8B4214EAE3BE}"/>
              </a:ext>
            </a:extLst>
          </p:cNvPr>
          <p:cNvGrpSpPr/>
          <p:nvPr/>
        </p:nvGrpSpPr>
        <p:grpSpPr>
          <a:xfrm>
            <a:off x="519155" y="668956"/>
            <a:ext cx="8099425" cy="4927712"/>
            <a:chOff x="541337" y="323737"/>
            <a:chExt cx="8099425" cy="4927712"/>
          </a:xfrm>
        </p:grpSpPr>
        <p:pic>
          <p:nvPicPr>
            <p:cNvPr id="319" name="Shape 319"/>
            <p:cNvPicPr preferRelativeResize="0"/>
            <p:nvPr/>
          </p:nvPicPr>
          <p:blipFill rotWithShape="1">
            <a:blip r:embed="rId3">
              <a:alphaModFix/>
            </a:blip>
            <a:srcRect/>
            <a:stretch/>
          </p:blipFill>
          <p:spPr>
            <a:xfrm>
              <a:off x="3178175" y="3851275"/>
              <a:ext cx="5462587" cy="1276349"/>
            </a:xfrm>
            <a:prstGeom prst="rect">
              <a:avLst/>
            </a:prstGeom>
            <a:noFill/>
            <a:ln>
              <a:noFill/>
            </a:ln>
          </p:spPr>
        </p:pic>
        <p:pic>
          <p:nvPicPr>
            <p:cNvPr id="320" name="Shape 320"/>
            <p:cNvPicPr preferRelativeResize="0"/>
            <p:nvPr/>
          </p:nvPicPr>
          <p:blipFill rotWithShape="1">
            <a:blip r:embed="rId4">
              <a:alphaModFix/>
            </a:blip>
            <a:srcRect/>
            <a:stretch/>
          </p:blipFill>
          <p:spPr>
            <a:xfrm>
              <a:off x="541337" y="412637"/>
              <a:ext cx="1990724" cy="2324099"/>
            </a:xfrm>
            <a:prstGeom prst="rect">
              <a:avLst/>
            </a:prstGeom>
            <a:noFill/>
            <a:ln>
              <a:noFill/>
            </a:ln>
          </p:spPr>
        </p:pic>
        <p:cxnSp>
          <p:nvCxnSpPr>
            <p:cNvPr id="321" name="Shape 321"/>
            <p:cNvCxnSpPr/>
            <p:nvPr/>
          </p:nvCxnSpPr>
          <p:spPr>
            <a:xfrm>
              <a:off x="1547812" y="2744675"/>
              <a:ext cx="0" cy="594359"/>
            </a:xfrm>
            <a:prstGeom prst="straightConnector1">
              <a:avLst/>
            </a:prstGeom>
            <a:noFill/>
            <a:ln w="28575" cap="flat" cmpd="sng">
              <a:solidFill>
                <a:srgbClr val="FF0000"/>
              </a:solidFill>
              <a:prstDash val="solid"/>
              <a:round/>
              <a:headEnd type="none" w="med" len="med"/>
              <a:tailEnd type="none" w="med" len="med"/>
            </a:ln>
          </p:spPr>
        </p:cxnSp>
        <p:cxnSp>
          <p:nvCxnSpPr>
            <p:cNvPr id="322" name="Shape 322"/>
            <p:cNvCxnSpPr/>
            <p:nvPr/>
          </p:nvCxnSpPr>
          <p:spPr>
            <a:xfrm>
              <a:off x="4787900" y="2588231"/>
              <a:ext cx="0" cy="347471"/>
            </a:xfrm>
            <a:prstGeom prst="straightConnector1">
              <a:avLst/>
            </a:prstGeom>
            <a:noFill/>
            <a:ln w="28575" cap="flat" cmpd="sng">
              <a:solidFill>
                <a:srgbClr val="FF0000"/>
              </a:solidFill>
              <a:prstDash val="solid"/>
              <a:round/>
              <a:headEnd type="none" w="med" len="med"/>
              <a:tailEnd type="none" w="med" len="med"/>
            </a:ln>
          </p:spPr>
        </p:cxnSp>
        <p:cxnSp>
          <p:nvCxnSpPr>
            <p:cNvPr id="323" name="Shape 323"/>
            <p:cNvCxnSpPr/>
            <p:nvPr/>
          </p:nvCxnSpPr>
          <p:spPr>
            <a:xfrm flipH="1">
              <a:off x="7667625" y="2712056"/>
              <a:ext cx="3174" cy="658368"/>
            </a:xfrm>
            <a:prstGeom prst="straightConnector1">
              <a:avLst/>
            </a:prstGeom>
            <a:noFill/>
            <a:ln w="28575" cap="flat" cmpd="sng">
              <a:solidFill>
                <a:srgbClr val="FF0000"/>
              </a:solidFill>
              <a:prstDash val="solid"/>
              <a:round/>
              <a:headEnd type="none" w="med" len="med"/>
              <a:tailEnd type="none" w="med" len="med"/>
            </a:ln>
          </p:spPr>
        </p:cxnSp>
        <p:cxnSp>
          <p:nvCxnSpPr>
            <p:cNvPr id="324" name="Shape 324"/>
            <p:cNvCxnSpPr/>
            <p:nvPr/>
          </p:nvCxnSpPr>
          <p:spPr>
            <a:xfrm rot="10800000">
              <a:off x="1547812" y="3344862"/>
              <a:ext cx="3657600" cy="12699"/>
            </a:xfrm>
            <a:prstGeom prst="straightConnector1">
              <a:avLst/>
            </a:prstGeom>
            <a:noFill/>
            <a:ln w="28575" cap="flat" cmpd="sng">
              <a:solidFill>
                <a:srgbClr val="FF0000"/>
              </a:solidFill>
              <a:prstDash val="solid"/>
              <a:round/>
              <a:headEnd type="none" w="med" len="med"/>
              <a:tailEnd type="none" w="med" len="med"/>
            </a:ln>
          </p:spPr>
        </p:cxnSp>
        <p:cxnSp>
          <p:nvCxnSpPr>
            <p:cNvPr id="325" name="Shape 325"/>
            <p:cNvCxnSpPr/>
            <p:nvPr/>
          </p:nvCxnSpPr>
          <p:spPr>
            <a:xfrm rot="10800000">
              <a:off x="4787900" y="2924175"/>
              <a:ext cx="1333499" cy="3174"/>
            </a:xfrm>
            <a:prstGeom prst="straightConnector1">
              <a:avLst/>
            </a:prstGeom>
            <a:noFill/>
            <a:ln w="28575" cap="flat" cmpd="sng">
              <a:solidFill>
                <a:srgbClr val="FF0000"/>
              </a:solidFill>
              <a:prstDash val="solid"/>
              <a:round/>
              <a:headEnd type="none" w="med" len="med"/>
              <a:tailEnd type="none" w="med" len="med"/>
            </a:ln>
          </p:spPr>
        </p:cxnSp>
        <p:cxnSp>
          <p:nvCxnSpPr>
            <p:cNvPr id="326" name="Shape 326"/>
            <p:cNvCxnSpPr/>
            <p:nvPr/>
          </p:nvCxnSpPr>
          <p:spPr>
            <a:xfrm flipH="1">
              <a:off x="7019924" y="3362325"/>
              <a:ext cx="647700" cy="3174"/>
            </a:xfrm>
            <a:prstGeom prst="straightConnector1">
              <a:avLst/>
            </a:prstGeom>
            <a:noFill/>
            <a:ln w="28575" cap="flat" cmpd="sng">
              <a:solidFill>
                <a:srgbClr val="FF0000"/>
              </a:solidFill>
              <a:prstDash val="solid"/>
              <a:round/>
              <a:headEnd type="none" w="med" len="med"/>
              <a:tailEnd type="none" w="med" len="med"/>
            </a:ln>
          </p:spPr>
        </p:cxnSp>
        <p:cxnSp>
          <p:nvCxnSpPr>
            <p:cNvPr id="327" name="Shape 327"/>
            <p:cNvCxnSpPr/>
            <p:nvPr/>
          </p:nvCxnSpPr>
          <p:spPr>
            <a:xfrm>
              <a:off x="5205412" y="3357562"/>
              <a:ext cx="0" cy="493711"/>
            </a:xfrm>
            <a:prstGeom prst="straightConnector1">
              <a:avLst/>
            </a:prstGeom>
            <a:noFill/>
            <a:ln w="28575" cap="flat" cmpd="sng">
              <a:solidFill>
                <a:srgbClr val="FF0000"/>
              </a:solidFill>
              <a:prstDash val="solid"/>
              <a:round/>
              <a:headEnd type="none" w="med" len="med"/>
              <a:tailEnd type="triangle" w="lg" len="lg"/>
            </a:ln>
          </p:spPr>
        </p:cxnSp>
        <p:cxnSp>
          <p:nvCxnSpPr>
            <p:cNvPr id="328" name="Shape 328"/>
            <p:cNvCxnSpPr/>
            <p:nvPr/>
          </p:nvCxnSpPr>
          <p:spPr>
            <a:xfrm>
              <a:off x="6119812" y="2927350"/>
              <a:ext cx="1587" cy="923924"/>
            </a:xfrm>
            <a:prstGeom prst="straightConnector1">
              <a:avLst/>
            </a:prstGeom>
            <a:noFill/>
            <a:ln w="28575" cap="flat" cmpd="sng">
              <a:solidFill>
                <a:srgbClr val="FF0000"/>
              </a:solidFill>
              <a:prstDash val="solid"/>
              <a:round/>
              <a:headEnd type="none" w="med" len="med"/>
              <a:tailEnd type="triangle" w="lg" len="lg"/>
            </a:ln>
          </p:spPr>
        </p:cxnSp>
        <p:cxnSp>
          <p:nvCxnSpPr>
            <p:cNvPr id="329" name="Shape 329"/>
            <p:cNvCxnSpPr/>
            <p:nvPr/>
          </p:nvCxnSpPr>
          <p:spPr>
            <a:xfrm>
              <a:off x="7019925" y="3362325"/>
              <a:ext cx="0" cy="493713"/>
            </a:xfrm>
            <a:prstGeom prst="straightConnector1">
              <a:avLst/>
            </a:prstGeom>
            <a:noFill/>
            <a:ln w="28575" cap="flat" cmpd="sng">
              <a:solidFill>
                <a:srgbClr val="FF0000"/>
              </a:solidFill>
              <a:prstDash val="solid"/>
              <a:round/>
              <a:headEnd type="none" w="med" len="med"/>
              <a:tailEnd type="triangle" w="lg" len="lg"/>
            </a:ln>
          </p:spPr>
        </p:cxnSp>
        <p:pic>
          <p:nvPicPr>
            <p:cNvPr id="330" name="Shape 330"/>
            <p:cNvPicPr preferRelativeResize="0"/>
            <p:nvPr/>
          </p:nvPicPr>
          <p:blipFill rotWithShape="1">
            <a:blip r:embed="rId5">
              <a:alphaModFix/>
            </a:blip>
            <a:srcRect l="8604" t="2553" r="16623" b="3452"/>
            <a:stretch/>
          </p:blipFill>
          <p:spPr>
            <a:xfrm>
              <a:off x="803275" y="3744912"/>
              <a:ext cx="1728787" cy="1506537"/>
            </a:xfrm>
            <a:prstGeom prst="rect">
              <a:avLst/>
            </a:prstGeom>
            <a:noFill/>
            <a:ln w="9525" cap="flat" cmpd="sng">
              <a:solidFill>
                <a:srgbClr val="330099"/>
              </a:solidFill>
              <a:prstDash val="solid"/>
              <a:miter/>
              <a:headEnd type="none" w="med" len="med"/>
              <a:tailEnd type="none" w="med" len="med"/>
            </a:ln>
          </p:spPr>
        </p:pic>
        <p:cxnSp>
          <p:nvCxnSpPr>
            <p:cNvPr id="332" name="Shape 332"/>
            <p:cNvCxnSpPr/>
            <p:nvPr/>
          </p:nvCxnSpPr>
          <p:spPr>
            <a:xfrm rot="10800000">
              <a:off x="2268538" y="3141662"/>
              <a:ext cx="0" cy="603249"/>
            </a:xfrm>
            <a:prstGeom prst="straightConnector1">
              <a:avLst/>
            </a:prstGeom>
            <a:noFill/>
            <a:ln w="19050" cap="flat" cmpd="sng">
              <a:solidFill>
                <a:srgbClr val="330099"/>
              </a:solidFill>
              <a:prstDash val="solid"/>
              <a:round/>
              <a:headEnd type="none" w="med" len="med"/>
              <a:tailEnd type="none" w="med" len="med"/>
            </a:ln>
          </p:spPr>
        </p:cxnSp>
        <p:cxnSp>
          <p:nvCxnSpPr>
            <p:cNvPr id="333" name="Shape 333"/>
            <p:cNvCxnSpPr/>
            <p:nvPr/>
          </p:nvCxnSpPr>
          <p:spPr>
            <a:xfrm rot="10800000">
              <a:off x="1979613" y="2924174"/>
              <a:ext cx="0" cy="792162"/>
            </a:xfrm>
            <a:prstGeom prst="straightConnector1">
              <a:avLst/>
            </a:prstGeom>
            <a:noFill/>
            <a:ln w="19050" cap="flat" cmpd="sng">
              <a:solidFill>
                <a:srgbClr val="330099"/>
              </a:solidFill>
              <a:prstDash val="solid"/>
              <a:round/>
              <a:headEnd type="none" w="med" len="med"/>
              <a:tailEnd type="none" w="med" len="med"/>
            </a:ln>
          </p:spPr>
        </p:cxnSp>
        <p:cxnSp>
          <p:nvCxnSpPr>
            <p:cNvPr id="334" name="Shape 334"/>
            <p:cNvCxnSpPr/>
            <p:nvPr/>
          </p:nvCxnSpPr>
          <p:spPr>
            <a:xfrm rot="10800000">
              <a:off x="2268537" y="3141663"/>
              <a:ext cx="4751387" cy="0"/>
            </a:xfrm>
            <a:prstGeom prst="straightConnector1">
              <a:avLst/>
            </a:prstGeom>
            <a:noFill/>
            <a:ln w="19050" cap="flat" cmpd="sng">
              <a:solidFill>
                <a:srgbClr val="330099"/>
              </a:solidFill>
              <a:prstDash val="solid"/>
              <a:round/>
              <a:headEnd type="none" w="med" len="med"/>
              <a:tailEnd type="none" w="med" len="med"/>
            </a:ln>
          </p:spPr>
        </p:cxnSp>
        <p:cxnSp>
          <p:nvCxnSpPr>
            <p:cNvPr id="335" name="Shape 335"/>
            <p:cNvCxnSpPr/>
            <p:nvPr/>
          </p:nvCxnSpPr>
          <p:spPr>
            <a:xfrm rot="10800000" flipH="1">
              <a:off x="1979613" y="2924175"/>
              <a:ext cx="2160586" cy="3174"/>
            </a:xfrm>
            <a:prstGeom prst="straightConnector1">
              <a:avLst/>
            </a:prstGeom>
            <a:noFill/>
            <a:ln w="19050" cap="flat" cmpd="sng">
              <a:solidFill>
                <a:srgbClr val="330099"/>
              </a:solidFill>
              <a:prstDash val="solid"/>
              <a:round/>
              <a:headEnd type="none" w="med" len="med"/>
              <a:tailEnd type="none" w="med" len="med"/>
            </a:ln>
          </p:spPr>
        </p:cxnSp>
        <p:cxnSp>
          <p:nvCxnSpPr>
            <p:cNvPr id="336" name="Shape 336"/>
            <p:cNvCxnSpPr/>
            <p:nvPr/>
          </p:nvCxnSpPr>
          <p:spPr>
            <a:xfrm rot="10800000">
              <a:off x="1763713" y="2744676"/>
              <a:ext cx="0" cy="1079499"/>
            </a:xfrm>
            <a:prstGeom prst="straightConnector1">
              <a:avLst/>
            </a:prstGeom>
            <a:noFill/>
            <a:ln w="19050" cap="flat" cmpd="sng">
              <a:solidFill>
                <a:srgbClr val="330099"/>
              </a:solidFill>
              <a:prstDash val="solid"/>
              <a:round/>
              <a:headEnd type="none" w="med" len="med"/>
              <a:tailEnd type="triangle" w="lg" len="lg"/>
            </a:ln>
          </p:spPr>
        </p:cxnSp>
        <p:cxnSp>
          <p:nvCxnSpPr>
            <p:cNvPr id="337" name="Shape 337"/>
            <p:cNvCxnSpPr/>
            <p:nvPr/>
          </p:nvCxnSpPr>
          <p:spPr>
            <a:xfrm rot="10800000">
              <a:off x="7019925" y="2724038"/>
              <a:ext cx="0" cy="438911"/>
            </a:xfrm>
            <a:prstGeom prst="straightConnector1">
              <a:avLst/>
            </a:prstGeom>
            <a:noFill/>
            <a:ln w="19050" cap="flat" cmpd="sng">
              <a:solidFill>
                <a:srgbClr val="330099"/>
              </a:solidFill>
              <a:prstDash val="solid"/>
              <a:round/>
              <a:headEnd type="none" w="med" len="med"/>
              <a:tailEnd type="triangle" w="lg" len="lg"/>
            </a:ln>
          </p:spPr>
        </p:cxnSp>
        <p:pic>
          <p:nvPicPr>
            <p:cNvPr id="338" name="Shape 338"/>
            <p:cNvPicPr preferRelativeResize="0"/>
            <p:nvPr/>
          </p:nvPicPr>
          <p:blipFill rotWithShape="1">
            <a:blip r:embed="rId6">
              <a:alphaModFix/>
            </a:blip>
            <a:srcRect t="2242" b="5833"/>
            <a:stretch/>
          </p:blipFill>
          <p:spPr>
            <a:xfrm>
              <a:off x="6477000" y="323737"/>
              <a:ext cx="2032000" cy="2420938"/>
            </a:xfrm>
            <a:prstGeom prst="rect">
              <a:avLst/>
            </a:prstGeom>
            <a:noFill/>
            <a:ln>
              <a:noFill/>
            </a:ln>
          </p:spPr>
        </p:pic>
        <p:pic>
          <p:nvPicPr>
            <p:cNvPr id="339" name="Shape 339"/>
            <p:cNvPicPr preferRelativeResize="0"/>
            <p:nvPr/>
          </p:nvPicPr>
          <p:blipFill rotWithShape="1">
            <a:blip r:embed="rId7">
              <a:alphaModFix/>
            </a:blip>
            <a:srcRect/>
            <a:stretch/>
          </p:blipFill>
          <p:spPr>
            <a:xfrm>
              <a:off x="3311525" y="341201"/>
              <a:ext cx="2197100" cy="2403474"/>
            </a:xfrm>
            <a:prstGeom prst="rect">
              <a:avLst/>
            </a:prstGeom>
            <a:noFill/>
            <a:ln>
              <a:noFill/>
            </a:ln>
          </p:spPr>
        </p:pic>
        <p:cxnSp>
          <p:nvCxnSpPr>
            <p:cNvPr id="341" name="Shape 341"/>
            <p:cNvCxnSpPr/>
            <p:nvPr/>
          </p:nvCxnSpPr>
          <p:spPr>
            <a:xfrm rot="10800000">
              <a:off x="4140198" y="2724037"/>
              <a:ext cx="0" cy="201168"/>
            </a:xfrm>
            <a:prstGeom prst="straightConnector1">
              <a:avLst/>
            </a:prstGeom>
            <a:noFill/>
            <a:ln w="19050" cap="flat" cmpd="sng">
              <a:solidFill>
                <a:srgbClr val="330099"/>
              </a:solidFill>
              <a:prstDash val="solid"/>
              <a:round/>
              <a:headEnd type="none" w="med" len="med"/>
              <a:tailEnd type="triangle" w="lg" len="lg"/>
            </a:ln>
          </p:spPr>
        </p:cxnSp>
      </p:grpSp>
      <p:sp>
        <p:nvSpPr>
          <p:cNvPr id="342" name="Shape 342"/>
          <p:cNvSpPr txBox="1">
            <a:spLocks noGrp="1"/>
          </p:cNvSpPr>
          <p:nvPr>
            <p:ph type="title"/>
          </p:nvPr>
        </p:nvSpPr>
        <p:spPr>
          <a:xfrm>
            <a:off x="190501" y="99313"/>
            <a:ext cx="8039099" cy="5363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300" u="none" strike="noStrike" cap="none" dirty="0">
                <a:ea typeface="Cabin"/>
                <a:sym typeface="Cabin"/>
              </a:rPr>
              <a:t>Some instrument details…</a:t>
            </a:r>
          </a:p>
        </p:txBody>
      </p:sp>
    </p:spTree>
    <p:extLst>
      <p:ext uri="{BB962C8B-B14F-4D97-AF65-F5344CB8AC3E}">
        <p14:creationId xmlns:p14="http://schemas.microsoft.com/office/powerpoint/2010/main" val="1166695124"/>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p:nvPr/>
        </p:nvSpPr>
        <p:spPr>
          <a:xfrm>
            <a:off x="457200" y="274637"/>
            <a:ext cx="8229600" cy="639762"/>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SzPct val="25000"/>
              <a:buNone/>
            </a:pPr>
            <a:r>
              <a:rPr lang="en-US" sz="3300" dirty="0">
                <a:latin typeface="Arial Narrow" panose="020B0604020202020204" pitchFamily="34" charset="0"/>
                <a:ea typeface="Cabin"/>
                <a:cs typeface="Arial Narrow" panose="020B0604020202020204" pitchFamily="34" charset="0"/>
                <a:sym typeface="Cabin"/>
              </a:rPr>
              <a:t>Interferometry: Spatial Scales</a:t>
            </a:r>
          </a:p>
        </p:txBody>
      </p:sp>
      <p:sp>
        <p:nvSpPr>
          <p:cNvPr id="760" name="Shape 760"/>
          <p:cNvSpPr txBox="1"/>
          <p:nvPr/>
        </p:nvSpPr>
        <p:spPr>
          <a:xfrm>
            <a:off x="315306" y="1015001"/>
            <a:ext cx="8686800" cy="4735168"/>
          </a:xfrm>
          <a:prstGeom prst="rect">
            <a:avLst/>
          </a:prstGeom>
          <a:noFill/>
          <a:ln>
            <a:noFill/>
          </a:ln>
        </p:spPr>
        <p:txBody>
          <a:bodyPr lIns="90000" tIns="45000" rIns="90000" bIns="45000" anchor="t" anchorCtr="0">
            <a:noAutofit/>
          </a:bodyPr>
          <a:lstStyle/>
          <a:p>
            <a:pPr>
              <a:lnSpc>
                <a:spcPct val="90000"/>
              </a:lnSpc>
              <a:buSzPct val="100000"/>
            </a:pPr>
            <a:endParaRPr lang="en-US" sz="2400" dirty="0">
              <a:solidFill>
                <a:srgbClr val="000099"/>
              </a:solidFill>
              <a:latin typeface="Cabin"/>
              <a:ea typeface="Cabin"/>
              <a:cs typeface="Cabin"/>
              <a:sym typeface="Cabin"/>
            </a:endParaRPr>
          </a:p>
          <a:p>
            <a:pPr marL="342900" indent="-342900">
              <a:lnSpc>
                <a:spcPct val="90000"/>
              </a:lnSpc>
              <a:buSzPct val="100000"/>
              <a:buFont typeface="Arial" charset="0"/>
              <a:buChar char="•"/>
            </a:pPr>
            <a:r>
              <a:rPr lang="en-US" sz="2400" dirty="0">
                <a:solidFill>
                  <a:srgbClr val="000099"/>
                </a:solidFill>
                <a:latin typeface="Arial Narrow" panose="020B0604020202020204" pitchFamily="34" charset="0"/>
                <a:ea typeface="Cabin"/>
                <a:cs typeface="Arial Narrow" panose="020B0604020202020204" pitchFamily="34" charset="0"/>
                <a:sym typeface="Cabin"/>
              </a:rPr>
              <a:t>The </a:t>
            </a:r>
            <a:r>
              <a:rPr lang="en-US" sz="2400" dirty="0">
                <a:solidFill>
                  <a:srgbClr val="990033"/>
                </a:solidFill>
                <a:latin typeface="Arial Narrow" panose="020B0604020202020204" pitchFamily="34" charset="0"/>
                <a:ea typeface="Cabin"/>
                <a:cs typeface="Arial Narrow" panose="020B0604020202020204" pitchFamily="34" charset="0"/>
                <a:sym typeface="Cabin"/>
              </a:rPr>
              <a:t>field of view</a:t>
            </a:r>
            <a:r>
              <a:rPr lang="en-US" sz="2400" dirty="0">
                <a:solidFill>
                  <a:srgbClr val="000099"/>
                </a:solidFill>
                <a:latin typeface="Arial Narrow" panose="020B0604020202020204" pitchFamily="34" charset="0"/>
                <a:ea typeface="Cabin"/>
                <a:cs typeface="Arial Narrow" panose="020B0604020202020204" pitchFamily="34" charset="0"/>
                <a:sym typeface="Cabin"/>
              </a:rPr>
              <a:t> is given by the beam of a single antenna (corresponding to the resolution for a single dish telescope or the primary beam) </a:t>
            </a:r>
          </a:p>
          <a:p>
            <a:pPr>
              <a:lnSpc>
                <a:spcPct val="90000"/>
              </a:lnSpc>
              <a:buSzPct val="100000"/>
            </a:pPr>
            <a:endParaRPr lang="en-US" sz="2400" dirty="0">
              <a:solidFill>
                <a:srgbClr val="000099"/>
              </a:solidFill>
              <a:latin typeface="Arial Narrow" panose="020B0604020202020204" pitchFamily="34" charset="0"/>
              <a:ea typeface="Cabin"/>
              <a:cs typeface="Arial Narrow" panose="020B0604020202020204" pitchFamily="34" charset="0"/>
              <a:sym typeface="Cabin"/>
            </a:endParaRPr>
          </a:p>
          <a:p>
            <a:pPr marL="342900" indent="-342900">
              <a:lnSpc>
                <a:spcPct val="90000"/>
              </a:lnSpc>
              <a:buSzPct val="100000"/>
              <a:buFont typeface="Arial" charset="0"/>
              <a:buChar char="•"/>
            </a:pPr>
            <a:r>
              <a:rPr lang="en-US" sz="2400" dirty="0">
                <a:solidFill>
                  <a:srgbClr val="000099"/>
                </a:solidFill>
                <a:latin typeface="Arial Narrow" panose="020B0604020202020204" pitchFamily="34" charset="0"/>
                <a:ea typeface="Cabin"/>
                <a:cs typeface="Arial Narrow" panose="020B0604020202020204" pitchFamily="34" charset="0"/>
                <a:sym typeface="Cabin"/>
              </a:rPr>
              <a:t>The </a:t>
            </a:r>
            <a:r>
              <a:rPr lang="en-US" sz="2400" dirty="0">
                <a:solidFill>
                  <a:srgbClr val="990033"/>
                </a:solidFill>
                <a:latin typeface="Arial Narrow" panose="020B0604020202020204" pitchFamily="34" charset="0"/>
                <a:ea typeface="Cabin"/>
                <a:cs typeface="Arial Narrow" panose="020B0604020202020204" pitchFamily="34" charset="0"/>
                <a:sym typeface="Cabin"/>
              </a:rPr>
              <a:t>resolution</a:t>
            </a:r>
            <a:r>
              <a:rPr lang="en-US" sz="2400" dirty="0">
                <a:solidFill>
                  <a:srgbClr val="000099"/>
                </a:solidFill>
                <a:latin typeface="Arial Narrow" panose="020B0604020202020204" pitchFamily="34" charset="0"/>
                <a:ea typeface="Cabin"/>
                <a:cs typeface="Arial Narrow" panose="020B0604020202020204" pitchFamily="34" charset="0"/>
                <a:sym typeface="Cabin"/>
              </a:rPr>
              <a:t> is given by the largest distance between antennas (called the synthesized beam)</a:t>
            </a:r>
          </a:p>
          <a:p>
            <a:pPr>
              <a:lnSpc>
                <a:spcPct val="90000"/>
              </a:lnSpc>
              <a:buSzPct val="100000"/>
            </a:pPr>
            <a:endParaRPr lang="en-US" sz="2400" dirty="0">
              <a:solidFill>
                <a:srgbClr val="000099"/>
              </a:solidFill>
              <a:latin typeface="Arial Narrow" panose="020B0604020202020204" pitchFamily="34" charset="0"/>
              <a:ea typeface="Cabin"/>
              <a:cs typeface="Arial Narrow" panose="020B0604020202020204" pitchFamily="34" charset="0"/>
              <a:sym typeface="Cabin"/>
            </a:endParaRPr>
          </a:p>
          <a:p>
            <a:pPr marL="342900" indent="-342900">
              <a:lnSpc>
                <a:spcPct val="90000"/>
              </a:lnSpc>
              <a:buSzPct val="100000"/>
              <a:buFont typeface="Arial" charset="0"/>
              <a:buChar char="•"/>
            </a:pPr>
            <a:r>
              <a:rPr lang="en-US" sz="2400" dirty="0">
                <a:solidFill>
                  <a:srgbClr val="000099"/>
                </a:solidFill>
                <a:latin typeface="Arial Narrow" panose="020B0604020202020204" pitchFamily="34" charset="0"/>
                <a:ea typeface="Cabin"/>
                <a:cs typeface="Arial Narrow" panose="020B0604020202020204" pitchFamily="34" charset="0"/>
                <a:sym typeface="Cabin"/>
              </a:rPr>
              <a:t>The </a:t>
            </a:r>
            <a:r>
              <a:rPr lang="en-US" sz="2400" dirty="0">
                <a:solidFill>
                  <a:srgbClr val="990033"/>
                </a:solidFill>
                <a:latin typeface="Arial Narrow" panose="020B0604020202020204" pitchFamily="34" charset="0"/>
                <a:ea typeface="Cabin"/>
                <a:cs typeface="Arial Narrow" panose="020B0604020202020204" pitchFamily="34" charset="0"/>
                <a:sym typeface="Cabin"/>
              </a:rPr>
              <a:t>maximum recoverable scale </a:t>
            </a:r>
            <a:r>
              <a:rPr lang="en-US" sz="2400" dirty="0">
                <a:solidFill>
                  <a:srgbClr val="000099"/>
                </a:solidFill>
                <a:latin typeface="Arial Narrow" panose="020B0604020202020204" pitchFamily="34" charset="0"/>
                <a:ea typeface="Cabin"/>
                <a:cs typeface="Arial Narrow" panose="020B0604020202020204" pitchFamily="34" charset="0"/>
                <a:sym typeface="Cabin"/>
              </a:rPr>
              <a:t>that can be imaged is given by the shortest distance between antennas </a:t>
            </a:r>
          </a:p>
          <a:p>
            <a:pPr marL="342900" indent="-342900">
              <a:lnSpc>
                <a:spcPct val="90000"/>
              </a:lnSpc>
              <a:buSzPct val="25000"/>
              <a:buFont typeface="Arial" charset="0"/>
              <a:buChar char="•"/>
            </a:pPr>
            <a:endParaRPr lang="en-US" sz="2400" b="1" dirty="0">
              <a:solidFill>
                <a:srgbClr val="000099"/>
              </a:solidFill>
              <a:latin typeface="Cabin"/>
              <a:ea typeface="Cabin"/>
              <a:cs typeface="Cabin"/>
              <a:sym typeface="Cabin"/>
            </a:endParaRPr>
          </a:p>
          <a:p>
            <a:pPr marL="0" marR="0" lvl="0" indent="0" algn="l" rtl="0">
              <a:lnSpc>
                <a:spcPct val="90000"/>
              </a:lnSpc>
              <a:spcBef>
                <a:spcPts val="400"/>
              </a:spcBef>
              <a:spcAft>
                <a:spcPts val="0"/>
              </a:spcAft>
              <a:buClr>
                <a:srgbClr val="000000"/>
              </a:buClr>
              <a:buFont typeface="Arial"/>
              <a:buNone/>
            </a:pPr>
            <a:endParaRPr sz="2000" dirty="0">
              <a:solidFill>
                <a:srgbClr val="000099"/>
              </a:solidFill>
              <a:latin typeface="Cabin"/>
              <a:ea typeface="Cabin"/>
              <a:cs typeface="Cabin"/>
              <a:sym typeface="Cabin"/>
            </a:endParaRPr>
          </a:p>
        </p:txBody>
      </p:sp>
    </p:spTree>
    <p:extLst>
      <p:ext uri="{BB962C8B-B14F-4D97-AF65-F5344CB8AC3E}">
        <p14:creationId xmlns:p14="http://schemas.microsoft.com/office/powerpoint/2010/main" val="2306110941"/>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0" dirty="0">
                <a:solidFill>
                  <a:schemeClr val="tx1"/>
                </a:solidFill>
                <a:latin typeface="Arial Narrow" panose="020B0604020202020204" pitchFamily="34" charset="0"/>
                <a:cs typeface="Arial Narrow" panose="020B0604020202020204" pitchFamily="34" charset="0"/>
              </a:rPr>
              <a:t>Characteristic Angular Scales: M100</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rgbClr val="000099"/>
                </a:solidFill>
                <a:latin typeface="Cabin"/>
                <a:ea typeface="Cabin"/>
                <a:cs typeface="Cabin"/>
                <a:sym typeface="Cabin"/>
              </a:rPr>
              <a:t>14</a:t>
            </a:fld>
            <a:endParaRPr lang="en-US" sz="1200" b="0" i="0" u="none" strike="noStrike" cap="none">
              <a:solidFill>
                <a:srgbClr val="000099"/>
              </a:solidFill>
              <a:latin typeface="Cabin"/>
              <a:ea typeface="Cabin"/>
              <a:cs typeface="Cabin"/>
              <a:sym typeface="Cabin"/>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718" t="12046" r="1611" b="18702"/>
          <a:stretch/>
        </p:blipFill>
        <p:spPr>
          <a:xfrm>
            <a:off x="6190591" y="1456806"/>
            <a:ext cx="2806262" cy="228600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4692" t="11728" r="34809" b="18065"/>
          <a:stretch/>
        </p:blipFill>
        <p:spPr>
          <a:xfrm>
            <a:off x="3176751" y="1425276"/>
            <a:ext cx="2790497" cy="2317531"/>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494" t="11409" r="67835" b="18862"/>
          <a:stretch/>
        </p:blipFill>
        <p:spPr>
          <a:xfrm>
            <a:off x="147145" y="1425276"/>
            <a:ext cx="2806263" cy="2301765"/>
          </a:xfrm>
          <a:prstGeom prst="rect">
            <a:avLst/>
          </a:prstGeom>
        </p:spPr>
      </p:pic>
      <p:sp>
        <p:nvSpPr>
          <p:cNvPr id="11" name="Plus 10"/>
          <p:cNvSpPr/>
          <p:nvPr/>
        </p:nvSpPr>
        <p:spPr>
          <a:xfrm>
            <a:off x="2698531" y="2075602"/>
            <a:ext cx="733097" cy="709448"/>
          </a:xfrm>
          <a:prstGeom prst="mathPl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741274" y="2252964"/>
            <a:ext cx="898634" cy="35472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83779" y="4030283"/>
            <a:ext cx="8713074" cy="1631216"/>
          </a:xfrm>
          <a:prstGeom prst="rect">
            <a:avLst/>
          </a:prstGeom>
          <a:noFill/>
        </p:spPr>
        <p:txBody>
          <a:bodyPr wrap="square" rtlCol="0">
            <a:spAutoFit/>
          </a:bodyPr>
          <a:lstStyle/>
          <a:p>
            <a:pPr marL="285750" indent="-285750">
              <a:buFont typeface="Arial" charset="0"/>
              <a:buChar char="•"/>
            </a:pPr>
            <a:r>
              <a:rPr lang="en-US" sz="2000" dirty="0">
                <a:latin typeface="Arial Narrow" panose="020B0604020202020204" pitchFamily="34" charset="0"/>
                <a:ea typeface="Cabin" charset="0"/>
                <a:cs typeface="Arial Narrow" panose="020B0604020202020204" pitchFamily="34" charset="0"/>
              </a:rPr>
              <a:t>12m data reveals information on smaller spatial scales (denser, clumpier emission)</a:t>
            </a:r>
          </a:p>
          <a:p>
            <a:pPr marL="285750" indent="-285750">
              <a:buFont typeface="Arial" charset="0"/>
              <a:buChar char="•"/>
            </a:pPr>
            <a:endParaRPr lang="en-US" sz="2000" dirty="0">
              <a:latin typeface="Arial Narrow" panose="020B0604020202020204" pitchFamily="34" charset="0"/>
              <a:ea typeface="Cabin" charset="0"/>
              <a:cs typeface="Arial Narrow" panose="020B0604020202020204" pitchFamily="34" charset="0"/>
            </a:endParaRPr>
          </a:p>
          <a:p>
            <a:pPr marL="285750" indent="-285750">
              <a:buFont typeface="Arial" charset="0"/>
              <a:buChar char="•"/>
            </a:pPr>
            <a:r>
              <a:rPr lang="en-US" sz="2000" dirty="0">
                <a:latin typeface="Arial Narrow" panose="020B0604020202020204" pitchFamily="34" charset="0"/>
                <a:ea typeface="Cabin" charset="0"/>
                <a:cs typeface="Arial Narrow" panose="020B0604020202020204" pitchFamily="34" charset="0"/>
              </a:rPr>
              <a:t>7m data reveals information on larger spatial scales (diffuse, extended emission)</a:t>
            </a:r>
          </a:p>
          <a:p>
            <a:pPr marL="285750" indent="-285750">
              <a:buFont typeface="Arial" charset="0"/>
              <a:buChar char="•"/>
            </a:pPr>
            <a:endParaRPr lang="en-US" sz="2000" dirty="0">
              <a:latin typeface="Arial Narrow" panose="020B0604020202020204" pitchFamily="34" charset="0"/>
              <a:ea typeface="Cabin" charset="0"/>
              <a:cs typeface="Arial Narrow" panose="020B0604020202020204" pitchFamily="34" charset="0"/>
            </a:endParaRPr>
          </a:p>
          <a:p>
            <a:pPr marL="285750" indent="-285750">
              <a:buFont typeface="Arial" charset="0"/>
              <a:buChar char="•"/>
            </a:pPr>
            <a:r>
              <a:rPr lang="en-US" sz="2000" dirty="0">
                <a:latin typeface="Arial Narrow" panose="020B0604020202020204" pitchFamily="34" charset="0"/>
                <a:ea typeface="Cabin" charset="0"/>
                <a:cs typeface="Arial Narrow" panose="020B0604020202020204" pitchFamily="34" charset="0"/>
              </a:rPr>
              <a:t>To get both: you need a combined image</a:t>
            </a:r>
          </a:p>
        </p:txBody>
      </p:sp>
    </p:spTree>
    <p:extLst>
      <p:ext uri="{BB962C8B-B14F-4D97-AF65-F5344CB8AC3E}">
        <p14:creationId xmlns:p14="http://schemas.microsoft.com/office/powerpoint/2010/main" val="2565464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846138"/>
          </a:xfrm>
        </p:spPr>
        <p:txBody>
          <a:bodyPr/>
          <a:lstStyle/>
          <a:p>
            <a:r>
              <a:rPr lang="en-US" dirty="0"/>
              <a:t>The Plan</a:t>
            </a:r>
          </a:p>
        </p:txBody>
      </p:sp>
      <p:sp>
        <p:nvSpPr>
          <p:cNvPr id="3" name="Content Placeholder 2"/>
          <p:cNvSpPr>
            <a:spLocks noGrp="1"/>
          </p:cNvSpPr>
          <p:nvPr>
            <p:ph idx="1"/>
          </p:nvPr>
        </p:nvSpPr>
        <p:spPr/>
        <p:txBody>
          <a:bodyPr>
            <a:normAutofit/>
          </a:bodyPr>
          <a:lstStyle/>
          <a:p>
            <a:r>
              <a:rPr lang="en-US" dirty="0">
                <a:solidFill>
                  <a:srgbClr val="FF0000"/>
                </a:solidFill>
              </a:rPr>
              <a:t>Introduction </a:t>
            </a:r>
            <a:r>
              <a:rPr lang="en-US" dirty="0">
                <a:solidFill>
                  <a:srgbClr val="FF0000"/>
                </a:solidFill>
                <a:sym typeface="Wingdings" pitchFamily="2" charset="2"/>
              </a:rPr>
              <a:t> James</a:t>
            </a:r>
            <a:endParaRPr lang="en-US" dirty="0">
              <a:solidFill>
                <a:srgbClr val="FF0000"/>
              </a:solidFill>
            </a:endParaRPr>
          </a:p>
          <a:p>
            <a:r>
              <a:rPr lang="en-US" dirty="0">
                <a:solidFill>
                  <a:srgbClr val="FF0000"/>
                </a:solidFill>
              </a:rPr>
              <a:t>Basics of Radio Astronomy </a:t>
            </a:r>
            <a:r>
              <a:rPr lang="en-US" dirty="0">
                <a:solidFill>
                  <a:srgbClr val="FF0000"/>
                </a:solidFill>
                <a:sym typeface="Wingdings" pitchFamily="2" charset="2"/>
              </a:rPr>
              <a:t> James</a:t>
            </a:r>
            <a:endParaRPr lang="en-US" dirty="0">
              <a:solidFill>
                <a:srgbClr val="FF0000"/>
              </a:solidFill>
            </a:endParaRPr>
          </a:p>
          <a:p>
            <a:r>
              <a:rPr lang="en-US" dirty="0">
                <a:solidFill>
                  <a:srgbClr val="7030A0"/>
                </a:solidFill>
              </a:rPr>
              <a:t>Basics of Aperture Synthesis</a:t>
            </a:r>
          </a:p>
          <a:p>
            <a:r>
              <a:rPr lang="en-US" dirty="0"/>
              <a:t>Imaging</a:t>
            </a:r>
          </a:p>
          <a:p>
            <a:r>
              <a:rPr lang="en-US" dirty="0"/>
              <a:t>Deconvolution</a:t>
            </a:r>
          </a:p>
          <a:p>
            <a:r>
              <a:rPr lang="en-US" dirty="0"/>
              <a:t>An example ALMA data reduction exercise (25%)</a:t>
            </a:r>
          </a:p>
          <a:p>
            <a:r>
              <a:rPr lang="en-US" dirty="0"/>
              <a:t>Specifics about ALMA (next week)</a:t>
            </a:r>
          </a:p>
        </p:txBody>
      </p:sp>
      <p:sp>
        <p:nvSpPr>
          <p:cNvPr id="4" name="Footer Placeholder 3"/>
          <p:cNvSpPr>
            <a:spLocks noGrp="1"/>
          </p:cNvSpPr>
          <p:nvPr>
            <p:ph type="ftr" sz="quarter" idx="10"/>
          </p:nvPr>
        </p:nvSpPr>
        <p:spPr/>
        <p:txBody>
          <a:bodyPr/>
          <a:lstStyle/>
          <a:p>
            <a:pPr>
              <a:defRPr/>
            </a:pPr>
            <a:r>
              <a:rPr lang="en-US"/>
              <a:t>ASTR 511: Interferometry</a:t>
            </a:r>
          </a:p>
        </p:txBody>
      </p:sp>
      <p:sp>
        <p:nvSpPr>
          <p:cNvPr id="6" name="Slide Number Placeholder 5"/>
          <p:cNvSpPr>
            <a:spLocks noGrp="1"/>
          </p:cNvSpPr>
          <p:nvPr>
            <p:ph type="sldNum" sz="quarter" idx="11"/>
          </p:nvPr>
        </p:nvSpPr>
        <p:spPr/>
        <p:txBody>
          <a:bodyPr/>
          <a:lstStyle/>
          <a:p>
            <a:fld id="{C7A1D922-BCE6-2241-B2B7-A65D98C4A10C}" type="slidenum">
              <a:rPr lang="en-US" smtClean="0"/>
              <a:pPr/>
              <a:t>15</a:t>
            </a:fld>
            <a:endParaRPr lang="en-US"/>
          </a:p>
        </p:txBody>
      </p:sp>
      <p:sp>
        <p:nvSpPr>
          <p:cNvPr id="5" name="TextBox 4">
            <a:extLst>
              <a:ext uri="{FF2B5EF4-FFF2-40B4-BE49-F238E27FC236}">
                <a16:creationId xmlns:a16="http://schemas.microsoft.com/office/drawing/2014/main" id="{5539273E-3F9E-074A-B21B-E89566C14D1C}"/>
              </a:ext>
            </a:extLst>
          </p:cNvPr>
          <p:cNvSpPr txBox="1"/>
          <p:nvPr/>
        </p:nvSpPr>
        <p:spPr>
          <a:xfrm>
            <a:off x="457200" y="5779592"/>
            <a:ext cx="8044624" cy="923330"/>
          </a:xfrm>
          <a:prstGeom prst="rect">
            <a:avLst/>
          </a:prstGeom>
          <a:noFill/>
        </p:spPr>
        <p:txBody>
          <a:bodyPr wrap="square" rtlCol="0">
            <a:spAutoFit/>
          </a:bodyPr>
          <a:lstStyle/>
          <a:p>
            <a:r>
              <a:rPr lang="en-US" dirty="0"/>
              <a:t>Thompson, A.R., Moran, J.M. &amp; </a:t>
            </a:r>
            <a:r>
              <a:rPr lang="en-US" dirty="0" err="1"/>
              <a:t>Swensen</a:t>
            </a:r>
            <a:r>
              <a:rPr lang="en-US" dirty="0"/>
              <a:t>, G.W. 1986, “Interferometry and Synthesis in Radio Astronomy” (New York: Wiley); also 2nd edition</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0"/>
            <a:ext cx="9144000" cy="6873076"/>
          </a:xfrm>
          <a:prstGeom prst="rect">
            <a:avLst/>
          </a:prstGeom>
        </p:spPr>
      </p:pic>
      <p:sp>
        <p:nvSpPr>
          <p:cNvPr id="28678" name="Rectangle 5"/>
          <p:cNvSpPr>
            <a:spLocks noGrp="1" noChangeArrowheads="1"/>
          </p:cNvSpPr>
          <p:nvPr>
            <p:ph type="title"/>
          </p:nvPr>
        </p:nvSpPr>
        <p:spPr>
          <a:xfrm>
            <a:off x="4239580" y="434455"/>
            <a:ext cx="4804151" cy="1143000"/>
          </a:xfrm>
          <a:noFill/>
        </p:spPr>
        <p:txBody>
          <a:bodyPr lIns="91430" tIns="45715" rIns="91430" bIns="45715" anchor="ctr">
            <a:normAutofit/>
          </a:bodyPr>
          <a:lstStyle/>
          <a:p>
            <a:pPr eaLnBrk="1" hangingPunct="1"/>
            <a:r>
              <a:rPr lang="en-US" sz="3600" dirty="0">
                <a:solidFill>
                  <a:schemeClr val="bg1"/>
                </a:solidFill>
                <a:latin typeface="Optima"/>
              </a:rPr>
              <a:t>Aperture Synthesis</a:t>
            </a:r>
          </a:p>
        </p:txBody>
      </p:sp>
      <p:sp>
        <p:nvSpPr>
          <p:cNvPr id="4" name="Footer Placeholder 3"/>
          <p:cNvSpPr>
            <a:spLocks noGrp="1"/>
          </p:cNvSpPr>
          <p:nvPr>
            <p:ph type="ftr" sz="quarter" idx="11"/>
          </p:nvPr>
        </p:nvSpPr>
        <p:spPr/>
        <p:txBody>
          <a:bodyPr/>
          <a:lstStyle/>
          <a:p>
            <a:r>
              <a:rPr lang="en-US"/>
              <a:t>ASTR 511: Interferometry</a:t>
            </a:r>
          </a:p>
        </p:txBody>
      </p:sp>
      <p:sp>
        <p:nvSpPr>
          <p:cNvPr id="5" name="Slide Number Placeholder 4"/>
          <p:cNvSpPr>
            <a:spLocks noGrp="1"/>
          </p:cNvSpPr>
          <p:nvPr>
            <p:ph type="sldNum" sz="quarter" idx="12"/>
          </p:nvPr>
        </p:nvSpPr>
        <p:spPr/>
        <p:txBody>
          <a:bodyPr/>
          <a:lstStyle/>
          <a:p>
            <a:fld id="{9C4407C6-9652-C847-9F73-F04E200F25AD}"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idx="1"/>
          </p:nvPr>
        </p:nvSpPr>
        <p:spPr>
          <a:xfrm>
            <a:off x="457200" y="1350512"/>
            <a:ext cx="8229600" cy="4525963"/>
          </a:xfrm>
        </p:spPr>
        <p:txBody>
          <a:bodyPr/>
          <a:lstStyle/>
          <a:p>
            <a:pPr eaLnBrk="1" hangingPunct="1"/>
            <a:r>
              <a:rPr lang="en-US" sz="2000" dirty="0"/>
              <a:t>Signals at each point in the aperture are brought together in phase at the antenna output (the focus)</a:t>
            </a:r>
          </a:p>
          <a:p>
            <a:pPr eaLnBrk="1" hangingPunct="1"/>
            <a:r>
              <a:rPr lang="en-US" sz="2000" dirty="0"/>
              <a:t>Imagine the aperture to be subdivided into N smaller elementary areas; the voltage, </a:t>
            </a:r>
            <a:r>
              <a:rPr lang="en-US" sz="2000" i="1" dirty="0"/>
              <a:t>V(t)</a:t>
            </a:r>
            <a:r>
              <a:rPr lang="en-US" sz="2000" dirty="0"/>
              <a:t>, at the output is the sum of the contributions </a:t>
            </a:r>
            <a:r>
              <a:rPr lang="en-US" sz="2000" i="1" dirty="0" err="1"/>
              <a:t>ΔV</a:t>
            </a:r>
            <a:r>
              <a:rPr lang="en-US" sz="2000" i="1" baseline="-25000" dirty="0" err="1"/>
              <a:t>i</a:t>
            </a:r>
            <a:r>
              <a:rPr lang="en-US" sz="2000" i="1" dirty="0"/>
              <a:t>(t)</a:t>
            </a:r>
            <a:r>
              <a:rPr lang="en-US" sz="2000" dirty="0"/>
              <a:t> from the </a:t>
            </a:r>
            <a:r>
              <a:rPr lang="en-US" sz="2000" i="1" dirty="0"/>
              <a:t>N</a:t>
            </a:r>
            <a:r>
              <a:rPr lang="en-US" sz="2000" dirty="0"/>
              <a:t> individual aperture elements:</a:t>
            </a:r>
          </a:p>
          <a:p>
            <a:pPr eaLnBrk="1" hangingPunct="1"/>
            <a:endParaRPr lang="en-US" sz="2000" dirty="0">
              <a:latin typeface="Gill Sans MT" charset="0"/>
            </a:endParaRPr>
          </a:p>
        </p:txBody>
      </p:sp>
      <p:pic>
        <p:nvPicPr>
          <p:cNvPr id="3078" name="Picture 6" descr="Picture1_sub"/>
          <p:cNvPicPr>
            <a:picLocks noChangeAspect="1" noChangeArrowheads="1"/>
          </p:cNvPicPr>
          <p:nvPr/>
        </p:nvPicPr>
        <p:blipFill>
          <a:blip r:embed="rId2"/>
          <a:srcRect/>
          <a:stretch>
            <a:fillRect/>
          </a:stretch>
        </p:blipFill>
        <p:spPr bwMode="auto">
          <a:xfrm>
            <a:off x="1655762" y="3884387"/>
            <a:ext cx="5832475" cy="2232025"/>
          </a:xfrm>
          <a:prstGeom prst="rect">
            <a:avLst/>
          </a:prstGeom>
          <a:noFill/>
          <a:ln w="9525">
            <a:noFill/>
            <a:miter lim="800000"/>
            <a:headEnd/>
            <a:tailEnd/>
          </a:ln>
        </p:spPr>
      </p:pic>
      <p:sp>
        <p:nvSpPr>
          <p:cNvPr id="7"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9"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Output of a Filled Aperture</a:t>
            </a:r>
          </a:p>
        </p:txBody>
      </p:sp>
      <p:sp>
        <p:nvSpPr>
          <p:cNvPr id="8" name="Footer Placeholder 7"/>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17</a:t>
            </a:fld>
            <a:endParaRPr 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0DC552C-4A40-4C4C-BCF5-01241DF22A48}"/>
                  </a:ext>
                </a:extLst>
              </p:cNvPr>
              <p:cNvSpPr txBox="1"/>
              <p:nvPr/>
            </p:nvSpPr>
            <p:spPr>
              <a:xfrm>
                <a:off x="3846768" y="3329131"/>
                <a:ext cx="2173031" cy="36933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𝑉</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r>
                      <a:rPr lang="en-US" sz="2400" b="0" i="1" smtClean="0">
                        <a:latin typeface="Cambria Math" panose="02040503050406030204" pitchFamily="18" charset="0"/>
                      </a:rPr>
                      <m:t>=</m:t>
                    </m:r>
                  </m:oMath>
                </a14:m>
                <a:r>
                  <a:rPr lang="en-US" sz="2400" dirty="0"/>
                  <a:t>∑</a:t>
                </a:r>
                <a:r>
                  <a:rPr lang="en-US" sz="2400" dirty="0" err="1"/>
                  <a:t>Δ</a:t>
                </a:r>
                <a:r>
                  <a:rPr lang="en-US" sz="2400" i="1" dirty="0" err="1"/>
                  <a:t>V</a:t>
                </a:r>
                <a:r>
                  <a:rPr lang="en-US" sz="2400" i="1" baseline="-25000" dirty="0" err="1"/>
                  <a:t>i</a:t>
                </a:r>
                <a:r>
                  <a:rPr lang="en-US" sz="2400" i="1" dirty="0"/>
                  <a:t>(t)</a:t>
                </a:r>
              </a:p>
            </p:txBody>
          </p:sp>
        </mc:Choice>
        <mc:Fallback xmlns="">
          <p:sp>
            <p:nvSpPr>
              <p:cNvPr id="3" name="TextBox 2">
                <a:extLst>
                  <a:ext uri="{FF2B5EF4-FFF2-40B4-BE49-F238E27FC236}">
                    <a16:creationId xmlns:a16="http://schemas.microsoft.com/office/drawing/2014/main" id="{30DC552C-4A40-4C4C-BCF5-01241DF22A48}"/>
                  </a:ext>
                </a:extLst>
              </p:cNvPr>
              <p:cNvSpPr txBox="1">
                <a:spLocks noRot="1" noChangeAspect="1" noMove="1" noResize="1" noEditPoints="1" noAdjustHandles="1" noChangeArrowheads="1" noChangeShapeType="1" noTextEdit="1"/>
              </p:cNvSpPr>
              <p:nvPr/>
            </p:nvSpPr>
            <p:spPr>
              <a:xfrm>
                <a:off x="3846768" y="3329131"/>
                <a:ext cx="2173031" cy="369332"/>
              </a:xfrm>
              <a:prstGeom prst="rect">
                <a:avLst/>
              </a:prstGeom>
              <a:blipFill>
                <a:blip r:embed="rId3"/>
                <a:stretch>
                  <a:fillRect l="-4651" t="-23333" b="-46667"/>
                </a:stretch>
              </a:blipFill>
            </p:spPr>
            <p:txBody>
              <a:bodyPr/>
              <a:lstStyle/>
              <a:p>
                <a:r>
                  <a:rPr lang="en-US">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7239000" cy="534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3" name="Slide Number Placeholder 3"/>
          <p:cNvSpPr>
            <a:spLocks noGrp="1"/>
          </p:cNvSpPr>
          <p:nvPr>
            <p:ph type="sldNum" sz="quarter" idx="10"/>
          </p:nvPr>
        </p:nvSpPr>
        <p:spPr>
          <a:xfrm>
            <a:off x="1023938" y="6356350"/>
            <a:ext cx="2132012" cy="363538"/>
          </a:xfrm>
          <a:ln>
            <a:miter lim="800000"/>
            <a:headEnd/>
            <a:tailEnd/>
          </a:ln>
        </p:spPr>
        <p:txBody>
          <a:bodyPr/>
          <a:lstStyle/>
          <a:p>
            <a:pPr>
              <a:tabLst>
                <a:tab pos="723900" algn="l"/>
                <a:tab pos="1447800" algn="l"/>
              </a:tabLst>
              <a:defRPr/>
            </a:pPr>
            <a:fld id="{8605C88E-F4A2-A944-8DFC-19785D156DAF}" type="slidenum">
              <a:rPr lang="en-US"/>
              <a:pPr>
                <a:tabLst>
                  <a:tab pos="723900" algn="l"/>
                  <a:tab pos="1447800" algn="l"/>
                </a:tabLst>
                <a:defRPr/>
              </a:pPr>
              <a:t>18</a:t>
            </a:fld>
            <a:endParaRPr lang="en-US"/>
          </a:p>
        </p:txBody>
      </p:sp>
      <p:cxnSp>
        <p:nvCxnSpPr>
          <p:cNvPr id="18" name="Straight Connector 17"/>
          <p:cNvCxnSpPr/>
          <p:nvPr/>
        </p:nvCxnSpPr>
        <p:spPr>
          <a:xfrm rot="5400000" flipH="1" flipV="1">
            <a:off x="1092200" y="19062700"/>
            <a:ext cx="393700" cy="381000"/>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p:nvCxnSpPr>
        <p:spPr>
          <a:xfrm rot="5400000" flipH="1" flipV="1">
            <a:off x="1085850" y="23634700"/>
            <a:ext cx="393700" cy="381000"/>
          </a:xfrm>
          <a:prstGeom prst="line">
            <a:avLst/>
          </a:prstGeom>
        </p:spPr>
        <p:style>
          <a:lnRef idx="2">
            <a:schemeClr val="accent3"/>
          </a:lnRef>
          <a:fillRef idx="0">
            <a:schemeClr val="accent3"/>
          </a:fillRef>
          <a:effectRef idx="1">
            <a:schemeClr val="accent3"/>
          </a:effectRef>
          <a:fontRef idx="minor">
            <a:schemeClr val="tx1"/>
          </a:fontRef>
        </p:style>
      </p:cxnSp>
      <p:sp>
        <p:nvSpPr>
          <p:cNvPr id="57349" name="TextBox 24"/>
          <p:cNvSpPr txBox="1">
            <a:spLocks noChangeArrowheads="1"/>
          </p:cNvSpPr>
          <p:nvPr/>
        </p:nvSpPr>
        <p:spPr bwMode="auto">
          <a:xfrm>
            <a:off x="1235075" y="152400"/>
            <a:ext cx="79089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b="1">
                <a:solidFill>
                  <a:srgbClr val="000099"/>
                </a:solidFill>
                <a:latin typeface="Gill Sans MT" charset="0"/>
                <a:cs typeface="Gill Sans" charset="0"/>
              </a:rPr>
              <a:t>Single dish: </a:t>
            </a:r>
            <a:r>
              <a:rPr lang="en-US" sz="2000">
                <a:solidFill>
                  <a:srgbClr val="000099"/>
                </a:solidFill>
                <a:latin typeface="Gill Sans MT" charset="0"/>
                <a:cs typeface="Gill Sans" charset="0"/>
              </a:rPr>
              <a:t>diameter is responsible for sensitivity, field of view, resolution</a:t>
            </a:r>
          </a:p>
          <a:p>
            <a:pPr>
              <a:spcBef>
                <a:spcPct val="20000"/>
              </a:spcBef>
            </a:pPr>
            <a:r>
              <a:rPr lang="en-US" sz="2000" b="1">
                <a:solidFill>
                  <a:srgbClr val="000099"/>
                </a:solidFill>
                <a:latin typeface="Gill Sans MT" charset="0"/>
                <a:cs typeface="Gill Sans" charset="0"/>
              </a:rPr>
              <a:t>Interferometer: </a:t>
            </a:r>
            <a:r>
              <a:rPr lang="en-US" sz="2000">
                <a:solidFill>
                  <a:srgbClr val="000099"/>
                </a:solidFill>
                <a:latin typeface="Gill Sans MT" charset="0"/>
                <a:cs typeface="Gill Sans" charset="0"/>
              </a:rPr>
              <a:t>takes this apart </a:t>
            </a:r>
          </a:p>
        </p:txBody>
      </p:sp>
    </p:spTree>
    <p:extLst>
      <p:ext uri="{BB962C8B-B14F-4D97-AF65-F5344CB8AC3E}">
        <p14:creationId xmlns:p14="http://schemas.microsoft.com/office/powerpoint/2010/main" val="555577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7239000" cy="534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ooter Placeholder 4"/>
          <p:cNvSpPr>
            <a:spLocks noGrp="1"/>
          </p:cNvSpPr>
          <p:nvPr>
            <p:ph type="ftr" sz="quarter" idx="4294967295"/>
          </p:nvPr>
        </p:nvSpPr>
        <p:spPr bwMode="auto">
          <a:xfrm>
            <a:off x="8229600" y="6356350"/>
            <a:ext cx="455613" cy="3635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0000" tIns="45000" rIns="90000" bIns="45000"/>
          <a:lstStyle/>
          <a:p>
            <a:pPr hangingPunct="1">
              <a:lnSpc>
                <a:spcPct val="100000"/>
              </a:lnSpc>
              <a:defRPr/>
            </a:pPr>
            <a:endParaRPr lang="en-US">
              <a:solidFill>
                <a:srgbClr val="000000"/>
              </a:solidFill>
              <a:latin typeface="Calibri" charset="0"/>
              <a:cs typeface="Arial Unicode MS" charset="0"/>
            </a:endParaRPr>
          </a:p>
        </p:txBody>
      </p:sp>
      <p:sp>
        <p:nvSpPr>
          <p:cNvPr id="58373" name="Slide Number Placeholder 3"/>
          <p:cNvSpPr>
            <a:spLocks noGrp="1"/>
          </p:cNvSpPr>
          <p:nvPr>
            <p:ph type="sldNum" sz="quarter" idx="10"/>
          </p:nvPr>
        </p:nvSpPr>
        <p:spPr>
          <a:xfrm>
            <a:off x="1023938" y="6356350"/>
            <a:ext cx="2132012" cy="363538"/>
          </a:xfrm>
          <a:ln>
            <a:miter lim="800000"/>
            <a:headEnd/>
            <a:tailEnd/>
          </a:ln>
        </p:spPr>
        <p:txBody>
          <a:bodyPr/>
          <a:lstStyle/>
          <a:p>
            <a:pPr>
              <a:tabLst>
                <a:tab pos="723900" algn="l"/>
                <a:tab pos="1447800" algn="l"/>
              </a:tabLst>
              <a:defRPr/>
            </a:pPr>
            <a:fld id="{10AD96AE-8F3F-254B-83D8-D0B8126D6F7A}" type="slidenum">
              <a:rPr lang="en-US"/>
              <a:pPr>
                <a:tabLst>
                  <a:tab pos="723900" algn="l"/>
                  <a:tab pos="1447800" algn="l"/>
                </a:tabLst>
                <a:defRPr/>
              </a:pPr>
              <a:t>19</a:t>
            </a:fld>
            <a:endParaRPr lang="en-US"/>
          </a:p>
        </p:txBody>
      </p:sp>
      <p:cxnSp>
        <p:nvCxnSpPr>
          <p:cNvPr id="8" name="Straight Connector 7"/>
          <p:cNvCxnSpPr/>
          <p:nvPr/>
        </p:nvCxnSpPr>
        <p:spPr>
          <a:xfrm>
            <a:off x="2895600" y="3352800"/>
            <a:ext cx="4343400" cy="304800"/>
          </a:xfrm>
          <a:prstGeom prst="line">
            <a:avLst/>
          </a:prstGeom>
          <a:ln>
            <a:solidFill>
              <a:srgbClr val="FFFF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rot="5400000" flipH="1" flipV="1">
            <a:off x="1092200" y="19062700"/>
            <a:ext cx="393700" cy="381000"/>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p:nvCxnSpPr>
        <p:spPr>
          <a:xfrm rot="5400000" flipH="1" flipV="1">
            <a:off x="1085850" y="23634700"/>
            <a:ext cx="393700" cy="381000"/>
          </a:xfrm>
          <a:prstGeom prst="line">
            <a:avLst/>
          </a:prstGeom>
        </p:spPr>
        <p:style>
          <a:lnRef idx="2">
            <a:schemeClr val="accent3"/>
          </a:lnRef>
          <a:fillRef idx="0">
            <a:schemeClr val="accent3"/>
          </a:fillRef>
          <a:effectRef idx="1">
            <a:schemeClr val="accent3"/>
          </a:effectRef>
          <a:fontRef idx="minor">
            <a:schemeClr val="tx1"/>
          </a:fontRef>
        </p:style>
      </p:cxnSp>
      <p:sp>
        <p:nvSpPr>
          <p:cNvPr id="58375" name="TextBox 20"/>
          <p:cNvSpPr txBox="1">
            <a:spLocks noChangeArrowheads="1"/>
          </p:cNvSpPr>
          <p:nvPr/>
        </p:nvSpPr>
        <p:spPr bwMode="auto">
          <a:xfrm>
            <a:off x="2057400" y="2057400"/>
            <a:ext cx="5399088"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a:solidFill>
                  <a:srgbClr val="FFFF00"/>
                </a:solidFill>
                <a:latin typeface="Gill Sans MT" charset="0"/>
                <a:cs typeface="Gill Sans" charset="0"/>
              </a:rPr>
              <a:t>Longest Distance for resolution, synthesized beam</a:t>
            </a:r>
          </a:p>
        </p:txBody>
      </p:sp>
      <p:sp>
        <p:nvSpPr>
          <p:cNvPr id="58376" name="TextBox 24"/>
          <p:cNvSpPr txBox="1">
            <a:spLocks noChangeArrowheads="1"/>
          </p:cNvSpPr>
          <p:nvPr/>
        </p:nvSpPr>
        <p:spPr bwMode="auto">
          <a:xfrm>
            <a:off x="1235075" y="152400"/>
            <a:ext cx="79089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b="1">
                <a:solidFill>
                  <a:srgbClr val="000099"/>
                </a:solidFill>
                <a:latin typeface="Gill Sans MT" charset="0"/>
                <a:cs typeface="Gill Sans" charset="0"/>
              </a:rPr>
              <a:t>Single dish: </a:t>
            </a:r>
            <a:r>
              <a:rPr lang="en-US" sz="2000">
                <a:solidFill>
                  <a:srgbClr val="000099"/>
                </a:solidFill>
                <a:latin typeface="Gill Sans MT" charset="0"/>
                <a:cs typeface="Gill Sans" charset="0"/>
              </a:rPr>
              <a:t>diameter is responsible for sensitivity, field of view, resolution</a:t>
            </a:r>
          </a:p>
          <a:p>
            <a:pPr>
              <a:spcBef>
                <a:spcPct val="20000"/>
              </a:spcBef>
            </a:pPr>
            <a:r>
              <a:rPr lang="en-US" sz="2000" b="1">
                <a:solidFill>
                  <a:srgbClr val="000099"/>
                </a:solidFill>
                <a:latin typeface="Gill Sans MT" charset="0"/>
                <a:cs typeface="Gill Sans" charset="0"/>
              </a:rPr>
              <a:t>Interferometer: </a:t>
            </a:r>
            <a:r>
              <a:rPr lang="en-US" sz="2000">
                <a:solidFill>
                  <a:srgbClr val="000099"/>
                </a:solidFill>
                <a:latin typeface="Gill Sans MT" charset="0"/>
                <a:cs typeface="Gill Sans" charset="0"/>
              </a:rPr>
              <a:t>takes this apart </a:t>
            </a:r>
          </a:p>
        </p:txBody>
      </p:sp>
    </p:spTree>
    <p:extLst>
      <p:ext uri="{BB962C8B-B14F-4D97-AF65-F5344CB8AC3E}">
        <p14:creationId xmlns:p14="http://schemas.microsoft.com/office/powerpoint/2010/main" val="1967398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0D1C34F-6C78-2540-BA7F-8E9C5E4C47DD}" type="datetime1">
              <a:rPr lang="en-US" smtClean="0"/>
              <a:t>2/28/18</a:t>
            </a:fld>
            <a:endParaRPr lang="en-US" dirty="0"/>
          </a:p>
        </p:txBody>
      </p:sp>
      <p:sp>
        <p:nvSpPr>
          <p:cNvPr id="4" name="Footer Placeholder 3"/>
          <p:cNvSpPr>
            <a:spLocks noGrp="1"/>
          </p:cNvSpPr>
          <p:nvPr>
            <p:ph type="ftr" sz="quarter" idx="10"/>
          </p:nvPr>
        </p:nvSpPr>
        <p:spPr/>
        <p:txBody>
          <a:bodyPr/>
          <a:lstStyle/>
          <a:p>
            <a:r>
              <a:rPr lang="en-US"/>
              <a:t>NRAO Community Day Event</a:t>
            </a:r>
            <a:endParaRPr lang="en-US" dirty="0"/>
          </a:p>
        </p:txBody>
      </p:sp>
      <p:sp>
        <p:nvSpPr>
          <p:cNvPr id="5" name="Slide Number Placeholder 4"/>
          <p:cNvSpPr>
            <a:spLocks noGrp="1"/>
          </p:cNvSpPr>
          <p:nvPr>
            <p:ph type="sldNum" sz="quarter" idx="11"/>
          </p:nvPr>
        </p:nvSpPr>
        <p:spPr/>
        <p:txBody>
          <a:bodyPr/>
          <a:lstStyle/>
          <a:p>
            <a:fld id="{07DC136A-3C70-A84C-8DA6-46F7059C49D9}" type="slidenum">
              <a:rPr lang="en-US" smtClean="0"/>
              <a:pPr/>
              <a:t>2</a:t>
            </a:fld>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586" y="1177084"/>
            <a:ext cx="7772400" cy="555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ine 6"/>
          <p:cNvSpPr>
            <a:spLocks noChangeShapeType="1"/>
          </p:cNvSpPr>
          <p:nvPr/>
        </p:nvSpPr>
        <p:spPr bwMode="auto">
          <a:xfrm flipH="1">
            <a:off x="2683470" y="1972235"/>
            <a:ext cx="0" cy="1655946"/>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 name="Line 7"/>
          <p:cNvSpPr>
            <a:spLocks noChangeShapeType="1"/>
          </p:cNvSpPr>
          <p:nvPr/>
        </p:nvSpPr>
        <p:spPr bwMode="auto">
          <a:xfrm flipH="1">
            <a:off x="4356100" y="1972235"/>
            <a:ext cx="0" cy="164100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 name="Title 1"/>
          <p:cNvSpPr>
            <a:spLocks noGrp="1"/>
          </p:cNvSpPr>
          <p:nvPr>
            <p:ph type="title"/>
          </p:nvPr>
        </p:nvSpPr>
        <p:spPr>
          <a:xfrm>
            <a:off x="2649804" y="153641"/>
            <a:ext cx="3939253" cy="712947"/>
          </a:xfrm>
        </p:spPr>
        <p:txBody>
          <a:bodyPr>
            <a:normAutofit fontScale="90000"/>
          </a:bodyPr>
          <a:lstStyle/>
          <a:p>
            <a:r>
              <a:rPr lang="en-US" dirty="0"/>
              <a:t>Radio Astronomy</a:t>
            </a:r>
          </a:p>
        </p:txBody>
      </p:sp>
      <p:sp>
        <p:nvSpPr>
          <p:cNvPr id="9" name="TextBox 8"/>
          <p:cNvSpPr txBox="1"/>
          <p:nvPr/>
        </p:nvSpPr>
        <p:spPr>
          <a:xfrm>
            <a:off x="723442" y="817641"/>
            <a:ext cx="7263527" cy="400110"/>
          </a:xfrm>
          <a:prstGeom prst="rect">
            <a:avLst/>
          </a:prstGeom>
          <a:noFill/>
        </p:spPr>
        <p:txBody>
          <a:bodyPr wrap="none" rtlCol="0">
            <a:spAutoFit/>
          </a:bodyPr>
          <a:lstStyle/>
          <a:p>
            <a:pPr eaLnBrk="0" hangingPunct="0">
              <a:spcBef>
                <a:spcPct val="20000"/>
              </a:spcBef>
            </a:pPr>
            <a:r>
              <a:rPr lang="en-US" sz="2000" dirty="0">
                <a:solidFill>
                  <a:srgbClr val="000099"/>
                </a:solidFill>
                <a:latin typeface="Gill Sans MT" pitchFamily="34" charset="0"/>
                <a:cs typeface="Gill Sans" pitchFamily="17" charset="0"/>
              </a:rPr>
              <a:t>Now used to refer to most telescopes using heterodyne technology</a:t>
            </a:r>
          </a:p>
        </p:txBody>
      </p:sp>
    </p:spTree>
    <p:extLst>
      <p:ext uri="{BB962C8B-B14F-4D97-AF65-F5344CB8AC3E}">
        <p14:creationId xmlns:p14="http://schemas.microsoft.com/office/powerpoint/2010/main" val="251647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7239000" cy="534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ooter Placeholder 4"/>
          <p:cNvSpPr>
            <a:spLocks noGrp="1"/>
          </p:cNvSpPr>
          <p:nvPr>
            <p:ph type="ftr" sz="quarter" idx="4294967295"/>
          </p:nvPr>
        </p:nvSpPr>
        <p:spPr bwMode="auto">
          <a:xfrm>
            <a:off x="8229600" y="6356350"/>
            <a:ext cx="455613" cy="3635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0000" tIns="45000" rIns="90000" bIns="45000"/>
          <a:lstStyle/>
          <a:p>
            <a:pPr hangingPunct="1">
              <a:lnSpc>
                <a:spcPct val="100000"/>
              </a:lnSpc>
              <a:defRPr/>
            </a:pPr>
            <a:endParaRPr lang="en-US">
              <a:solidFill>
                <a:srgbClr val="000000"/>
              </a:solidFill>
              <a:latin typeface="Calibri" charset="0"/>
              <a:cs typeface="Arial Unicode MS" charset="0"/>
            </a:endParaRPr>
          </a:p>
        </p:txBody>
      </p:sp>
      <p:sp>
        <p:nvSpPr>
          <p:cNvPr id="58373" name="Slide Number Placeholder 3"/>
          <p:cNvSpPr>
            <a:spLocks noGrp="1"/>
          </p:cNvSpPr>
          <p:nvPr>
            <p:ph type="sldNum" sz="quarter" idx="10"/>
          </p:nvPr>
        </p:nvSpPr>
        <p:spPr>
          <a:xfrm>
            <a:off x="1023938" y="6356350"/>
            <a:ext cx="2132012" cy="363538"/>
          </a:xfrm>
          <a:ln>
            <a:miter lim="800000"/>
            <a:headEnd/>
            <a:tailEnd/>
          </a:ln>
        </p:spPr>
        <p:txBody>
          <a:bodyPr/>
          <a:lstStyle/>
          <a:p>
            <a:pPr>
              <a:tabLst>
                <a:tab pos="723900" algn="l"/>
                <a:tab pos="1447800" algn="l"/>
              </a:tabLst>
              <a:defRPr/>
            </a:pPr>
            <a:fld id="{307DC930-58DE-4E42-9B25-FF0B60F1D540}" type="slidenum">
              <a:rPr lang="en-US"/>
              <a:pPr>
                <a:tabLst>
                  <a:tab pos="723900" algn="l"/>
                  <a:tab pos="1447800" algn="l"/>
                </a:tabLst>
                <a:defRPr/>
              </a:pPr>
              <a:t>20</a:t>
            </a:fld>
            <a:endParaRPr lang="en-US"/>
          </a:p>
        </p:txBody>
      </p:sp>
      <p:cxnSp>
        <p:nvCxnSpPr>
          <p:cNvPr id="8" name="Straight Connector 7"/>
          <p:cNvCxnSpPr/>
          <p:nvPr/>
        </p:nvCxnSpPr>
        <p:spPr>
          <a:xfrm>
            <a:off x="2895600" y="3352800"/>
            <a:ext cx="4343400" cy="304800"/>
          </a:xfrm>
          <a:prstGeom prst="line">
            <a:avLst/>
          </a:prstGeom>
          <a:ln>
            <a:solidFill>
              <a:srgbClr val="FFFF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4419600" y="4495800"/>
            <a:ext cx="533400" cy="304800"/>
          </a:xfrm>
          <a:prstGeom prst="line">
            <a:avLst/>
          </a:prstGeom>
          <a:ln>
            <a:solidFill>
              <a:srgbClr val="CCFFCC"/>
            </a:solidFill>
          </a:ln>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p:nvCxnSpPr>
        <p:spPr>
          <a:xfrm rot="5400000" flipH="1" flipV="1">
            <a:off x="1092200" y="19062700"/>
            <a:ext cx="393700" cy="381000"/>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p:nvCxnSpPr>
        <p:spPr>
          <a:xfrm rot="5400000" flipH="1" flipV="1">
            <a:off x="1085850" y="23634700"/>
            <a:ext cx="393700" cy="381000"/>
          </a:xfrm>
          <a:prstGeom prst="line">
            <a:avLst/>
          </a:prstGeom>
        </p:spPr>
        <p:style>
          <a:lnRef idx="2">
            <a:schemeClr val="accent3"/>
          </a:lnRef>
          <a:fillRef idx="0">
            <a:schemeClr val="accent3"/>
          </a:fillRef>
          <a:effectRef idx="1">
            <a:schemeClr val="accent3"/>
          </a:effectRef>
          <a:fontRef idx="minor">
            <a:schemeClr val="tx1"/>
          </a:fontRef>
        </p:style>
      </p:cxnSp>
      <p:sp>
        <p:nvSpPr>
          <p:cNvPr id="59400" name="TextBox 20"/>
          <p:cNvSpPr txBox="1">
            <a:spLocks noChangeArrowheads="1"/>
          </p:cNvSpPr>
          <p:nvPr/>
        </p:nvSpPr>
        <p:spPr bwMode="auto">
          <a:xfrm>
            <a:off x="2057400" y="2057400"/>
            <a:ext cx="5399088"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a:solidFill>
                  <a:srgbClr val="FFFF00"/>
                </a:solidFill>
                <a:latin typeface="Gill Sans MT" charset="0"/>
                <a:cs typeface="Gill Sans" charset="0"/>
              </a:rPr>
              <a:t>Longest Distance for resolution, synthesized beam</a:t>
            </a:r>
          </a:p>
        </p:txBody>
      </p:sp>
      <p:sp>
        <p:nvSpPr>
          <p:cNvPr id="59401" name="TextBox 24"/>
          <p:cNvSpPr txBox="1">
            <a:spLocks noChangeArrowheads="1"/>
          </p:cNvSpPr>
          <p:nvPr/>
        </p:nvSpPr>
        <p:spPr bwMode="auto">
          <a:xfrm>
            <a:off x="1235075" y="152400"/>
            <a:ext cx="7908761" cy="729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b="1" dirty="0">
                <a:solidFill>
                  <a:srgbClr val="000099"/>
                </a:solidFill>
                <a:latin typeface="Gill Sans MT" charset="0"/>
                <a:cs typeface="Gill Sans" charset="0"/>
              </a:rPr>
              <a:t>Single dish: </a:t>
            </a:r>
            <a:r>
              <a:rPr lang="en-US" sz="2000" dirty="0">
                <a:solidFill>
                  <a:srgbClr val="000099"/>
                </a:solidFill>
                <a:latin typeface="Gill Sans MT" charset="0"/>
                <a:cs typeface="Gill Sans" charset="0"/>
              </a:rPr>
              <a:t>diameter is responsible for sensitivity, field of view, resolution</a:t>
            </a:r>
          </a:p>
          <a:p>
            <a:pPr>
              <a:spcBef>
                <a:spcPct val="20000"/>
              </a:spcBef>
            </a:pPr>
            <a:r>
              <a:rPr lang="en-US" sz="2000" b="1" dirty="0">
                <a:solidFill>
                  <a:srgbClr val="000099"/>
                </a:solidFill>
                <a:latin typeface="Gill Sans MT" charset="0"/>
                <a:cs typeface="Gill Sans" charset="0"/>
              </a:rPr>
              <a:t>Interferometer: </a:t>
            </a:r>
            <a:r>
              <a:rPr lang="en-US" sz="2000" dirty="0">
                <a:solidFill>
                  <a:srgbClr val="000099"/>
                </a:solidFill>
                <a:latin typeface="Gill Sans MT" charset="0"/>
                <a:cs typeface="Gill Sans" charset="0"/>
              </a:rPr>
              <a:t>takes this apart </a:t>
            </a:r>
          </a:p>
        </p:txBody>
      </p:sp>
      <p:sp>
        <p:nvSpPr>
          <p:cNvPr id="59402" name="TextBox 19"/>
          <p:cNvSpPr txBox="1">
            <a:spLocks noChangeArrowheads="1"/>
          </p:cNvSpPr>
          <p:nvPr/>
        </p:nvSpPr>
        <p:spPr bwMode="auto">
          <a:xfrm>
            <a:off x="1524000" y="5105400"/>
            <a:ext cx="5962650"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a:solidFill>
                  <a:srgbClr val="CCFFCC"/>
                </a:solidFill>
                <a:latin typeface="Gill Sans MT" charset="0"/>
                <a:cs typeface="Gill Sans" charset="0"/>
              </a:rPr>
              <a:t>Diameter of Single element: Field of View, primary beam</a:t>
            </a:r>
          </a:p>
        </p:txBody>
      </p:sp>
    </p:spTree>
    <p:extLst>
      <p:ext uri="{BB962C8B-B14F-4D97-AF65-F5344CB8AC3E}">
        <p14:creationId xmlns:p14="http://schemas.microsoft.com/office/powerpoint/2010/main" val="3749348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7239000" cy="534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Footer Placeholder 4"/>
          <p:cNvSpPr>
            <a:spLocks noGrp="1"/>
          </p:cNvSpPr>
          <p:nvPr>
            <p:ph type="ftr" sz="quarter" idx="4294967295"/>
          </p:nvPr>
        </p:nvSpPr>
        <p:spPr bwMode="auto">
          <a:xfrm>
            <a:off x="8229600" y="6356350"/>
            <a:ext cx="455613" cy="3635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0000" tIns="45000" rIns="90000" bIns="45000"/>
          <a:lstStyle/>
          <a:p>
            <a:pPr hangingPunct="1">
              <a:lnSpc>
                <a:spcPct val="100000"/>
              </a:lnSpc>
              <a:defRPr/>
            </a:pPr>
            <a:endParaRPr lang="en-US">
              <a:solidFill>
                <a:srgbClr val="000000"/>
              </a:solidFill>
              <a:latin typeface="Calibri" charset="0"/>
              <a:cs typeface="Arial Unicode MS" charset="0"/>
            </a:endParaRPr>
          </a:p>
        </p:txBody>
      </p:sp>
      <p:sp>
        <p:nvSpPr>
          <p:cNvPr id="58373" name="Slide Number Placeholder 3"/>
          <p:cNvSpPr>
            <a:spLocks noGrp="1"/>
          </p:cNvSpPr>
          <p:nvPr>
            <p:ph type="sldNum" sz="quarter" idx="10"/>
          </p:nvPr>
        </p:nvSpPr>
        <p:spPr>
          <a:xfrm>
            <a:off x="1023938" y="6356350"/>
            <a:ext cx="2132012" cy="363538"/>
          </a:xfrm>
          <a:ln>
            <a:miter lim="800000"/>
            <a:headEnd/>
            <a:tailEnd/>
          </a:ln>
        </p:spPr>
        <p:txBody>
          <a:bodyPr/>
          <a:lstStyle/>
          <a:p>
            <a:pPr>
              <a:tabLst>
                <a:tab pos="723900" algn="l"/>
                <a:tab pos="1447800" algn="l"/>
              </a:tabLst>
              <a:defRPr/>
            </a:pPr>
            <a:fld id="{C6EF1C08-8C85-124F-958B-F09B4857D605}" type="slidenum">
              <a:rPr lang="en-US"/>
              <a:pPr>
                <a:tabLst>
                  <a:tab pos="723900" algn="l"/>
                  <a:tab pos="1447800" algn="l"/>
                </a:tabLst>
                <a:defRPr/>
              </a:pPr>
              <a:t>21</a:t>
            </a:fld>
            <a:endParaRPr lang="en-US"/>
          </a:p>
        </p:txBody>
      </p:sp>
      <p:cxnSp>
        <p:nvCxnSpPr>
          <p:cNvPr id="8" name="Straight Connector 7"/>
          <p:cNvCxnSpPr/>
          <p:nvPr/>
        </p:nvCxnSpPr>
        <p:spPr>
          <a:xfrm>
            <a:off x="2895600" y="3352800"/>
            <a:ext cx="4343400" cy="304800"/>
          </a:xfrm>
          <a:prstGeom prst="line">
            <a:avLst/>
          </a:prstGeom>
          <a:ln>
            <a:solidFill>
              <a:srgbClr val="FFFF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V="1">
            <a:off x="2667000" y="3962400"/>
            <a:ext cx="457200" cy="228600"/>
          </a:xfrm>
          <a:prstGeom prst="line">
            <a:avLst/>
          </a:prstGeom>
          <a:ln>
            <a:solidFill>
              <a:srgbClr val="CCFFCC"/>
            </a:solidFill>
          </a:ln>
        </p:spPr>
        <p:style>
          <a:lnRef idx="2">
            <a:schemeClr val="accent3"/>
          </a:lnRef>
          <a:fillRef idx="0">
            <a:schemeClr val="accent3"/>
          </a:fillRef>
          <a:effectRef idx="1">
            <a:schemeClr val="accent3"/>
          </a:effectRef>
          <a:fontRef idx="minor">
            <a:schemeClr val="tx1"/>
          </a:fontRef>
        </p:style>
      </p:cxnSp>
      <p:cxnSp>
        <p:nvCxnSpPr>
          <p:cNvPr id="18" name="Straight Connector 17"/>
          <p:cNvCxnSpPr/>
          <p:nvPr/>
        </p:nvCxnSpPr>
        <p:spPr>
          <a:xfrm rot="5400000" flipH="1" flipV="1">
            <a:off x="1092200" y="19062700"/>
            <a:ext cx="393700" cy="381000"/>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p:cNvCxnSpPr/>
          <p:nvPr/>
        </p:nvCxnSpPr>
        <p:spPr>
          <a:xfrm rot="5400000" flipH="1" flipV="1">
            <a:off x="1085850" y="23634700"/>
            <a:ext cx="393700" cy="381000"/>
          </a:xfrm>
          <a:prstGeom prst="line">
            <a:avLst/>
          </a:prstGeom>
        </p:spPr>
        <p:style>
          <a:lnRef idx="2">
            <a:schemeClr val="accent3"/>
          </a:lnRef>
          <a:fillRef idx="0">
            <a:schemeClr val="accent3"/>
          </a:fillRef>
          <a:effectRef idx="1">
            <a:schemeClr val="accent3"/>
          </a:effectRef>
          <a:fontRef idx="minor">
            <a:schemeClr val="tx1"/>
          </a:fontRef>
        </p:style>
      </p:cxnSp>
      <p:sp>
        <p:nvSpPr>
          <p:cNvPr id="60424" name="TextBox 20"/>
          <p:cNvSpPr txBox="1">
            <a:spLocks noChangeArrowheads="1"/>
          </p:cNvSpPr>
          <p:nvPr/>
        </p:nvSpPr>
        <p:spPr bwMode="auto">
          <a:xfrm>
            <a:off x="2057400" y="2057400"/>
            <a:ext cx="5399088"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a:solidFill>
                  <a:srgbClr val="FFFF00"/>
                </a:solidFill>
                <a:latin typeface="Gill Sans MT" charset="0"/>
                <a:cs typeface="Gill Sans" charset="0"/>
              </a:rPr>
              <a:t>Longest Distance for resolution, synthesized beam</a:t>
            </a:r>
          </a:p>
        </p:txBody>
      </p:sp>
      <p:sp>
        <p:nvSpPr>
          <p:cNvPr id="60425" name="TextBox 21"/>
          <p:cNvSpPr txBox="1">
            <a:spLocks noChangeArrowheads="1"/>
          </p:cNvSpPr>
          <p:nvPr/>
        </p:nvSpPr>
        <p:spPr bwMode="auto">
          <a:xfrm>
            <a:off x="5486400" y="5486400"/>
            <a:ext cx="2928938"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a:solidFill>
                  <a:schemeClr val="bg1"/>
                </a:solidFill>
                <a:latin typeface="Gill Sans MT" charset="0"/>
                <a:cs typeface="Gill Sans" charset="0"/>
              </a:rPr>
              <a:t>Number of dish apertures:</a:t>
            </a:r>
          </a:p>
          <a:p>
            <a:pPr>
              <a:spcBef>
                <a:spcPct val="20000"/>
              </a:spcBef>
            </a:pPr>
            <a:r>
              <a:rPr lang="en-US" sz="2000">
                <a:solidFill>
                  <a:schemeClr val="bg1"/>
                </a:solidFill>
                <a:latin typeface="Gill Sans MT" charset="0"/>
                <a:cs typeface="Gill Sans" charset="0"/>
              </a:rPr>
              <a:t>sensitivity</a:t>
            </a:r>
          </a:p>
        </p:txBody>
      </p:sp>
      <p:sp>
        <p:nvSpPr>
          <p:cNvPr id="60426" name="TextBox 24"/>
          <p:cNvSpPr txBox="1">
            <a:spLocks noChangeArrowheads="1"/>
          </p:cNvSpPr>
          <p:nvPr/>
        </p:nvSpPr>
        <p:spPr bwMode="auto">
          <a:xfrm>
            <a:off x="1235075" y="152400"/>
            <a:ext cx="79089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b="1">
                <a:solidFill>
                  <a:srgbClr val="000099"/>
                </a:solidFill>
                <a:latin typeface="Gill Sans MT" charset="0"/>
                <a:cs typeface="Gill Sans" charset="0"/>
              </a:rPr>
              <a:t>Single dish: </a:t>
            </a:r>
            <a:r>
              <a:rPr lang="en-US" sz="2000">
                <a:solidFill>
                  <a:srgbClr val="000099"/>
                </a:solidFill>
                <a:latin typeface="Gill Sans MT" charset="0"/>
                <a:cs typeface="Gill Sans" charset="0"/>
              </a:rPr>
              <a:t>diameter is responsible for sensitivity, field of view, resolution</a:t>
            </a:r>
          </a:p>
          <a:p>
            <a:pPr>
              <a:spcBef>
                <a:spcPct val="20000"/>
              </a:spcBef>
            </a:pPr>
            <a:r>
              <a:rPr lang="en-US" sz="2000" b="1">
                <a:solidFill>
                  <a:srgbClr val="000099"/>
                </a:solidFill>
                <a:latin typeface="Gill Sans MT" charset="0"/>
                <a:cs typeface="Gill Sans" charset="0"/>
              </a:rPr>
              <a:t>Interferometer: </a:t>
            </a:r>
            <a:r>
              <a:rPr lang="en-US" sz="2000">
                <a:solidFill>
                  <a:srgbClr val="000099"/>
                </a:solidFill>
                <a:latin typeface="Gill Sans MT" charset="0"/>
                <a:cs typeface="Gill Sans" charset="0"/>
              </a:rPr>
              <a:t>takes this apart </a:t>
            </a:r>
          </a:p>
        </p:txBody>
      </p:sp>
      <p:sp>
        <p:nvSpPr>
          <p:cNvPr id="60427" name="TextBox 19"/>
          <p:cNvSpPr txBox="1">
            <a:spLocks noChangeArrowheads="1"/>
          </p:cNvSpPr>
          <p:nvPr/>
        </p:nvSpPr>
        <p:spPr bwMode="auto">
          <a:xfrm>
            <a:off x="1524000" y="5105400"/>
            <a:ext cx="5962650" cy="38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a:defRPr sz="2400">
                <a:solidFill>
                  <a:schemeClr val="tx1"/>
                </a:solidFill>
                <a:latin typeface="Arial" charset="0"/>
                <a:ea typeface="ＭＳ Ｐゴシック" charset="0"/>
                <a:cs typeface="ＭＳ Ｐゴシック" charset="0"/>
              </a:defRPr>
            </a:lvl1pPr>
            <a:lvl2pPr eaLnBrk="0">
              <a:defRPr sz="2400">
                <a:solidFill>
                  <a:schemeClr val="tx1"/>
                </a:solidFill>
                <a:latin typeface="Arial" charset="0"/>
                <a:ea typeface="ＭＳ Ｐゴシック" charset="0"/>
              </a:defRPr>
            </a:lvl2pPr>
            <a:lvl3pPr eaLnBrk="0">
              <a:defRPr sz="2400">
                <a:solidFill>
                  <a:schemeClr val="tx1"/>
                </a:solidFill>
                <a:latin typeface="Arial" charset="0"/>
                <a:ea typeface="ＭＳ Ｐゴシック" charset="0"/>
              </a:defRPr>
            </a:lvl3pPr>
            <a:lvl4pPr eaLnBrk="0">
              <a:defRPr sz="2400">
                <a:solidFill>
                  <a:schemeClr val="tx1"/>
                </a:solidFill>
                <a:latin typeface="Arial" charset="0"/>
                <a:ea typeface="ＭＳ Ｐゴシック" charset="0"/>
              </a:defRPr>
            </a:lvl4pPr>
            <a:lvl5pPr eaLnBrk="0">
              <a:defRPr sz="2400">
                <a:solidFill>
                  <a:schemeClr val="tx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400">
                <a:solidFill>
                  <a:schemeClr val="tx1"/>
                </a:solidFill>
                <a:latin typeface="Arial" charset="0"/>
                <a:ea typeface="ＭＳ Ｐゴシック" charset="0"/>
              </a:defRPr>
            </a:lvl9pPr>
          </a:lstStyle>
          <a:p>
            <a:pPr>
              <a:spcBef>
                <a:spcPct val="20000"/>
              </a:spcBef>
            </a:pPr>
            <a:r>
              <a:rPr lang="en-US" sz="2000">
                <a:solidFill>
                  <a:srgbClr val="CCFFCC"/>
                </a:solidFill>
                <a:latin typeface="Gill Sans MT" charset="0"/>
                <a:cs typeface="Gill Sans" charset="0"/>
              </a:rPr>
              <a:t>Diameter of Single element: Field of View, primary beam</a:t>
            </a:r>
          </a:p>
        </p:txBody>
      </p:sp>
      <p:sp>
        <p:nvSpPr>
          <p:cNvPr id="60428" name="Oval 1"/>
          <p:cNvSpPr>
            <a:spLocks noChangeArrowheads="1"/>
          </p:cNvSpPr>
          <p:nvPr/>
        </p:nvSpPr>
        <p:spPr bwMode="auto">
          <a:xfrm>
            <a:off x="5181600" y="42672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29" name="Oval 14"/>
          <p:cNvSpPr>
            <a:spLocks noChangeArrowheads="1"/>
          </p:cNvSpPr>
          <p:nvPr/>
        </p:nvSpPr>
        <p:spPr bwMode="auto">
          <a:xfrm>
            <a:off x="4572000" y="40386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0" name="Oval 16"/>
          <p:cNvSpPr>
            <a:spLocks noChangeArrowheads="1"/>
          </p:cNvSpPr>
          <p:nvPr/>
        </p:nvSpPr>
        <p:spPr bwMode="auto">
          <a:xfrm>
            <a:off x="2667000" y="38100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1" name="Oval 22"/>
          <p:cNvSpPr>
            <a:spLocks noChangeArrowheads="1"/>
          </p:cNvSpPr>
          <p:nvPr/>
        </p:nvSpPr>
        <p:spPr bwMode="auto">
          <a:xfrm>
            <a:off x="3048000" y="40386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2" name="Oval 23"/>
          <p:cNvSpPr>
            <a:spLocks noChangeArrowheads="1"/>
          </p:cNvSpPr>
          <p:nvPr/>
        </p:nvSpPr>
        <p:spPr bwMode="auto">
          <a:xfrm>
            <a:off x="3505200" y="42672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3" name="Oval 25"/>
          <p:cNvSpPr>
            <a:spLocks noChangeArrowheads="1"/>
          </p:cNvSpPr>
          <p:nvPr/>
        </p:nvSpPr>
        <p:spPr bwMode="auto">
          <a:xfrm>
            <a:off x="4419600" y="44196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4" name="Oval 28"/>
          <p:cNvSpPr>
            <a:spLocks noChangeArrowheads="1"/>
          </p:cNvSpPr>
          <p:nvPr/>
        </p:nvSpPr>
        <p:spPr bwMode="auto">
          <a:xfrm>
            <a:off x="4800600" y="35814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5" name="Oval 29"/>
          <p:cNvSpPr>
            <a:spLocks noChangeArrowheads="1"/>
          </p:cNvSpPr>
          <p:nvPr/>
        </p:nvSpPr>
        <p:spPr bwMode="auto">
          <a:xfrm>
            <a:off x="5410200" y="35814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6" name="Oval 30"/>
          <p:cNvSpPr>
            <a:spLocks noChangeArrowheads="1"/>
          </p:cNvSpPr>
          <p:nvPr/>
        </p:nvSpPr>
        <p:spPr bwMode="auto">
          <a:xfrm>
            <a:off x="5791200" y="37338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7" name="Oval 31"/>
          <p:cNvSpPr>
            <a:spLocks noChangeArrowheads="1"/>
          </p:cNvSpPr>
          <p:nvPr/>
        </p:nvSpPr>
        <p:spPr bwMode="auto">
          <a:xfrm>
            <a:off x="5181600" y="39624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8" name="Oval 32"/>
          <p:cNvSpPr>
            <a:spLocks noChangeArrowheads="1"/>
          </p:cNvSpPr>
          <p:nvPr/>
        </p:nvSpPr>
        <p:spPr bwMode="auto">
          <a:xfrm>
            <a:off x="5791200" y="41148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39" name="Oval 33"/>
          <p:cNvSpPr>
            <a:spLocks noChangeArrowheads="1"/>
          </p:cNvSpPr>
          <p:nvPr/>
        </p:nvSpPr>
        <p:spPr bwMode="auto">
          <a:xfrm>
            <a:off x="6248400" y="34290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40" name="Oval 34"/>
          <p:cNvSpPr>
            <a:spLocks noChangeArrowheads="1"/>
          </p:cNvSpPr>
          <p:nvPr/>
        </p:nvSpPr>
        <p:spPr bwMode="auto">
          <a:xfrm>
            <a:off x="6781800" y="34290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41" name="Oval 35"/>
          <p:cNvSpPr>
            <a:spLocks noChangeArrowheads="1"/>
          </p:cNvSpPr>
          <p:nvPr/>
        </p:nvSpPr>
        <p:spPr bwMode="auto">
          <a:xfrm>
            <a:off x="3581400" y="35814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42" name="Oval 36"/>
          <p:cNvSpPr>
            <a:spLocks noChangeArrowheads="1"/>
          </p:cNvSpPr>
          <p:nvPr/>
        </p:nvSpPr>
        <p:spPr bwMode="auto">
          <a:xfrm>
            <a:off x="3505200" y="38100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43" name="Oval 37"/>
          <p:cNvSpPr>
            <a:spLocks noChangeArrowheads="1"/>
          </p:cNvSpPr>
          <p:nvPr/>
        </p:nvSpPr>
        <p:spPr bwMode="auto">
          <a:xfrm>
            <a:off x="3810000" y="39624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44" name="Oval 38"/>
          <p:cNvSpPr>
            <a:spLocks noChangeArrowheads="1"/>
          </p:cNvSpPr>
          <p:nvPr/>
        </p:nvSpPr>
        <p:spPr bwMode="auto">
          <a:xfrm>
            <a:off x="3733800" y="37338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45" name="Oval 39"/>
          <p:cNvSpPr>
            <a:spLocks noChangeArrowheads="1"/>
          </p:cNvSpPr>
          <p:nvPr/>
        </p:nvSpPr>
        <p:spPr bwMode="auto">
          <a:xfrm>
            <a:off x="2667000" y="35052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46" name="Oval 40"/>
          <p:cNvSpPr>
            <a:spLocks noChangeArrowheads="1"/>
          </p:cNvSpPr>
          <p:nvPr/>
        </p:nvSpPr>
        <p:spPr bwMode="auto">
          <a:xfrm>
            <a:off x="3048000" y="35052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47" name="Oval 41"/>
          <p:cNvSpPr>
            <a:spLocks noChangeArrowheads="1"/>
          </p:cNvSpPr>
          <p:nvPr/>
        </p:nvSpPr>
        <p:spPr bwMode="auto">
          <a:xfrm>
            <a:off x="3352800" y="32766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48" name="Oval 42"/>
          <p:cNvSpPr>
            <a:spLocks noChangeArrowheads="1"/>
          </p:cNvSpPr>
          <p:nvPr/>
        </p:nvSpPr>
        <p:spPr bwMode="auto">
          <a:xfrm>
            <a:off x="2819400" y="32766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49" name="Oval 43"/>
          <p:cNvSpPr>
            <a:spLocks noChangeArrowheads="1"/>
          </p:cNvSpPr>
          <p:nvPr/>
        </p:nvSpPr>
        <p:spPr bwMode="auto">
          <a:xfrm>
            <a:off x="3505200" y="34290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50" name="Oval 44"/>
          <p:cNvSpPr>
            <a:spLocks noChangeArrowheads="1"/>
          </p:cNvSpPr>
          <p:nvPr/>
        </p:nvSpPr>
        <p:spPr bwMode="auto">
          <a:xfrm>
            <a:off x="4572000" y="33528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51" name="Oval 45"/>
          <p:cNvSpPr>
            <a:spLocks noChangeArrowheads="1"/>
          </p:cNvSpPr>
          <p:nvPr/>
        </p:nvSpPr>
        <p:spPr bwMode="auto">
          <a:xfrm>
            <a:off x="4191000" y="34290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52" name="Oval 46"/>
          <p:cNvSpPr>
            <a:spLocks noChangeArrowheads="1"/>
          </p:cNvSpPr>
          <p:nvPr/>
        </p:nvSpPr>
        <p:spPr bwMode="auto">
          <a:xfrm>
            <a:off x="4953000" y="335280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60453" name="Oval 47"/>
          <p:cNvSpPr>
            <a:spLocks noChangeArrowheads="1"/>
          </p:cNvSpPr>
          <p:nvPr/>
        </p:nvSpPr>
        <p:spPr bwMode="auto">
          <a:xfrm>
            <a:off x="5105400" y="3429000"/>
            <a:ext cx="381000" cy="381000"/>
          </a:xfrm>
          <a:prstGeom prst="ellipse">
            <a:avLst/>
          </a:prstGeom>
          <a:solidFill>
            <a:schemeClr val="bg1"/>
          </a:solidFill>
          <a:ln w="9525">
            <a:solidFill>
              <a:schemeClr val="tx1"/>
            </a:solidFill>
            <a:round/>
            <a:headEnd/>
            <a:tailEnd/>
          </a:ln>
        </p:spPr>
        <p:txBody>
          <a:bodyPr/>
          <a:lstStyle/>
          <a:p>
            <a:endParaRPr lang="en-US"/>
          </a:p>
        </p:txBody>
      </p:sp>
      <p:sp>
        <p:nvSpPr>
          <p:cNvPr id="60454" name="Oval 48"/>
          <p:cNvSpPr>
            <a:spLocks noChangeArrowheads="1"/>
          </p:cNvSpPr>
          <p:nvPr/>
        </p:nvSpPr>
        <p:spPr bwMode="auto">
          <a:xfrm>
            <a:off x="4343400" y="32004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55" name="Oval 49"/>
          <p:cNvSpPr>
            <a:spLocks noChangeArrowheads="1"/>
          </p:cNvSpPr>
          <p:nvPr/>
        </p:nvSpPr>
        <p:spPr bwMode="auto">
          <a:xfrm>
            <a:off x="4800600" y="312420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60456" name="Oval 50"/>
          <p:cNvSpPr>
            <a:spLocks noChangeArrowheads="1"/>
          </p:cNvSpPr>
          <p:nvPr/>
        </p:nvSpPr>
        <p:spPr bwMode="auto">
          <a:xfrm>
            <a:off x="5105400" y="312420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60457" name="Oval 51"/>
          <p:cNvSpPr>
            <a:spLocks noChangeArrowheads="1"/>
          </p:cNvSpPr>
          <p:nvPr/>
        </p:nvSpPr>
        <p:spPr bwMode="auto">
          <a:xfrm>
            <a:off x="5410200" y="312420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60458" name="Oval 52"/>
          <p:cNvSpPr>
            <a:spLocks noChangeArrowheads="1"/>
          </p:cNvSpPr>
          <p:nvPr/>
        </p:nvSpPr>
        <p:spPr bwMode="auto">
          <a:xfrm>
            <a:off x="5867400" y="3276600"/>
            <a:ext cx="304800" cy="304800"/>
          </a:xfrm>
          <a:prstGeom prst="ellipse">
            <a:avLst/>
          </a:prstGeom>
          <a:solidFill>
            <a:schemeClr val="bg1"/>
          </a:solidFill>
          <a:ln w="9525">
            <a:solidFill>
              <a:schemeClr val="tx1"/>
            </a:solidFill>
            <a:round/>
            <a:headEnd/>
            <a:tailEnd/>
          </a:ln>
        </p:spPr>
        <p:txBody>
          <a:bodyPr/>
          <a:lstStyle/>
          <a:p>
            <a:endParaRPr lang="en-US"/>
          </a:p>
        </p:txBody>
      </p:sp>
      <p:sp>
        <p:nvSpPr>
          <p:cNvPr id="60459" name="Oval 53"/>
          <p:cNvSpPr>
            <a:spLocks noChangeArrowheads="1"/>
          </p:cNvSpPr>
          <p:nvPr/>
        </p:nvSpPr>
        <p:spPr bwMode="auto">
          <a:xfrm>
            <a:off x="4495800" y="29718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0" name="Oval 54"/>
          <p:cNvSpPr>
            <a:spLocks noChangeArrowheads="1"/>
          </p:cNvSpPr>
          <p:nvPr/>
        </p:nvSpPr>
        <p:spPr bwMode="auto">
          <a:xfrm>
            <a:off x="4267200" y="29718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1" name="Oval 55"/>
          <p:cNvSpPr>
            <a:spLocks noChangeArrowheads="1"/>
          </p:cNvSpPr>
          <p:nvPr/>
        </p:nvSpPr>
        <p:spPr bwMode="auto">
          <a:xfrm>
            <a:off x="4038600" y="31242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2" name="Oval 56"/>
          <p:cNvSpPr>
            <a:spLocks noChangeArrowheads="1"/>
          </p:cNvSpPr>
          <p:nvPr/>
        </p:nvSpPr>
        <p:spPr bwMode="auto">
          <a:xfrm>
            <a:off x="3886200" y="29718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3" name="Oval 57"/>
          <p:cNvSpPr>
            <a:spLocks noChangeArrowheads="1"/>
          </p:cNvSpPr>
          <p:nvPr/>
        </p:nvSpPr>
        <p:spPr bwMode="auto">
          <a:xfrm>
            <a:off x="3657600" y="30480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4" name="Oval 58"/>
          <p:cNvSpPr>
            <a:spLocks noChangeArrowheads="1"/>
          </p:cNvSpPr>
          <p:nvPr/>
        </p:nvSpPr>
        <p:spPr bwMode="auto">
          <a:xfrm>
            <a:off x="3429000" y="30480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5" name="Oval 59"/>
          <p:cNvSpPr>
            <a:spLocks noChangeArrowheads="1"/>
          </p:cNvSpPr>
          <p:nvPr/>
        </p:nvSpPr>
        <p:spPr bwMode="auto">
          <a:xfrm>
            <a:off x="3124200" y="30480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6" name="Oval 60"/>
          <p:cNvSpPr>
            <a:spLocks noChangeArrowheads="1"/>
          </p:cNvSpPr>
          <p:nvPr/>
        </p:nvSpPr>
        <p:spPr bwMode="auto">
          <a:xfrm>
            <a:off x="6248400" y="31242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7" name="Oval 61"/>
          <p:cNvSpPr>
            <a:spLocks noChangeArrowheads="1"/>
          </p:cNvSpPr>
          <p:nvPr/>
        </p:nvSpPr>
        <p:spPr bwMode="auto">
          <a:xfrm>
            <a:off x="6629400" y="32766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8" name="Oval 62"/>
          <p:cNvSpPr>
            <a:spLocks noChangeArrowheads="1"/>
          </p:cNvSpPr>
          <p:nvPr/>
        </p:nvSpPr>
        <p:spPr bwMode="auto">
          <a:xfrm>
            <a:off x="5943600" y="30480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69" name="Oval 63"/>
          <p:cNvSpPr>
            <a:spLocks noChangeArrowheads="1"/>
          </p:cNvSpPr>
          <p:nvPr/>
        </p:nvSpPr>
        <p:spPr bwMode="auto">
          <a:xfrm>
            <a:off x="5105400" y="28956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70" name="Oval 64"/>
          <p:cNvSpPr>
            <a:spLocks noChangeArrowheads="1"/>
          </p:cNvSpPr>
          <p:nvPr/>
        </p:nvSpPr>
        <p:spPr bwMode="auto">
          <a:xfrm>
            <a:off x="5638800" y="2971800"/>
            <a:ext cx="228600" cy="228600"/>
          </a:xfrm>
          <a:prstGeom prst="ellipse">
            <a:avLst/>
          </a:prstGeom>
          <a:solidFill>
            <a:schemeClr val="bg1"/>
          </a:solidFill>
          <a:ln w="9525">
            <a:solidFill>
              <a:schemeClr val="tx1"/>
            </a:solidFill>
            <a:round/>
            <a:headEnd/>
            <a:tailEnd/>
          </a:ln>
        </p:spPr>
        <p:txBody>
          <a:bodyPr/>
          <a:lstStyle/>
          <a:p>
            <a:endParaRPr lang="en-US"/>
          </a:p>
        </p:txBody>
      </p:sp>
      <p:sp>
        <p:nvSpPr>
          <p:cNvPr id="60471" name="Oval 65"/>
          <p:cNvSpPr>
            <a:spLocks noChangeArrowheads="1"/>
          </p:cNvSpPr>
          <p:nvPr/>
        </p:nvSpPr>
        <p:spPr bwMode="auto">
          <a:xfrm>
            <a:off x="6705600" y="3733800"/>
            <a:ext cx="457200" cy="457200"/>
          </a:xfrm>
          <a:prstGeom prst="ellipse">
            <a:avLst/>
          </a:prstGeom>
          <a:solidFill>
            <a:schemeClr val="bg1"/>
          </a:solidFill>
          <a:ln w="9525">
            <a:solidFill>
              <a:schemeClr val="tx1"/>
            </a:solidFill>
            <a:round/>
            <a:headEnd/>
            <a:tailEnd/>
          </a:ln>
        </p:spPr>
        <p:txBody>
          <a:bodyPr/>
          <a:lstStyle/>
          <a:p>
            <a:endParaRPr lang="en-US"/>
          </a:p>
        </p:txBody>
      </p:sp>
      <p:sp>
        <p:nvSpPr>
          <p:cNvPr id="60472" name="Oval 66"/>
          <p:cNvSpPr>
            <a:spLocks noChangeArrowheads="1"/>
          </p:cNvSpPr>
          <p:nvPr/>
        </p:nvSpPr>
        <p:spPr bwMode="auto">
          <a:xfrm>
            <a:off x="6172200" y="3886200"/>
            <a:ext cx="457200" cy="457200"/>
          </a:xfrm>
          <a:prstGeom prst="ellipse">
            <a:avLst/>
          </a:prstGeom>
          <a:solidFill>
            <a:schemeClr val="bg1"/>
          </a:solidFill>
          <a:ln w="9525">
            <a:solidFill>
              <a:schemeClr val="tx1"/>
            </a:solidFill>
            <a:round/>
            <a:headEnd/>
            <a:tailEnd/>
          </a:ln>
        </p:spPr>
        <p:txBody>
          <a:bodyPr/>
          <a:lstStyle/>
          <a:p>
            <a:endParaRPr lang="en-US"/>
          </a:p>
        </p:txBody>
      </p:sp>
    </p:spTree>
    <p:extLst>
      <p:ext uri="{BB962C8B-B14F-4D97-AF65-F5344CB8AC3E}">
        <p14:creationId xmlns:p14="http://schemas.microsoft.com/office/powerpoint/2010/main" val="2389974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3"/>
          <p:cNvSpPr>
            <a:spLocks noGrp="1" noChangeArrowheads="1"/>
          </p:cNvSpPr>
          <p:nvPr>
            <p:ph idx="1"/>
          </p:nvPr>
        </p:nvSpPr>
        <p:spPr>
          <a:xfrm>
            <a:off x="457200" y="1296232"/>
            <a:ext cx="8229600" cy="4525963"/>
          </a:xfrm>
        </p:spPr>
        <p:txBody>
          <a:bodyPr/>
          <a:lstStyle/>
          <a:p>
            <a:pPr eaLnBrk="1" hangingPunct="1"/>
            <a:r>
              <a:rPr lang="en-US" sz="2000" dirty="0"/>
              <a:t>The radio power measured by a receiver attached to the telescope is proportional to a running time average of the square of the output voltage:</a:t>
            </a:r>
          </a:p>
          <a:p>
            <a:pPr lvl="1" eaLnBrk="1" hangingPunct="1"/>
            <a:endParaRPr lang="en-US" sz="1800" dirty="0"/>
          </a:p>
          <a:p>
            <a:pPr lvl="1" eaLnBrk="1" hangingPunct="1"/>
            <a:endParaRPr lang="en-US" sz="1800" dirty="0"/>
          </a:p>
          <a:p>
            <a:pPr lvl="1" eaLnBrk="1" hangingPunct="1"/>
            <a:endParaRPr lang="en-US" sz="1800" dirty="0"/>
          </a:p>
          <a:p>
            <a:pPr lvl="1" eaLnBrk="1" hangingPunct="1"/>
            <a:endParaRPr lang="en-US" sz="1800" dirty="0"/>
          </a:p>
          <a:p>
            <a:pPr lvl="1" eaLnBrk="1" hangingPunct="1"/>
            <a:endParaRPr lang="en-US" sz="1800" dirty="0"/>
          </a:p>
          <a:p>
            <a:pPr eaLnBrk="1" hangingPunct="1"/>
            <a:r>
              <a:rPr lang="en-US" sz="2000" dirty="0"/>
              <a:t>Any measurement with the large filled-aperture telescope can be written as a sum, in which each term depends on contributions from only two of the N aperture elements</a:t>
            </a:r>
          </a:p>
          <a:p>
            <a:pPr eaLnBrk="1" hangingPunct="1"/>
            <a:r>
              <a:rPr lang="en-US" sz="2000" dirty="0"/>
              <a:t>Each term</a:t>
            </a:r>
            <a:r>
              <a:rPr lang="en-US" sz="2000" dirty="0">
                <a:latin typeface="Optima"/>
              </a:rPr>
              <a:t> </a:t>
            </a:r>
            <a:r>
              <a:rPr lang="en-US" sz="2000" dirty="0" err="1">
                <a:latin typeface="Symbol" charset="2"/>
              </a:rPr>
              <a:t>áD</a:t>
            </a:r>
            <a:r>
              <a:rPr lang="en-US" sz="2000" i="1" dirty="0" err="1">
                <a:latin typeface="Times New Roman" charset="0"/>
              </a:rPr>
              <a:t>V</a:t>
            </a:r>
            <a:r>
              <a:rPr lang="en-US" sz="2000" i="1" baseline="-25000" dirty="0" err="1">
                <a:latin typeface="Times New Roman" charset="0"/>
              </a:rPr>
              <a:t>i</a:t>
            </a:r>
            <a:r>
              <a:rPr lang="en-US" sz="2000" dirty="0" err="1">
                <a:latin typeface="Symbol" charset="2"/>
              </a:rPr>
              <a:t>D</a:t>
            </a:r>
            <a:r>
              <a:rPr lang="en-US" sz="2000" i="1" dirty="0" err="1">
                <a:latin typeface="Times New Roman" charset="0"/>
              </a:rPr>
              <a:t>V</a:t>
            </a:r>
            <a:r>
              <a:rPr lang="en-US" sz="2000" i="1" baseline="-25000" dirty="0" err="1">
                <a:latin typeface="Times New Roman" charset="0"/>
              </a:rPr>
              <a:t>k</a:t>
            </a:r>
            <a:r>
              <a:rPr lang="en-US" sz="2000" dirty="0" err="1">
                <a:latin typeface="Symbol" charset="2"/>
              </a:rPr>
              <a:t>ñ</a:t>
            </a:r>
            <a:r>
              <a:rPr lang="en-US" sz="2000" dirty="0">
                <a:latin typeface="Gill Sans MT" charset="0"/>
              </a:rPr>
              <a:t> </a:t>
            </a:r>
            <a:r>
              <a:rPr lang="en-US" sz="2000" dirty="0"/>
              <a:t>can be measured with two small antennas, if we place them at locations </a:t>
            </a:r>
            <a:r>
              <a:rPr lang="en-US" sz="2000" i="1" dirty="0" err="1"/>
              <a:t>i</a:t>
            </a:r>
            <a:r>
              <a:rPr lang="en-US" sz="2000" dirty="0"/>
              <a:t> and </a:t>
            </a:r>
            <a:r>
              <a:rPr lang="en-US" sz="2000" i="1" dirty="0" err="1"/>
              <a:t>k</a:t>
            </a:r>
            <a:r>
              <a:rPr lang="en-US" sz="2000" dirty="0"/>
              <a:t> and measure the average product of their output voltages with a correlation (multiplying) receiver</a:t>
            </a:r>
          </a:p>
        </p:txBody>
      </p:sp>
      <p:sp>
        <p:nvSpPr>
          <p:cNvPr id="7"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Aperture Synthesis:</a:t>
            </a:r>
            <a:r>
              <a:rPr kumimoji="0" lang="en-US" sz="3600" u="none" strike="noStrike" kern="1200" cap="none" spc="0" normalizeH="0" noProof="0" dirty="0">
                <a:ln>
                  <a:noFill/>
                </a:ln>
                <a:solidFill>
                  <a:schemeClr val="tx1"/>
                </a:solidFill>
                <a:effectLst/>
                <a:uLnTx/>
                <a:uFillTx/>
                <a:latin typeface="Arial Narrow" panose="020B0604020202020204" pitchFamily="34" charset="0"/>
                <a:ea typeface="+mj-ea"/>
                <a:cs typeface="Arial Narrow" panose="020B0604020202020204" pitchFamily="34" charset="0"/>
              </a:rPr>
              <a:t> Basic Concept</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9" name="Footer Placeholder 8"/>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22</a:t>
            </a:fld>
            <a:endParaRPr lang="en-US"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AB551E3-261A-4A4D-A869-9FC9D4580D2F}"/>
                  </a:ext>
                </a:extLst>
              </p:cNvPr>
              <p:cNvSpPr txBox="1"/>
              <p:nvPr/>
            </p:nvSpPr>
            <p:spPr>
              <a:xfrm>
                <a:off x="1164238" y="2303297"/>
                <a:ext cx="7212616" cy="10052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𝑃</m:t>
                          </m:r>
                        </m:e>
                      </m:d>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nary>
                                    <m:naryPr>
                                      <m:chr m:val="∑"/>
                                      <m:subHide m:val="on"/>
                                      <m:supHide m:val="on"/>
                                      <m:ctrlPr>
                                        <a:rPr lang="en-US" i="1">
                                          <a:latin typeface="Cambria Math" panose="02040503050406030204" pitchFamily="18" charset="0"/>
                                          <a:ea typeface="Cambria Math" panose="02040503050406030204" pitchFamily="18" charset="0"/>
                                        </a:rPr>
                                      </m:ctrlPr>
                                    </m:naryPr>
                                    <m:sub/>
                                    <m:sup/>
                                    <m:e>
                                      <m:sSub>
                                        <m:sSubPr>
                                          <m:ctrlPr>
                                            <a:rPr lang="en-US"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𝑖</m:t>
                                          </m:r>
                                        </m:sub>
                                      </m:sSub>
                                    </m:e>
                                  </m:nary>
                                </m:e>
                              </m:d>
                            </m:e>
                            <m:sup>
                              <m:r>
                                <a:rPr lang="en-US" b="0" i="1" smtClean="0">
                                  <a:latin typeface="Cambria Math" panose="02040503050406030204" pitchFamily="18" charset="0"/>
                                  <a:ea typeface="Cambria Math" panose="02040503050406030204" pitchFamily="18" charset="0"/>
                                </a:rPr>
                                <m:t>2</m:t>
                              </m:r>
                            </m:sup>
                          </m:sSup>
                        </m:e>
                      </m:d>
                      <m:r>
                        <a:rPr lang="en-US" b="0" i="1" smtClean="0">
                          <a:latin typeface="Cambria Math" panose="02040503050406030204" pitchFamily="18" charset="0"/>
                          <a:ea typeface="Cambria Math" panose="02040503050406030204" pitchFamily="18" charset="0"/>
                        </a:rPr>
                        <m:t> =</m:t>
                      </m:r>
                      <m:nary>
                        <m:naryPr>
                          <m:chr m:val="∑"/>
                          <m:subHide m:val="on"/>
                          <m:supHide m:val="on"/>
                          <m:ctrlPr>
                            <a:rPr lang="en-US" b="0" i="1" smtClean="0">
                              <a:latin typeface="Cambria Math" panose="02040503050406030204" pitchFamily="18" charset="0"/>
                              <a:ea typeface="Cambria Math" panose="02040503050406030204" pitchFamily="18" charset="0"/>
                            </a:rPr>
                          </m:ctrlPr>
                        </m:naryPr>
                        <m:sub/>
                        <m:sup/>
                        <m:e>
                          <m:nary>
                            <m:naryPr>
                              <m:chr m:val="∑"/>
                              <m:subHide m:val="on"/>
                              <m:supHide m:val="on"/>
                              <m:ctrlPr>
                                <a:rPr lang="en-US" b="0" i="1" smtClean="0">
                                  <a:latin typeface="Cambria Math" panose="02040503050406030204" pitchFamily="18" charset="0"/>
                                  <a:ea typeface="Cambria Math" panose="02040503050406030204" pitchFamily="18" charset="0"/>
                                </a:rPr>
                              </m:ctrlPr>
                            </m:naryPr>
                            <m:sub/>
                            <m:sup/>
                            <m:e>
                              <m:d>
                                <m:dPr>
                                  <m:begChr m:val="⟨"/>
                                  <m:endChr m:val="⟩"/>
                                  <m:ctrlPr>
                                    <a:rPr lang="en-US" b="0" i="1" smtClean="0">
                                      <a:latin typeface="Cambria Math" panose="02040503050406030204" pitchFamily="18" charset="0"/>
                                      <a:ea typeface="Cambria Math" panose="02040503050406030204" pitchFamily="18" charset="0"/>
                                    </a:rPr>
                                  </m:ctrlPr>
                                </m:dPr>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𝑖</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e>
                                  </m:d>
                                </m:e>
                              </m:d>
                            </m:e>
                          </m:nary>
                        </m:e>
                      </m:nary>
                      <m:r>
                        <a:rPr lang="en-US" b="0" i="1" smtClean="0">
                          <a:latin typeface="Cambria Math" panose="02040503050406030204" pitchFamily="18" charset="0"/>
                          <a:ea typeface="Cambria Math" panose="02040503050406030204" pitchFamily="18" charset="0"/>
                        </a:rPr>
                        <m:t>= </m:t>
                      </m:r>
                      <m:nary>
                        <m:naryPr>
                          <m:chr m:val="∑"/>
                          <m:subHide m:val="on"/>
                          <m:supHide m:val="on"/>
                          <m:ctrlPr>
                            <a:rPr lang="en-US" b="0" i="1" smtClean="0">
                              <a:latin typeface="Cambria Math" panose="02040503050406030204" pitchFamily="18" charset="0"/>
                              <a:ea typeface="Cambria Math" panose="02040503050406030204" pitchFamily="18" charset="0"/>
                            </a:rPr>
                          </m:ctrlPr>
                        </m:naryPr>
                        <m:sub/>
                        <m:sup/>
                        <m:e>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𝑖</m:t>
                                      </m:r>
                                    </m:sub>
                                  </m:sSub>
                                </m:e>
                                <m:sup>
                                  <m:r>
                                    <a:rPr lang="en-US" b="0" i="1" smtClean="0">
                                      <a:latin typeface="Cambria Math" panose="02040503050406030204" pitchFamily="18" charset="0"/>
                                      <a:ea typeface="Cambria Math" panose="02040503050406030204" pitchFamily="18" charset="0"/>
                                    </a:rPr>
                                    <m:t>2</m:t>
                                  </m:r>
                                </m:sup>
                              </m:sSup>
                            </m:e>
                          </m:d>
                          <m:r>
                            <a:rPr lang="en-US" b="0" i="1" smtClean="0">
                              <a:latin typeface="Cambria Math" panose="02040503050406030204" pitchFamily="18" charset="0"/>
                              <a:ea typeface="Cambria Math" panose="02040503050406030204" pitchFamily="18" charset="0"/>
                            </a:rPr>
                            <m:t>+</m:t>
                          </m:r>
                          <m:nary>
                            <m:naryPr>
                              <m:chr m:val="∑"/>
                              <m:subHide m:val="on"/>
                              <m:supHide m:val="on"/>
                              <m:ctrlPr>
                                <a:rPr lang="en-US" b="0" i="1" smtClean="0">
                                  <a:latin typeface="Cambria Math" panose="02040503050406030204" pitchFamily="18" charset="0"/>
                                  <a:ea typeface="Cambria Math" panose="02040503050406030204" pitchFamily="18" charset="0"/>
                                </a:rPr>
                              </m:ctrlPr>
                            </m:naryPr>
                            <m:sub/>
                            <m:sup/>
                            <m:e>
                              <m:nary>
                                <m:naryPr>
                                  <m:chr m:val="∑"/>
                                  <m:supHide m:val="on"/>
                                  <m:ctrlPr>
                                    <a:rPr lang="en-US" b="0" i="1" smtClean="0">
                                      <a:latin typeface="Cambria Math" panose="02040503050406030204" pitchFamily="18" charset="0"/>
                                      <a:ea typeface="Cambria Math" panose="02040503050406030204" pitchFamily="18" charset="0"/>
                                    </a:rPr>
                                  </m:ctrlPr>
                                </m:naryPr>
                                <m:sub>
                                  <m:r>
                                    <m:rPr>
                                      <m:brk m:alnAt="7"/>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sub>
                                <m:sup/>
                                <m:e>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𝑘</m:t>
                                          </m:r>
                                        </m:sub>
                                      </m:sSub>
                                    </m:e>
                                  </m:d>
                                </m:e>
                              </m:nary>
                            </m:e>
                          </m:nary>
                        </m:e>
                      </m:nary>
                    </m:oMath>
                  </m:oMathPara>
                </a14:m>
                <a:endParaRPr lang="en-US" b="0" dirty="0">
                  <a:ea typeface="Cambria Math" panose="02040503050406030204" pitchFamily="18" charset="0"/>
                </a:endParaRPr>
              </a:p>
            </p:txBody>
          </p:sp>
        </mc:Choice>
        <mc:Fallback xmlns="">
          <p:sp>
            <p:nvSpPr>
              <p:cNvPr id="2" name="TextBox 1">
                <a:extLst>
                  <a:ext uri="{FF2B5EF4-FFF2-40B4-BE49-F238E27FC236}">
                    <a16:creationId xmlns:a16="http://schemas.microsoft.com/office/drawing/2014/main" id="{1AB551E3-261A-4A4D-A869-9FC9D4580D2F}"/>
                  </a:ext>
                </a:extLst>
              </p:cNvPr>
              <p:cNvSpPr txBox="1">
                <a:spLocks noRot="1" noChangeAspect="1" noMove="1" noResize="1" noEditPoints="1" noAdjustHandles="1" noChangeArrowheads="1" noChangeShapeType="1" noTextEdit="1"/>
              </p:cNvSpPr>
              <p:nvPr/>
            </p:nvSpPr>
            <p:spPr>
              <a:xfrm>
                <a:off x="1164238" y="2303297"/>
                <a:ext cx="7212616" cy="1005275"/>
              </a:xfrm>
              <a:prstGeom prst="rect">
                <a:avLst/>
              </a:prstGeom>
              <a:blipFill>
                <a:blip r:embed="rId3"/>
                <a:stretch>
                  <a:fillRect t="-74074" b="-119753"/>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A52B0FEB-6EAB-534A-A450-BD831398F464}"/>
              </a:ext>
            </a:extLst>
          </p:cNvPr>
          <p:cNvCxnSpPr/>
          <p:nvPr/>
        </p:nvCxnSpPr>
        <p:spPr>
          <a:xfrm flipH="1">
            <a:off x="6329548" y="2113808"/>
            <a:ext cx="415636" cy="427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E9067769-D132-ED42-B0C8-1CC473A9DB81}"/>
              </a:ext>
            </a:extLst>
          </p:cNvPr>
          <p:cNvSpPr txBox="1"/>
          <p:nvPr/>
        </p:nvSpPr>
        <p:spPr>
          <a:xfrm>
            <a:off x="6652241" y="1851554"/>
            <a:ext cx="2206752" cy="646331"/>
          </a:xfrm>
          <a:prstGeom prst="rect">
            <a:avLst/>
          </a:prstGeom>
          <a:noFill/>
        </p:spPr>
        <p:txBody>
          <a:bodyPr wrap="square" rtlCol="0">
            <a:spAutoFit/>
          </a:bodyPr>
          <a:lstStyle/>
          <a:p>
            <a:r>
              <a:rPr lang="en-US" dirty="0"/>
              <a:t>Autocorrelation term, sky + source</a:t>
            </a:r>
          </a:p>
        </p:txBody>
      </p:sp>
      <p:sp>
        <p:nvSpPr>
          <p:cNvPr id="6" name="Oval 5">
            <a:extLst>
              <a:ext uri="{FF2B5EF4-FFF2-40B4-BE49-F238E27FC236}">
                <a16:creationId xmlns:a16="http://schemas.microsoft.com/office/drawing/2014/main" id="{B30887CE-C212-BF44-B4A4-536CF224B25D}"/>
              </a:ext>
            </a:extLst>
          </p:cNvPr>
          <p:cNvSpPr/>
          <p:nvPr/>
        </p:nvSpPr>
        <p:spPr>
          <a:xfrm>
            <a:off x="6553200" y="2366936"/>
            <a:ext cx="1947553" cy="1056904"/>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a:xfrm>
            <a:off x="457200" y="1211790"/>
            <a:ext cx="8229600" cy="4525963"/>
          </a:xfrm>
        </p:spPr>
        <p:txBody>
          <a:bodyPr>
            <a:normAutofit/>
          </a:bodyPr>
          <a:lstStyle/>
          <a:p>
            <a:pPr eaLnBrk="1" hangingPunct="1"/>
            <a:r>
              <a:rPr lang="en-US" sz="2000" dirty="0"/>
              <a:t>If the source emission is </a:t>
            </a:r>
            <a:r>
              <a:rPr lang="en-US" sz="2000" b="1" dirty="0"/>
              <a:t>unchanging</a:t>
            </a:r>
            <a:r>
              <a:rPr lang="en-US" sz="2000" dirty="0"/>
              <a:t>, there is no need to measure all the pairs at one time</a:t>
            </a:r>
          </a:p>
          <a:p>
            <a:pPr eaLnBrk="1" hangingPunct="1"/>
            <a:r>
              <a:rPr lang="en-US" sz="2000" dirty="0"/>
              <a:t>One could imagine sequentially combining pairs of signals.  For </a:t>
            </a:r>
            <a:r>
              <a:rPr lang="en-US" sz="2000" i="1" dirty="0"/>
              <a:t>N</a:t>
            </a:r>
            <a:r>
              <a:rPr lang="en-US" sz="2000" dirty="0"/>
              <a:t> sub-apertures there will be </a:t>
            </a:r>
            <a:r>
              <a:rPr lang="en-US" sz="2000" i="1" dirty="0"/>
              <a:t>N(N-1)/2 </a:t>
            </a:r>
            <a:r>
              <a:rPr lang="en-US" sz="2000" dirty="0"/>
              <a:t>pairs to combine</a:t>
            </a:r>
          </a:p>
          <a:p>
            <a:pPr eaLnBrk="1" hangingPunct="1"/>
            <a:r>
              <a:rPr lang="en-US" sz="2000" dirty="0"/>
              <a:t>Adding together all the terms effectively “synthesizes” one measurement taken with a large filled-aperture telescope</a:t>
            </a:r>
          </a:p>
          <a:p>
            <a:pPr eaLnBrk="1" hangingPunct="1"/>
            <a:r>
              <a:rPr lang="en-US" sz="2000" dirty="0"/>
              <a:t>Can synthesize apertures much larger than can be constructed as a filled aperture, giving </a:t>
            </a:r>
            <a:r>
              <a:rPr lang="en-US" sz="2000" b="1" dirty="0"/>
              <a:t>very good spatial resolution</a:t>
            </a:r>
          </a:p>
        </p:txBody>
      </p:sp>
      <p:sp>
        <p:nvSpPr>
          <p:cNvPr id="5"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7"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Aperture Synthesis:</a:t>
            </a:r>
            <a:r>
              <a:rPr kumimoji="0" lang="en-US" sz="3600" u="none" strike="noStrike" kern="1200" cap="none" spc="0" normalizeH="0" noProof="0" dirty="0">
                <a:ln>
                  <a:noFill/>
                </a:ln>
                <a:solidFill>
                  <a:schemeClr val="tx1"/>
                </a:solidFill>
                <a:effectLst/>
                <a:uLnTx/>
                <a:uFillTx/>
                <a:latin typeface="Arial Narrow" panose="020B0604020202020204" pitchFamily="34" charset="0"/>
                <a:ea typeface="+mj-ea"/>
                <a:cs typeface="Arial Narrow" panose="020B0604020202020204" pitchFamily="34" charset="0"/>
              </a:rPr>
              <a:t> Basic Concept</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pic>
        <p:nvPicPr>
          <p:cNvPr id="8" name="Picture 6" descr="Picture1_sub"/>
          <p:cNvPicPr>
            <a:picLocks noChangeAspect="1" noChangeArrowheads="1"/>
          </p:cNvPicPr>
          <p:nvPr/>
        </p:nvPicPr>
        <p:blipFill>
          <a:blip r:embed="rId2"/>
          <a:srcRect/>
          <a:stretch>
            <a:fillRect/>
          </a:stretch>
        </p:blipFill>
        <p:spPr bwMode="auto">
          <a:xfrm>
            <a:off x="1643837" y="4086005"/>
            <a:ext cx="5832475" cy="2232025"/>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r>
              <a:rPr lang="en-US"/>
              <a:t>ASTR 511: Interferometry</a:t>
            </a:r>
          </a:p>
        </p:txBody>
      </p:sp>
      <p:sp>
        <p:nvSpPr>
          <p:cNvPr id="9" name="Slide Number Placeholder 8"/>
          <p:cNvSpPr>
            <a:spLocks noGrp="1"/>
          </p:cNvSpPr>
          <p:nvPr>
            <p:ph type="sldNum" sz="quarter" idx="12"/>
          </p:nvPr>
        </p:nvSpPr>
        <p:spPr/>
        <p:txBody>
          <a:bodyPr/>
          <a:lstStyle/>
          <a:p>
            <a:fld id="{9C4407C6-9652-C847-9F73-F04E200F25AD}"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375209" y="1217308"/>
            <a:ext cx="8457083" cy="476159"/>
          </a:xfrm>
        </p:spPr>
        <p:txBody>
          <a:bodyPr/>
          <a:lstStyle/>
          <a:p>
            <a:pPr eaLnBrk="1" hangingPunct="1">
              <a:buNone/>
            </a:pPr>
            <a:r>
              <a:rPr lang="en-US" sz="2000" dirty="0"/>
              <a:t>What is the interferometer response as a function of sky position</a:t>
            </a:r>
            <a:r>
              <a:rPr lang="en-US" sz="2000" dirty="0">
                <a:latin typeface="+mn-lt"/>
              </a:rPr>
              <a:t>, </a:t>
            </a:r>
            <a:r>
              <a:rPr lang="en-US" sz="2000" i="1" dirty="0">
                <a:latin typeface="+mn-lt"/>
              </a:rPr>
              <a:t>l </a:t>
            </a:r>
            <a:r>
              <a:rPr lang="en-US" sz="2000" i="1" dirty="0"/>
              <a:t>= sin α</a:t>
            </a:r>
            <a:r>
              <a:rPr lang="en-US" sz="2000" dirty="0"/>
              <a:t> ?</a:t>
            </a:r>
          </a:p>
        </p:txBody>
      </p:sp>
      <p:sp>
        <p:nvSpPr>
          <p:cNvPr id="29701" name="Rectangle 76"/>
          <p:cNvSpPr>
            <a:spLocks noChangeArrowheads="1"/>
          </p:cNvSpPr>
          <p:nvPr/>
        </p:nvSpPr>
        <p:spPr bwMode="auto">
          <a:xfrm>
            <a:off x="345218" y="1867157"/>
            <a:ext cx="3657600" cy="4113213"/>
          </a:xfrm>
          <a:prstGeom prst="rect">
            <a:avLst/>
          </a:prstGeom>
          <a:noFill/>
          <a:ln w="9525">
            <a:noFill/>
            <a:miter lim="800000"/>
            <a:headEnd/>
            <a:tailEnd/>
          </a:ln>
        </p:spPr>
        <p:txBody>
          <a:bodyPr lIns="91420" tIns="45711" rIns="91420" bIns="45711">
            <a:prstTxWarp prst="textNoShape">
              <a:avLst/>
            </a:prstTxWarp>
          </a:bodyPr>
          <a:lstStyle/>
          <a:p>
            <a:pPr marL="342829" indent="-342829"/>
            <a:r>
              <a:rPr lang="en-US" sz="2000" dirty="0">
                <a:latin typeface="Arial Narrow" panose="020B0604020202020204" pitchFamily="34" charset="0"/>
                <a:cs typeface="Arial Narrow" panose="020B0604020202020204" pitchFamily="34" charset="0"/>
              </a:rPr>
              <a:t>In direction </a:t>
            </a:r>
            <a:r>
              <a:rPr lang="en-US" sz="2000" i="1" dirty="0">
                <a:latin typeface="Arial Narrow" panose="020B0604020202020204" pitchFamily="34" charset="0"/>
                <a:cs typeface="Arial Narrow" panose="020B0604020202020204" pitchFamily="34" charset="0"/>
              </a:rPr>
              <a:t>s</a:t>
            </a:r>
            <a:r>
              <a:rPr lang="en-US" sz="2000" i="1" baseline="-25000" dirty="0">
                <a:latin typeface="Arial Narrow" panose="020B0604020202020204" pitchFamily="34" charset="0"/>
                <a:cs typeface="Arial Narrow" panose="020B0604020202020204" pitchFamily="34" charset="0"/>
              </a:rPr>
              <a:t>0</a:t>
            </a:r>
            <a:r>
              <a:rPr lang="en-US" sz="2000" dirty="0">
                <a:latin typeface="Arial Narrow" panose="020B0604020202020204" pitchFamily="34" charset="0"/>
                <a:cs typeface="Arial Narrow" panose="020B0604020202020204" pitchFamily="34" charset="0"/>
              </a:rPr>
              <a:t> (</a:t>
            </a:r>
            <a:r>
              <a:rPr lang="en-US" sz="2000" i="1" dirty="0">
                <a:latin typeface="Symbol" charset="2"/>
              </a:rPr>
              <a:t>a</a:t>
            </a:r>
            <a:r>
              <a:rPr lang="en-US" sz="2000" dirty="0">
                <a:latin typeface="Symbol" charset="2"/>
              </a:rPr>
              <a:t> </a:t>
            </a:r>
            <a:r>
              <a:rPr lang="en-US" sz="2000" i="1" dirty="0">
                <a:latin typeface="Arial Narrow" panose="020B0604020202020204" pitchFamily="34" charset="0"/>
                <a:cs typeface="Arial Narrow" panose="020B0604020202020204" pitchFamily="34" charset="0"/>
              </a:rPr>
              <a:t>= 0</a:t>
            </a:r>
            <a:r>
              <a:rPr lang="en-US" sz="2000" dirty="0">
                <a:latin typeface="Arial Narrow" panose="020B0604020202020204" pitchFamily="34" charset="0"/>
                <a:cs typeface="Arial Narrow" panose="020B0604020202020204" pitchFamily="34" charset="0"/>
              </a:rPr>
              <a:t>) the </a:t>
            </a:r>
            <a:r>
              <a:rPr lang="en-US" sz="2000" dirty="0" err="1">
                <a:latin typeface="Arial Narrow" panose="020B0604020202020204" pitchFamily="34" charset="0"/>
                <a:cs typeface="Arial Narrow" panose="020B0604020202020204" pitchFamily="34" charset="0"/>
              </a:rPr>
              <a:t>wavefront</a:t>
            </a:r>
            <a:r>
              <a:rPr lang="en-US" sz="2000" dirty="0">
                <a:latin typeface="Arial Narrow" panose="020B0604020202020204" pitchFamily="34" charset="0"/>
                <a:cs typeface="Arial Narrow" panose="020B0604020202020204" pitchFamily="34" charset="0"/>
              </a:rPr>
              <a:t> arriving at telescope #</a:t>
            </a:r>
            <a:r>
              <a:rPr lang="en-US" sz="2000" dirty="0">
                <a:latin typeface="Arial Narrow" panose="020B0604020202020204" pitchFamily="34" charset="0"/>
                <a:ea typeface="Times New Roman" charset="0"/>
                <a:cs typeface="Arial Narrow" panose="020B0604020202020204" pitchFamily="34" charset="0"/>
              </a:rPr>
              <a:t>1</a:t>
            </a:r>
            <a:r>
              <a:rPr lang="en-US" sz="2000" dirty="0">
                <a:latin typeface="Arial Narrow" panose="020B0604020202020204" pitchFamily="34" charset="0"/>
                <a:cs typeface="Arial Narrow" panose="020B0604020202020204" pitchFamily="34" charset="0"/>
              </a:rPr>
              <a:t> has an extra path </a:t>
            </a:r>
            <a:r>
              <a:rPr lang="en-US" sz="2000" i="1" dirty="0">
                <a:latin typeface="Arial Narrow" panose="020B0604020202020204" pitchFamily="34" charset="0"/>
                <a:ea typeface="Times New Roman" charset="0"/>
                <a:cs typeface="Arial Narrow" panose="020B0604020202020204" pitchFamily="34" charset="0"/>
              </a:rPr>
              <a:t>b</a:t>
            </a:r>
            <a:r>
              <a:rPr lang="en-US" sz="2000" dirty="0">
                <a:latin typeface="Arial Narrow" panose="020B0604020202020204" pitchFamily="34" charset="0"/>
                <a:ea typeface="Times New Roman" charset="0"/>
                <a:cs typeface="Arial Narrow" panose="020B0604020202020204" pitchFamily="34" charset="0"/>
              </a:rPr>
              <a:t> </a:t>
            </a:r>
            <a:r>
              <a:rPr lang="en-US" sz="2000" dirty="0" err="1">
                <a:latin typeface="Arial Narrow" panose="020B0604020202020204" pitchFamily="34" charset="0"/>
                <a:ea typeface="Times New Roman" charset="0"/>
                <a:cs typeface="Arial Narrow" panose="020B0604020202020204" pitchFamily="34" charset="0"/>
              </a:rPr>
              <a:t>sin</a:t>
            </a:r>
            <a:r>
              <a:rPr lang="en-US" sz="2000" i="1" dirty="0" err="1">
                <a:latin typeface="Symbol" charset="2"/>
              </a:rPr>
              <a:t>q</a:t>
            </a:r>
            <a:r>
              <a:rPr lang="en-US" sz="2000" dirty="0">
                <a:latin typeface="Gill Sans MT" charset="0"/>
              </a:rPr>
              <a:t>  </a:t>
            </a:r>
            <a:r>
              <a:rPr lang="en-US" sz="2000" dirty="0">
                <a:latin typeface="Arial Narrow" panose="020B0604020202020204" pitchFamily="34" charset="0"/>
                <a:cs typeface="Arial Narrow" panose="020B0604020202020204" pitchFamily="34" charset="0"/>
              </a:rPr>
              <a:t>to travel relative to #</a:t>
            </a:r>
            <a:r>
              <a:rPr lang="en-US" sz="2000" dirty="0">
                <a:latin typeface="Arial Narrow" panose="020B0604020202020204" pitchFamily="34" charset="0"/>
                <a:ea typeface="Times New Roman" charset="0"/>
                <a:cs typeface="Arial Narrow" panose="020B0604020202020204" pitchFamily="34" charset="0"/>
              </a:rPr>
              <a:t>2</a:t>
            </a:r>
          </a:p>
          <a:p>
            <a:pPr marL="342829" indent="-342829"/>
            <a:endParaRPr lang="en-US" sz="2000" dirty="0">
              <a:latin typeface="Optima"/>
              <a:ea typeface="Times New Roman" charset="0"/>
              <a:cs typeface="Optima"/>
            </a:endParaRPr>
          </a:p>
          <a:p>
            <a:pPr marL="342829" indent="-342829"/>
            <a:r>
              <a:rPr lang="en-US" sz="2000" dirty="0">
                <a:latin typeface="Arial Narrow" panose="020B0604020202020204" pitchFamily="34" charset="0"/>
                <a:cs typeface="Arial Narrow" panose="020B0604020202020204" pitchFamily="34" charset="0"/>
              </a:rPr>
              <a:t>The time taken to traverse this extra path is the geometric delay,         </a:t>
            </a:r>
            <a:r>
              <a:rPr lang="en-US" sz="2000" i="1" dirty="0" err="1">
                <a:latin typeface="Symbol" charset="2"/>
              </a:rPr>
              <a:t>t</a:t>
            </a:r>
            <a:r>
              <a:rPr lang="en-US" sz="2000" baseline="-25000" dirty="0" err="1">
                <a:latin typeface="Arial Narrow" panose="020B0604020202020204" pitchFamily="34" charset="0"/>
                <a:cs typeface="Arial Narrow" panose="020B0604020202020204" pitchFamily="34" charset="0"/>
              </a:rPr>
              <a:t>g</a:t>
            </a:r>
            <a:r>
              <a:rPr lang="en-US" sz="2000" dirty="0">
                <a:latin typeface="Arial Narrow" panose="020B0604020202020204" pitchFamily="34" charset="0"/>
                <a:cs typeface="Arial Narrow" panose="020B0604020202020204" pitchFamily="34" charset="0"/>
              </a:rPr>
              <a:t> = </a:t>
            </a:r>
            <a:r>
              <a:rPr lang="en-US" sz="2000" i="1" dirty="0">
                <a:latin typeface="Arial Narrow" panose="020B0604020202020204" pitchFamily="34" charset="0"/>
                <a:ea typeface="Times New Roman" charset="0"/>
                <a:cs typeface="Arial Narrow" panose="020B0604020202020204" pitchFamily="34" charset="0"/>
              </a:rPr>
              <a:t>b</a:t>
            </a:r>
            <a:r>
              <a:rPr lang="en-US" sz="2000" dirty="0">
                <a:latin typeface="Arial Narrow" panose="020B0604020202020204" pitchFamily="34" charset="0"/>
                <a:ea typeface="Times New Roman" charset="0"/>
                <a:cs typeface="Arial Narrow" panose="020B0604020202020204" pitchFamily="34" charset="0"/>
              </a:rPr>
              <a:t> </a:t>
            </a:r>
            <a:r>
              <a:rPr lang="en-US" sz="2000" dirty="0" err="1">
                <a:latin typeface="Arial Narrow" panose="020B0604020202020204" pitchFamily="34" charset="0"/>
                <a:ea typeface="Times New Roman" charset="0"/>
                <a:cs typeface="Arial Narrow" panose="020B0604020202020204" pitchFamily="34" charset="0"/>
              </a:rPr>
              <a:t>sin</a:t>
            </a:r>
            <a:r>
              <a:rPr lang="en-US" sz="2000" i="1" dirty="0" err="1">
                <a:latin typeface="Symbol" charset="2"/>
              </a:rPr>
              <a:t>q</a:t>
            </a:r>
            <a:r>
              <a:rPr lang="en-US" sz="2000" dirty="0">
                <a:latin typeface="Gill Sans MT" charset="0"/>
              </a:rPr>
              <a:t>  /</a:t>
            </a:r>
            <a:r>
              <a:rPr lang="en-US" sz="2000" dirty="0">
                <a:latin typeface="Arial Narrow" panose="020B0604020202020204" pitchFamily="34" charset="0"/>
                <a:cs typeface="Arial Narrow" panose="020B0604020202020204" pitchFamily="34" charset="0"/>
              </a:rPr>
              <a:t> </a:t>
            </a:r>
            <a:r>
              <a:rPr lang="en-US" sz="2000" i="1" dirty="0">
                <a:latin typeface="Arial Narrow" panose="020B0604020202020204" pitchFamily="34" charset="0"/>
                <a:cs typeface="Arial Narrow" panose="020B0604020202020204" pitchFamily="34" charset="0"/>
              </a:rPr>
              <a:t>c</a:t>
            </a:r>
          </a:p>
          <a:p>
            <a:pPr marL="342829" indent="-342829"/>
            <a:endParaRPr lang="en-US" sz="2000" i="1" dirty="0">
              <a:latin typeface="Optima"/>
              <a:cs typeface="Optima"/>
            </a:endParaRPr>
          </a:p>
          <a:p>
            <a:pPr marL="342829" indent="-342829"/>
            <a:r>
              <a:rPr lang="en-US" sz="2000" dirty="0">
                <a:latin typeface="Arial Narrow" panose="020B0604020202020204" pitchFamily="34" charset="0"/>
                <a:cs typeface="Arial Narrow" panose="020B0604020202020204" pitchFamily="34" charset="0"/>
              </a:rPr>
              <a:t>This delay is compensated for by inserting a signal path delay for #</a:t>
            </a:r>
            <a:r>
              <a:rPr lang="en-US" sz="2000" dirty="0">
                <a:latin typeface="Arial Narrow" panose="020B0604020202020204" pitchFamily="34" charset="0"/>
                <a:ea typeface="Times New Roman" charset="0"/>
                <a:cs typeface="Arial Narrow" panose="020B0604020202020204" pitchFamily="34" charset="0"/>
              </a:rPr>
              <a:t>2</a:t>
            </a:r>
            <a:r>
              <a:rPr lang="en-US" sz="2000" dirty="0">
                <a:latin typeface="Arial Narrow" panose="020B0604020202020204" pitchFamily="34" charset="0"/>
                <a:cs typeface="Arial Narrow" panose="020B0604020202020204" pitchFamily="34" charset="0"/>
              </a:rPr>
              <a:t> equivalent to </a:t>
            </a:r>
            <a:r>
              <a:rPr lang="en-US" sz="2000" i="1" dirty="0" err="1">
                <a:latin typeface="Symbol" charset="2"/>
              </a:rPr>
              <a:t>t</a:t>
            </a:r>
            <a:r>
              <a:rPr lang="en-US" sz="2000" baseline="-25000" dirty="0" err="1">
                <a:latin typeface="Arial Narrow" panose="020B0604020202020204" pitchFamily="34" charset="0"/>
                <a:cs typeface="Arial Narrow" panose="020B0604020202020204" pitchFamily="34" charset="0"/>
              </a:rPr>
              <a:t>g</a:t>
            </a:r>
            <a:endParaRPr lang="en-US" sz="2000" baseline="-25000" dirty="0">
              <a:latin typeface="Arial Narrow" panose="020B0604020202020204" pitchFamily="34" charset="0"/>
              <a:cs typeface="Arial Narrow" panose="020B0604020202020204" pitchFamily="34" charset="0"/>
            </a:endParaRPr>
          </a:p>
        </p:txBody>
      </p:sp>
      <p:pic>
        <p:nvPicPr>
          <p:cNvPr id="29702" name="Picture 56" descr="diag1.gif"/>
          <p:cNvPicPr>
            <a:picLocks noChangeAspect="1"/>
          </p:cNvPicPr>
          <p:nvPr/>
        </p:nvPicPr>
        <p:blipFill>
          <a:blip r:embed="rId2"/>
          <a:srcRect/>
          <a:stretch>
            <a:fillRect/>
          </a:stretch>
        </p:blipFill>
        <p:spPr bwMode="auto">
          <a:xfrm>
            <a:off x="4046237" y="2157929"/>
            <a:ext cx="4775200" cy="3332162"/>
          </a:xfrm>
          <a:prstGeom prst="rect">
            <a:avLst/>
          </a:prstGeom>
          <a:noFill/>
          <a:ln w="9525">
            <a:noFill/>
            <a:miter lim="800000"/>
            <a:headEnd/>
            <a:tailEnd/>
          </a:ln>
        </p:spPr>
      </p:pic>
      <p:sp>
        <p:nvSpPr>
          <p:cNvPr id="7"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9"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A Simple 2-</a:t>
            </a:r>
            <a:r>
              <a:rPr lang="en-US" sz="3600" dirty="0">
                <a:latin typeface="Arial Narrow" panose="020B0604020202020204" pitchFamily="34" charset="0"/>
                <a:ea typeface="+mj-ea"/>
                <a:cs typeface="Arial Narrow" panose="020B0604020202020204" pitchFamily="34" charset="0"/>
              </a:rPr>
              <a:t>E</a:t>
            </a:r>
            <a:r>
              <a:rPr kumimoji="0" lang="en-US" sz="3600" u="none" strike="noStrike" kern="1200" cap="none" spc="0" normalizeH="0" baseline="0" noProof="0" dirty="0" err="1">
                <a:ln>
                  <a:noFill/>
                </a:ln>
                <a:solidFill>
                  <a:schemeClr val="tx1"/>
                </a:solidFill>
                <a:effectLst/>
                <a:uLnTx/>
                <a:uFillTx/>
                <a:latin typeface="Arial Narrow" panose="020B0604020202020204" pitchFamily="34" charset="0"/>
                <a:ea typeface="+mj-ea"/>
                <a:cs typeface="Arial Narrow" panose="020B0604020202020204" pitchFamily="34" charset="0"/>
              </a:rPr>
              <a:t>lement</a:t>
            </a: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 Interferometer</a:t>
            </a:r>
          </a:p>
        </p:txBody>
      </p:sp>
      <p:sp>
        <p:nvSpPr>
          <p:cNvPr id="8" name="Footer Placeholder 7"/>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24</a:t>
            </a:fld>
            <a:endParaRPr lang="en-US"/>
          </a:p>
        </p:txBody>
      </p:sp>
      <p:cxnSp>
        <p:nvCxnSpPr>
          <p:cNvPr id="12" name="Straight Arrow Connector 11"/>
          <p:cNvCxnSpPr>
            <a:cxnSpLocks/>
          </p:cNvCxnSpPr>
          <p:nvPr/>
        </p:nvCxnSpPr>
        <p:spPr>
          <a:xfrm flipV="1">
            <a:off x="3764478" y="4677833"/>
            <a:ext cx="2788722" cy="4879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5-Point Star 1">
            <a:extLst>
              <a:ext uri="{FF2B5EF4-FFF2-40B4-BE49-F238E27FC236}">
                <a16:creationId xmlns:a16="http://schemas.microsoft.com/office/drawing/2014/main" id="{77134065-6978-0B4D-BC5D-A5BA1B748881}"/>
              </a:ext>
            </a:extLst>
          </p:cNvPr>
          <p:cNvSpPr/>
          <p:nvPr/>
        </p:nvSpPr>
        <p:spPr>
          <a:xfrm>
            <a:off x="6356646" y="2217804"/>
            <a:ext cx="249382" cy="285008"/>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idx="1"/>
          </p:nvPr>
        </p:nvSpPr>
        <p:spPr>
          <a:xfrm>
            <a:off x="339727" y="1217615"/>
            <a:ext cx="8369213" cy="4113212"/>
          </a:xfrm>
        </p:spPr>
        <p:txBody>
          <a:bodyPr/>
          <a:lstStyle/>
          <a:p>
            <a:pPr eaLnBrk="1" hangingPunct="1">
              <a:buNone/>
            </a:pPr>
            <a:r>
              <a:rPr lang="en-US" sz="2000" dirty="0"/>
              <a:t>At angle</a:t>
            </a:r>
            <a:r>
              <a:rPr lang="en-US" sz="2000" dirty="0">
                <a:latin typeface="Optima"/>
                <a:cs typeface="Optima"/>
              </a:rPr>
              <a:t> </a:t>
            </a:r>
            <a:r>
              <a:rPr lang="en-US" sz="2000" i="1" dirty="0">
                <a:latin typeface="Symbol" charset="2"/>
              </a:rPr>
              <a:t>a</a:t>
            </a:r>
            <a:r>
              <a:rPr lang="en-US" sz="2000" baseline="-25000" dirty="0">
                <a:latin typeface="Optima"/>
                <a:cs typeface="Optima"/>
              </a:rPr>
              <a:t>,</a:t>
            </a:r>
            <a:r>
              <a:rPr lang="en-US" sz="2000" dirty="0">
                <a:latin typeface="Optima"/>
                <a:cs typeface="Optima"/>
              </a:rPr>
              <a:t> </a:t>
            </a:r>
            <a:r>
              <a:rPr lang="en-US" sz="2000" dirty="0"/>
              <a:t>a </a:t>
            </a:r>
            <a:r>
              <a:rPr lang="en-US" sz="2000" dirty="0" err="1"/>
              <a:t>wavefront</a:t>
            </a:r>
            <a:r>
              <a:rPr lang="en-US" sz="2000" dirty="0"/>
              <a:t> has an extra path </a:t>
            </a:r>
            <a:r>
              <a:rPr lang="en-US" sz="2000" i="1" dirty="0" err="1"/>
              <a:t>x</a:t>
            </a:r>
            <a:r>
              <a:rPr lang="en-US" sz="2000" i="1" dirty="0"/>
              <a:t> = </a:t>
            </a:r>
            <a:r>
              <a:rPr lang="en-US" sz="2000" i="1" dirty="0" err="1"/>
              <a:t>u</a:t>
            </a:r>
            <a:r>
              <a:rPr lang="en-US" sz="2000" dirty="0"/>
              <a:t> </a:t>
            </a:r>
            <a:r>
              <a:rPr lang="en-US" sz="2000" dirty="0" err="1"/>
              <a:t>sin</a:t>
            </a:r>
            <a:r>
              <a:rPr lang="en-US" sz="2000" i="1" dirty="0" err="1">
                <a:latin typeface="Symbol" charset="2"/>
              </a:rPr>
              <a:t>a</a:t>
            </a:r>
            <a:r>
              <a:rPr lang="en-US" sz="2000" i="1" dirty="0">
                <a:latin typeface="Symbol" charset="2"/>
              </a:rPr>
              <a:t> </a:t>
            </a:r>
            <a:r>
              <a:rPr lang="en-US" sz="2000" dirty="0"/>
              <a:t>= </a:t>
            </a:r>
            <a:r>
              <a:rPr lang="en-US" sz="2000" i="1" dirty="0" err="1"/>
              <a:t>ul</a:t>
            </a:r>
            <a:r>
              <a:rPr lang="en-US" sz="2000" dirty="0"/>
              <a:t> to travel</a:t>
            </a:r>
          </a:p>
        </p:txBody>
      </p:sp>
      <p:sp>
        <p:nvSpPr>
          <p:cNvPr id="30725" name="Rectangle 55"/>
          <p:cNvSpPr>
            <a:spLocks noChangeArrowheads="1"/>
          </p:cNvSpPr>
          <p:nvPr/>
        </p:nvSpPr>
        <p:spPr bwMode="auto">
          <a:xfrm>
            <a:off x="355299" y="1865829"/>
            <a:ext cx="3690938" cy="4113213"/>
          </a:xfrm>
          <a:prstGeom prst="rect">
            <a:avLst/>
          </a:prstGeom>
          <a:noFill/>
          <a:ln w="9525">
            <a:noFill/>
            <a:miter lim="800000"/>
            <a:headEnd/>
            <a:tailEnd/>
          </a:ln>
        </p:spPr>
        <p:txBody>
          <a:bodyPr lIns="91420" tIns="45711" rIns="91420" bIns="45711">
            <a:prstTxWarp prst="textNoShape">
              <a:avLst/>
            </a:prstTxWarp>
          </a:bodyPr>
          <a:lstStyle/>
          <a:p>
            <a:pPr marL="342829" indent="-342829"/>
            <a:r>
              <a:rPr lang="en-US" sz="2000" dirty="0">
                <a:latin typeface="Arial Narrow" panose="020B0604020202020204" pitchFamily="34" charset="0"/>
                <a:cs typeface="Arial Narrow" panose="020B0604020202020204" pitchFamily="34" charset="0"/>
              </a:rPr>
              <a:t>Expand to 2D by introducing</a:t>
            </a:r>
            <a:r>
              <a:rPr lang="en-US" sz="2000" dirty="0">
                <a:latin typeface="Optima"/>
                <a:cs typeface="Optima"/>
              </a:rPr>
              <a:t> </a:t>
            </a:r>
            <a:r>
              <a:rPr lang="en-US" sz="2000" i="1" dirty="0" err="1">
                <a:latin typeface="Symbol" charset="2"/>
              </a:rPr>
              <a:t>b</a:t>
            </a:r>
            <a:r>
              <a:rPr lang="en-US" sz="2000" dirty="0"/>
              <a:t> </a:t>
            </a:r>
            <a:r>
              <a:rPr lang="en-US" sz="2000" dirty="0">
                <a:latin typeface="Arial Narrow" panose="020B0604020202020204" pitchFamily="34" charset="0"/>
                <a:cs typeface="Arial Narrow" panose="020B0604020202020204" pitchFamily="34" charset="0"/>
              </a:rPr>
              <a:t>orthogonal to</a:t>
            </a:r>
            <a:r>
              <a:rPr lang="en-US" sz="2000" dirty="0">
                <a:latin typeface="Optima"/>
                <a:cs typeface="Optima"/>
              </a:rPr>
              <a:t> </a:t>
            </a:r>
            <a:r>
              <a:rPr lang="en-US" sz="2000" i="1" dirty="0">
                <a:latin typeface="Symbol" charset="2"/>
              </a:rPr>
              <a:t>a</a:t>
            </a:r>
            <a:r>
              <a:rPr lang="en-US" sz="2000" dirty="0"/>
              <a:t>, </a:t>
            </a:r>
            <a:r>
              <a:rPr lang="en-US" sz="2000" i="1" dirty="0" err="1">
                <a:latin typeface="Arial Narrow" panose="020B0604020202020204" pitchFamily="34" charset="0"/>
                <a:cs typeface="Arial Narrow" panose="020B0604020202020204" pitchFamily="34" charset="0"/>
              </a:rPr>
              <a:t>m</a:t>
            </a:r>
            <a:r>
              <a:rPr lang="en-US" sz="2000" dirty="0">
                <a:latin typeface="Arial Narrow" panose="020B0604020202020204" pitchFamily="34" charset="0"/>
                <a:cs typeface="Arial Narrow" panose="020B0604020202020204" pitchFamily="34" charset="0"/>
              </a:rPr>
              <a:t> = </a:t>
            </a:r>
            <a:r>
              <a:rPr lang="en-US" sz="2000" dirty="0" err="1">
                <a:latin typeface="Arial Narrow" panose="020B0604020202020204" pitchFamily="34" charset="0"/>
                <a:cs typeface="Arial Narrow" panose="020B0604020202020204" pitchFamily="34" charset="0"/>
              </a:rPr>
              <a:t>sin</a:t>
            </a:r>
            <a:r>
              <a:rPr lang="en-US" sz="2000" i="1" dirty="0" err="1">
                <a:latin typeface="Symbol" charset="2"/>
              </a:rPr>
              <a:t>b</a:t>
            </a:r>
            <a:r>
              <a:rPr lang="en-US" sz="2000" i="1" dirty="0">
                <a:latin typeface="Symbol" charset="2"/>
              </a:rPr>
              <a:t>,</a:t>
            </a:r>
            <a:r>
              <a:rPr lang="en-US" sz="2000" dirty="0"/>
              <a:t> </a:t>
            </a:r>
            <a:r>
              <a:rPr lang="en-US" sz="2000" dirty="0">
                <a:latin typeface="Arial Narrow" panose="020B0604020202020204" pitchFamily="34" charset="0"/>
                <a:cs typeface="Arial Narrow" panose="020B0604020202020204" pitchFamily="34" charset="0"/>
              </a:rPr>
              <a:t>and </a:t>
            </a:r>
            <a:r>
              <a:rPr lang="en-US" sz="2000" i="1" dirty="0" err="1">
                <a:latin typeface="Arial Narrow" panose="020B0604020202020204" pitchFamily="34" charset="0"/>
                <a:cs typeface="Arial Narrow" panose="020B0604020202020204" pitchFamily="34" charset="0"/>
              </a:rPr>
              <a:t>v</a:t>
            </a:r>
            <a:r>
              <a:rPr lang="en-US" sz="2000" dirty="0">
                <a:latin typeface="Arial Narrow" panose="020B0604020202020204" pitchFamily="34" charset="0"/>
                <a:cs typeface="Arial Narrow" panose="020B0604020202020204" pitchFamily="34" charset="0"/>
              </a:rPr>
              <a:t> orthogonal to </a:t>
            </a:r>
            <a:r>
              <a:rPr lang="en-US" sz="2000" i="1" dirty="0" err="1">
                <a:latin typeface="Arial Narrow" panose="020B0604020202020204" pitchFamily="34" charset="0"/>
                <a:cs typeface="Arial Narrow" panose="020B0604020202020204" pitchFamily="34" charset="0"/>
              </a:rPr>
              <a:t>u</a:t>
            </a:r>
            <a:r>
              <a:rPr lang="en-US" sz="2000" dirty="0">
                <a:latin typeface="Arial Narrow" panose="020B0604020202020204" pitchFamily="34" charset="0"/>
                <a:cs typeface="Arial Narrow" panose="020B0604020202020204" pitchFamily="34" charset="0"/>
              </a:rPr>
              <a:t>, so that in this direction the extra path </a:t>
            </a:r>
            <a:r>
              <a:rPr lang="en-US" sz="2000" i="1" dirty="0" err="1">
                <a:latin typeface="Arial Narrow" panose="020B0604020202020204" pitchFamily="34" charset="0"/>
                <a:cs typeface="Arial Narrow" panose="020B0604020202020204" pitchFamily="34" charset="0"/>
              </a:rPr>
              <a:t>y</a:t>
            </a:r>
            <a:r>
              <a:rPr lang="en-US" sz="2000" i="1" dirty="0">
                <a:latin typeface="Arial Narrow" panose="020B0604020202020204" pitchFamily="34" charset="0"/>
                <a:cs typeface="Arial Narrow" panose="020B0604020202020204" pitchFamily="34" charset="0"/>
              </a:rPr>
              <a:t> = </a:t>
            </a:r>
            <a:r>
              <a:rPr lang="en-US" sz="2000" i="1" dirty="0" err="1">
                <a:latin typeface="Arial Narrow" panose="020B0604020202020204" pitchFamily="34" charset="0"/>
                <a:cs typeface="Arial Narrow" panose="020B0604020202020204" pitchFamily="34" charset="0"/>
              </a:rPr>
              <a:t>vm</a:t>
            </a:r>
            <a:endParaRPr lang="en-US" sz="2000" i="1" dirty="0">
              <a:latin typeface="Arial Narrow" panose="020B0604020202020204" pitchFamily="34" charset="0"/>
              <a:cs typeface="Arial Narrow" panose="020B0604020202020204" pitchFamily="34" charset="0"/>
            </a:endParaRPr>
          </a:p>
          <a:p>
            <a:pPr marL="342829" indent="-342829"/>
            <a:endParaRPr lang="en-US" sz="2000" dirty="0">
              <a:latin typeface="Optima"/>
              <a:cs typeface="Optima"/>
            </a:endParaRPr>
          </a:p>
          <a:p>
            <a:pPr marL="342829" indent="-342829"/>
            <a:r>
              <a:rPr lang="en-US" sz="2000" dirty="0">
                <a:latin typeface="Arial Narrow" panose="020B0604020202020204" pitchFamily="34" charset="0"/>
                <a:cs typeface="Arial Narrow" panose="020B0604020202020204" pitchFamily="34" charset="0"/>
              </a:rPr>
              <a:t>Write all distances in units of wavelength</a:t>
            </a:r>
            <a:r>
              <a:rPr lang="en-US" sz="2000" i="1" dirty="0">
                <a:latin typeface="Arial Narrow" panose="020B0604020202020204" pitchFamily="34" charset="0"/>
                <a:cs typeface="Arial Narrow" panose="020B0604020202020204" pitchFamily="34" charset="0"/>
              </a:rPr>
              <a:t>, x </a:t>
            </a:r>
            <a:r>
              <a:rPr lang="en-US" sz="2000" i="1" dirty="0">
                <a:latin typeface="Symbol" charset="2"/>
              </a:rPr>
              <a:t>º</a:t>
            </a:r>
            <a:r>
              <a:rPr lang="en-US" sz="2000" i="1" dirty="0">
                <a:latin typeface="Arial Narrow" panose="020B0604020202020204" pitchFamily="34" charset="0"/>
                <a:cs typeface="Arial Narrow" panose="020B0604020202020204" pitchFamily="34" charset="0"/>
              </a:rPr>
              <a:t> x</a:t>
            </a:r>
            <a:r>
              <a:rPr lang="en-US" sz="2000" dirty="0">
                <a:latin typeface="Arial Narrow" panose="020B0604020202020204" pitchFamily="34" charset="0"/>
                <a:cs typeface="Arial Narrow" panose="020B0604020202020204" pitchFamily="34" charset="0"/>
              </a:rPr>
              <a:t>/</a:t>
            </a:r>
            <a:r>
              <a:rPr lang="en-US" sz="2000" i="1" dirty="0">
                <a:latin typeface="Symbol" charset="2"/>
              </a:rPr>
              <a:t>l</a:t>
            </a:r>
            <a:r>
              <a:rPr lang="en-US" sz="2000" dirty="0">
                <a:latin typeface="Arial Narrow" panose="020B0604020202020204" pitchFamily="34" charset="0"/>
                <a:cs typeface="Arial Narrow" panose="020B0604020202020204" pitchFamily="34" charset="0"/>
              </a:rPr>
              <a:t>, </a:t>
            </a:r>
            <a:r>
              <a:rPr lang="en-US" sz="2000" i="1" dirty="0">
                <a:latin typeface="Arial Narrow" panose="020B0604020202020204" pitchFamily="34" charset="0"/>
                <a:cs typeface="Arial Narrow" panose="020B0604020202020204" pitchFamily="34" charset="0"/>
              </a:rPr>
              <a:t>y</a:t>
            </a:r>
            <a:r>
              <a:rPr lang="en-US" sz="2000" i="1" dirty="0">
                <a:latin typeface="Times New Roman" charset="0"/>
              </a:rPr>
              <a:t> </a:t>
            </a:r>
            <a:r>
              <a:rPr lang="en-US" sz="2000" i="1" dirty="0">
                <a:latin typeface="Symbol" charset="2"/>
              </a:rPr>
              <a:t>º </a:t>
            </a:r>
            <a:r>
              <a:rPr lang="en-US" sz="2000" i="1" dirty="0">
                <a:latin typeface="Arial Narrow" panose="020B0604020202020204" pitchFamily="34" charset="0"/>
                <a:cs typeface="Arial Narrow" panose="020B0604020202020204" pitchFamily="34" charset="0"/>
              </a:rPr>
              <a:t>y</a:t>
            </a:r>
            <a:r>
              <a:rPr lang="en-US" sz="2000" dirty="0">
                <a:latin typeface="Arial Narrow" panose="020B0604020202020204" pitchFamily="34" charset="0"/>
                <a:cs typeface="Arial Narrow" panose="020B0604020202020204" pitchFamily="34" charset="0"/>
              </a:rPr>
              <a:t>/</a:t>
            </a:r>
            <a:r>
              <a:rPr lang="en-US" sz="2000" i="1" dirty="0">
                <a:latin typeface="Symbol" charset="2"/>
              </a:rPr>
              <a:t>l</a:t>
            </a:r>
            <a:r>
              <a:rPr lang="en-US" sz="2000" dirty="0">
                <a:latin typeface="Arial Narrow" panose="020B0604020202020204" pitchFamily="34" charset="0"/>
                <a:cs typeface="Arial Narrow" panose="020B0604020202020204" pitchFamily="34" charset="0"/>
              </a:rPr>
              <a:t>, etc., so that x and y are now numbers of cycles</a:t>
            </a:r>
          </a:p>
          <a:p>
            <a:pPr marL="342829" indent="-342829"/>
            <a:endParaRPr lang="en-US" sz="2000" dirty="0">
              <a:latin typeface="Arial Narrow" panose="020B0604020202020204" pitchFamily="34" charset="0"/>
              <a:cs typeface="Arial Narrow" panose="020B0604020202020204" pitchFamily="34" charset="0"/>
            </a:endParaRPr>
          </a:p>
          <a:p>
            <a:pPr marL="342829" indent="-342829"/>
            <a:r>
              <a:rPr lang="en-US" sz="2000" dirty="0">
                <a:latin typeface="Arial Narrow" panose="020B0604020202020204" pitchFamily="34" charset="0"/>
                <a:cs typeface="Arial Narrow" panose="020B0604020202020204" pitchFamily="34" charset="0"/>
              </a:rPr>
              <a:t>Extra path is now </a:t>
            </a:r>
            <a:r>
              <a:rPr lang="en-US" sz="2000" i="1" dirty="0" err="1">
                <a:latin typeface="Arial Narrow" panose="020B0604020202020204" pitchFamily="34" charset="0"/>
                <a:cs typeface="Arial Narrow" panose="020B0604020202020204" pitchFamily="34" charset="0"/>
              </a:rPr>
              <a:t>ul</a:t>
            </a:r>
            <a:r>
              <a:rPr lang="en-US" sz="2000" i="1" dirty="0">
                <a:latin typeface="Arial Narrow" panose="020B0604020202020204" pitchFamily="34" charset="0"/>
                <a:cs typeface="Arial Narrow" panose="020B0604020202020204" pitchFamily="34" charset="0"/>
              </a:rPr>
              <a:t> + </a:t>
            </a:r>
            <a:r>
              <a:rPr lang="en-US" sz="2000" i="1" dirty="0" err="1">
                <a:latin typeface="Arial Narrow" panose="020B0604020202020204" pitchFamily="34" charset="0"/>
                <a:cs typeface="Arial Narrow" panose="020B0604020202020204" pitchFamily="34" charset="0"/>
              </a:rPr>
              <a:t>vm</a:t>
            </a:r>
            <a:endParaRPr lang="en-US" sz="2000" i="1" dirty="0">
              <a:latin typeface="Arial Narrow" panose="020B0604020202020204" pitchFamily="34" charset="0"/>
              <a:cs typeface="Arial Narrow" panose="020B0604020202020204" pitchFamily="34" charset="0"/>
            </a:endParaRPr>
          </a:p>
          <a:p>
            <a:pPr marL="342829" indent="-342829">
              <a:buFont typeface="Symbol" charset="2"/>
              <a:buChar char="Þ"/>
            </a:pPr>
            <a:r>
              <a:rPr lang="en-US" sz="2000" i="1" dirty="0">
                <a:latin typeface="Arial Narrow" panose="020B0604020202020204" pitchFamily="34" charset="0"/>
                <a:cs typeface="Arial Narrow" panose="020B0604020202020204" pitchFamily="34" charset="0"/>
              </a:rPr>
              <a:t>V</a:t>
            </a:r>
            <a:r>
              <a:rPr lang="en-US" sz="2000" i="1" baseline="-25000" dirty="0">
                <a:latin typeface="Arial Narrow" panose="020B0604020202020204" pitchFamily="34" charset="0"/>
                <a:cs typeface="Arial Narrow" panose="020B0604020202020204" pitchFamily="34" charset="0"/>
              </a:rPr>
              <a:t>2 </a:t>
            </a:r>
            <a:r>
              <a:rPr lang="en-US" sz="2000" i="1" baseline="30000" dirty="0">
                <a:latin typeface="Arial Narrow" panose="020B0604020202020204" pitchFamily="34" charset="0"/>
                <a:cs typeface="Arial Narrow" panose="020B0604020202020204" pitchFamily="34" charset="0"/>
              </a:rPr>
              <a:t> </a:t>
            </a:r>
            <a:r>
              <a:rPr lang="en-US" sz="2000" i="1" dirty="0">
                <a:latin typeface="Arial Narrow" panose="020B0604020202020204" pitchFamily="34" charset="0"/>
                <a:cs typeface="Arial Narrow" panose="020B0604020202020204" pitchFamily="34" charset="0"/>
              </a:rPr>
              <a:t>= V</a:t>
            </a:r>
            <a:r>
              <a:rPr lang="en-US" sz="2000" i="1" baseline="-25000" dirty="0">
                <a:latin typeface="Arial Narrow" panose="020B0604020202020204" pitchFamily="34" charset="0"/>
                <a:cs typeface="Arial Narrow" panose="020B0604020202020204" pitchFamily="34" charset="0"/>
              </a:rPr>
              <a:t>1 </a:t>
            </a:r>
            <a:r>
              <a:rPr lang="en-US" sz="2000" i="1" dirty="0">
                <a:latin typeface="Arial Narrow" panose="020B0604020202020204" pitchFamily="34" charset="0"/>
                <a:cs typeface="Arial Narrow" panose="020B0604020202020204" pitchFamily="34" charset="0"/>
              </a:rPr>
              <a:t>e</a:t>
            </a:r>
            <a:r>
              <a:rPr lang="en-US" sz="2000" i="1" baseline="30000" dirty="0">
                <a:latin typeface="Arial Narrow" panose="020B0604020202020204" pitchFamily="34" charset="0"/>
                <a:cs typeface="Arial Narrow" panose="020B0604020202020204" pitchFamily="34" charset="0"/>
              </a:rPr>
              <a:t>-2π</a:t>
            </a:r>
            <a:r>
              <a:rPr lang="en-US" sz="2000" i="1" baseline="30000" dirty="0" err="1">
                <a:latin typeface="Arial Narrow" panose="020B0604020202020204" pitchFamily="34" charset="0"/>
                <a:cs typeface="Arial Narrow" panose="020B0604020202020204" pitchFamily="34" charset="0"/>
              </a:rPr>
              <a:t>i</a:t>
            </a:r>
            <a:r>
              <a:rPr lang="en-US" sz="2000" i="1" baseline="30000" dirty="0">
                <a:latin typeface="Arial Narrow" panose="020B0604020202020204" pitchFamily="34" charset="0"/>
                <a:cs typeface="Arial Narrow" panose="020B0604020202020204" pitchFamily="34" charset="0"/>
              </a:rPr>
              <a:t>(ul+vm)</a:t>
            </a:r>
          </a:p>
          <a:p>
            <a:pPr marL="342829" indent="-342829">
              <a:buFont typeface="Symbol" charset="2"/>
              <a:buChar char="Þ"/>
            </a:pPr>
            <a:endParaRPr lang="en-US" sz="2000" baseline="30000" dirty="0">
              <a:latin typeface="Arial Narrow" panose="020B0604020202020204" pitchFamily="34" charset="0"/>
              <a:cs typeface="Arial Narrow" panose="020B0604020202020204" pitchFamily="34" charset="0"/>
            </a:endParaRPr>
          </a:p>
          <a:p>
            <a:pPr marL="342829" indent="-342829"/>
            <a:endParaRPr lang="en-US" sz="2000" i="1" dirty="0"/>
          </a:p>
        </p:txBody>
      </p:sp>
      <p:sp>
        <p:nvSpPr>
          <p:cNvPr id="7"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Response of a 2-</a:t>
            </a:r>
            <a:r>
              <a:rPr lang="en-US" sz="3600" dirty="0">
                <a:latin typeface="Arial Narrow" panose="020B0604020202020204" pitchFamily="34" charset="0"/>
                <a:ea typeface="+mj-ea"/>
                <a:cs typeface="Arial Narrow" panose="020B0604020202020204" pitchFamily="34" charset="0"/>
              </a:rPr>
              <a:t>E</a:t>
            </a:r>
            <a:r>
              <a:rPr kumimoji="0" lang="en-US" sz="3600" u="none" strike="noStrike" kern="1200" cap="none" spc="0" normalizeH="0" baseline="0" noProof="0" dirty="0" err="1">
                <a:ln>
                  <a:noFill/>
                </a:ln>
                <a:solidFill>
                  <a:schemeClr val="tx1"/>
                </a:solidFill>
                <a:effectLst/>
                <a:uLnTx/>
                <a:uFillTx/>
                <a:latin typeface="Arial Narrow" panose="020B0604020202020204" pitchFamily="34" charset="0"/>
                <a:ea typeface="+mj-ea"/>
                <a:cs typeface="Arial Narrow" panose="020B0604020202020204" pitchFamily="34" charset="0"/>
              </a:rPr>
              <a:t>lement</a:t>
            </a: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 Interferometer</a:t>
            </a:r>
          </a:p>
        </p:txBody>
      </p:sp>
      <p:pic>
        <p:nvPicPr>
          <p:cNvPr id="10" name="Picture 56" descr="diag1.gif"/>
          <p:cNvPicPr>
            <a:picLocks noChangeAspect="1"/>
          </p:cNvPicPr>
          <p:nvPr/>
        </p:nvPicPr>
        <p:blipFill>
          <a:blip r:embed="rId3"/>
          <a:srcRect/>
          <a:stretch>
            <a:fillRect/>
          </a:stretch>
        </p:blipFill>
        <p:spPr bwMode="auto">
          <a:xfrm>
            <a:off x="4046237" y="2157929"/>
            <a:ext cx="4775200" cy="3332162"/>
          </a:xfrm>
          <a:prstGeom prst="rect">
            <a:avLst/>
          </a:prstGeom>
          <a:noFill/>
          <a:ln w="9525">
            <a:noFill/>
            <a:miter lim="800000"/>
            <a:headEnd/>
            <a:tailEnd/>
          </a:ln>
        </p:spPr>
      </p:pic>
      <p:sp>
        <p:nvSpPr>
          <p:cNvPr id="9" name="Footer Placeholder 8"/>
          <p:cNvSpPr>
            <a:spLocks noGrp="1"/>
          </p:cNvSpPr>
          <p:nvPr>
            <p:ph type="ftr" sz="quarter" idx="11"/>
          </p:nvPr>
        </p:nvSpPr>
        <p:spPr/>
        <p:txBody>
          <a:bodyPr/>
          <a:lstStyle/>
          <a:p>
            <a:r>
              <a:rPr lang="en-US"/>
              <a:t>ASTR 511: Interferometry</a:t>
            </a:r>
          </a:p>
        </p:txBody>
      </p:sp>
      <p:sp>
        <p:nvSpPr>
          <p:cNvPr id="11" name="Slide Number Placeholder 10"/>
          <p:cNvSpPr>
            <a:spLocks noGrp="1"/>
          </p:cNvSpPr>
          <p:nvPr>
            <p:ph type="sldNum" sz="quarter" idx="12"/>
          </p:nvPr>
        </p:nvSpPr>
        <p:spPr/>
        <p:txBody>
          <a:bodyPr/>
          <a:lstStyle/>
          <a:p>
            <a:fld id="{9C4407C6-9652-C847-9F73-F04E200F25AD}"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3"/>
          <p:cNvSpPr>
            <a:spLocks noGrp="1" noChangeArrowheads="1"/>
          </p:cNvSpPr>
          <p:nvPr>
            <p:ph idx="1"/>
          </p:nvPr>
        </p:nvSpPr>
        <p:spPr/>
        <p:txBody>
          <a:bodyPr/>
          <a:lstStyle/>
          <a:p>
            <a:pPr eaLnBrk="1" hangingPunct="1"/>
            <a:r>
              <a:rPr lang="en-US" sz="2000" dirty="0"/>
              <a:t>The output from the </a:t>
            </a:r>
            <a:r>
              <a:rPr lang="en-US" sz="2000" dirty="0" err="1"/>
              <a:t>correlator</a:t>
            </a:r>
            <a:r>
              <a:rPr lang="en-US" sz="2000" dirty="0"/>
              <a:t> (the multiplying and time-averaging device) is:</a:t>
            </a:r>
          </a:p>
          <a:p>
            <a:pPr eaLnBrk="1" hangingPunct="1"/>
            <a:endParaRPr lang="en-US" sz="2000" dirty="0">
              <a:latin typeface="Gill Sans MT" charset="0"/>
            </a:endParaRPr>
          </a:p>
          <a:p>
            <a:pPr eaLnBrk="1" hangingPunct="1"/>
            <a:endParaRPr lang="en-US" sz="2000" dirty="0">
              <a:latin typeface="Gill Sans MT" charset="0"/>
            </a:endParaRPr>
          </a:p>
          <a:p>
            <a:pPr eaLnBrk="1" hangingPunct="1"/>
            <a:endParaRPr lang="en-US" sz="2000" dirty="0">
              <a:latin typeface="Gill Sans MT" charset="0"/>
            </a:endParaRPr>
          </a:p>
          <a:p>
            <a:pPr eaLnBrk="1" hangingPunct="1"/>
            <a:r>
              <a:rPr lang="en-US" sz="2000" dirty="0"/>
              <a:t>For (l</a:t>
            </a:r>
            <a:r>
              <a:rPr lang="en-US" sz="2000" baseline="-25000" dirty="0"/>
              <a:t>1</a:t>
            </a:r>
            <a:r>
              <a:rPr lang="en-US" sz="2000" dirty="0"/>
              <a:t>≠l</a:t>
            </a:r>
            <a:r>
              <a:rPr lang="en-US" sz="2000" baseline="-25000" dirty="0"/>
              <a:t>2</a:t>
            </a:r>
            <a:r>
              <a:rPr lang="en-US" sz="2000" dirty="0"/>
              <a:t>, m</a:t>
            </a:r>
            <a:r>
              <a:rPr lang="en-US" sz="2000" baseline="-25000" dirty="0"/>
              <a:t>1</a:t>
            </a:r>
            <a:r>
              <a:rPr lang="en-US" sz="2000" dirty="0"/>
              <a:t>≠m</a:t>
            </a:r>
            <a:r>
              <a:rPr lang="en-US" sz="2000" baseline="-25000" dirty="0"/>
              <a:t>2</a:t>
            </a:r>
            <a:r>
              <a:rPr lang="en-US" sz="2000" dirty="0"/>
              <a:t>) the above average is zero (assuming mutual sky), so</a:t>
            </a:r>
          </a:p>
        </p:txBody>
      </p:sp>
      <p:sp>
        <p:nvSpPr>
          <p:cNvPr id="10"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12"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err="1">
                <a:ln>
                  <a:noFill/>
                </a:ln>
                <a:solidFill>
                  <a:schemeClr val="tx1"/>
                </a:solidFill>
                <a:effectLst/>
                <a:uLnTx/>
                <a:uFillTx/>
                <a:latin typeface="Arial Narrow" panose="020B0604020202020204" pitchFamily="34" charset="0"/>
                <a:ea typeface="+mj-ea"/>
                <a:cs typeface="Arial Narrow" panose="020B0604020202020204" pitchFamily="34" charset="0"/>
              </a:rPr>
              <a:t>Correlator</a:t>
            </a:r>
            <a:r>
              <a:rPr kumimoji="0" lang="en-US" sz="3600" u="none" strike="noStrike" kern="1200" cap="none" spc="0" normalizeH="0" noProof="0" dirty="0">
                <a:ln>
                  <a:noFill/>
                </a:ln>
                <a:solidFill>
                  <a:schemeClr val="tx1"/>
                </a:solidFill>
                <a:effectLst/>
                <a:uLnTx/>
                <a:uFillTx/>
                <a:latin typeface="Arial Narrow" panose="020B0604020202020204" pitchFamily="34" charset="0"/>
                <a:ea typeface="+mj-ea"/>
                <a:cs typeface="Arial Narrow" panose="020B0604020202020204" pitchFamily="34" charset="0"/>
              </a:rPr>
              <a:t> Output</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11" name="Footer Placeholder 10"/>
          <p:cNvSpPr>
            <a:spLocks noGrp="1"/>
          </p:cNvSpPr>
          <p:nvPr>
            <p:ph type="ftr" sz="quarter" idx="11"/>
          </p:nvPr>
        </p:nvSpPr>
        <p:spPr/>
        <p:txBody>
          <a:bodyPr/>
          <a:lstStyle/>
          <a:p>
            <a:r>
              <a:rPr lang="en-US"/>
              <a:t>ASTR 511: Interferometry</a:t>
            </a:r>
          </a:p>
        </p:txBody>
      </p:sp>
      <p:sp>
        <p:nvSpPr>
          <p:cNvPr id="13" name="Slide Number Placeholder 12"/>
          <p:cNvSpPr>
            <a:spLocks noGrp="1"/>
          </p:cNvSpPr>
          <p:nvPr>
            <p:ph type="sldNum" sz="quarter" idx="12"/>
          </p:nvPr>
        </p:nvSpPr>
        <p:spPr/>
        <p:txBody>
          <a:bodyPr/>
          <a:lstStyle/>
          <a:p>
            <a:fld id="{9C4407C6-9652-C847-9F73-F04E200F25AD}" type="slidenum">
              <a:rPr lang="en-US" smtClean="0"/>
              <a:pPr/>
              <a:t>26</a:t>
            </a:fld>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EE66277-DACD-4544-98C7-96C3DE5706F6}"/>
                  </a:ext>
                </a:extLst>
              </p:cNvPr>
              <p:cNvSpPr txBox="1"/>
              <p:nvPr/>
            </p:nvSpPr>
            <p:spPr>
              <a:xfrm>
                <a:off x="2169835" y="2111953"/>
                <a:ext cx="4804329" cy="10052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2</m:t>
                              </m:r>
                            </m:sub>
                          </m:sSub>
                        </m:e>
                      </m:d>
                      <m:r>
                        <a:rPr lang="en-US"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ea typeface="Cambria Math" panose="02040503050406030204" pitchFamily="18" charset="0"/>
                            </a:rPr>
                          </m:ctrlPr>
                        </m:dPr>
                        <m:e>
                          <m:nary>
                            <m:naryPr>
                              <m:chr m:val="∬"/>
                              <m:limLoc m:val="undOvr"/>
                              <m:subHide m:val="on"/>
                              <m:supHide m:val="on"/>
                              <m:ctrlPr>
                                <a:rPr lang="en-US" i="1">
                                  <a:latin typeface="Cambria Math" panose="02040503050406030204" pitchFamily="18" charset="0"/>
                                  <a:ea typeface="Cambria Math" panose="02040503050406030204" pitchFamily="18" charset="0"/>
                                </a:rPr>
                              </m:ctrlPr>
                            </m:naryPr>
                            <m:sub/>
                            <m:sup/>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1</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r>
                                <a:rPr lang="en-US" b="0" i="1" smtClean="0">
                                  <a:latin typeface="Cambria Math" panose="02040503050406030204" pitchFamily="18" charset="0"/>
                                  <a:ea typeface="Cambria Math" panose="02040503050406030204" pitchFamily="18" charset="0"/>
                                </a:rPr>
                                <m:t>𝑑𝑙𝑑𝑚</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2</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r>
                                    <a:rPr lang="en-US" b="0" i="1" smtClean="0">
                                      <a:latin typeface="Cambria Math" panose="02040503050406030204" pitchFamily="18" charset="0"/>
                                      <a:ea typeface="Cambria Math" panose="02040503050406030204" pitchFamily="18" charset="0"/>
                                    </a:rPr>
                                    <m:t>𝑑𝑙𝑑𝑚</m:t>
                                  </m:r>
                                </m:e>
                              </m:nary>
                            </m:e>
                          </m:nary>
                        </m:e>
                      </m:d>
                    </m:oMath>
                  </m:oMathPara>
                </a14:m>
                <a:endParaRPr lang="en-US" dirty="0"/>
              </a:p>
            </p:txBody>
          </p:sp>
        </mc:Choice>
        <mc:Fallback xmlns="">
          <p:sp>
            <p:nvSpPr>
              <p:cNvPr id="2" name="TextBox 1">
                <a:extLst>
                  <a:ext uri="{FF2B5EF4-FFF2-40B4-BE49-F238E27FC236}">
                    <a16:creationId xmlns:a16="http://schemas.microsoft.com/office/drawing/2014/main" id="{7EE66277-DACD-4544-98C7-96C3DE5706F6}"/>
                  </a:ext>
                </a:extLst>
              </p:cNvPr>
              <p:cNvSpPr txBox="1">
                <a:spLocks noRot="1" noChangeAspect="1" noMove="1" noResize="1" noEditPoints="1" noAdjustHandles="1" noChangeArrowheads="1" noChangeShapeType="1" noTextEdit="1"/>
              </p:cNvSpPr>
              <p:nvPr/>
            </p:nvSpPr>
            <p:spPr>
              <a:xfrm>
                <a:off x="2169835" y="2111953"/>
                <a:ext cx="4804329" cy="1005275"/>
              </a:xfrm>
              <a:prstGeom prst="rect">
                <a:avLst/>
              </a:prstGeom>
              <a:blipFill>
                <a:blip r:embed="rId2"/>
                <a:stretch>
                  <a:fillRect l="-528" t="-92500" b="-14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FA94D5A-D819-B64F-94B4-EAAB2F525091}"/>
                  </a:ext>
                </a:extLst>
              </p:cNvPr>
              <p:cNvSpPr txBox="1"/>
              <p:nvPr/>
            </p:nvSpPr>
            <p:spPr>
              <a:xfrm>
                <a:off x="1564192" y="3617318"/>
                <a:ext cx="6346481" cy="3012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ea typeface="Cambria Math" panose="02040503050406030204" pitchFamily="18" charset="0"/>
                            </a:rPr>
                          </m:ctrlPr>
                        </m:dPr>
                        <m:e>
                          <m:nary>
                            <m:naryPr>
                              <m:chr m:val="∬"/>
                              <m:limLoc m:val="undOvr"/>
                              <m:subHide m:val="on"/>
                              <m:supHide m:val="on"/>
                              <m:ctrlPr>
                                <a:rPr lang="en-US" i="1" smtClean="0">
                                  <a:latin typeface="Cambria Math" panose="02040503050406030204" pitchFamily="18" charset="0"/>
                                  <a:ea typeface="Cambria Math" panose="02040503050406030204" pitchFamily="18" charset="0"/>
                                </a:rPr>
                              </m:ctrlPr>
                            </m:naryPr>
                            <m:sub/>
                            <m:sup/>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1</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2</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r>
                                <a:rPr lang="en-US" b="0" i="1" smtClean="0">
                                  <a:latin typeface="Cambria Math" panose="02040503050406030204" pitchFamily="18" charset="0"/>
                                  <a:ea typeface="Cambria Math" panose="02040503050406030204" pitchFamily="18" charset="0"/>
                                </a:rPr>
                                <m:t>𝑑𝑙𝑑𝑚</m:t>
                              </m:r>
                            </m:e>
                          </m:nary>
                        </m:e>
                      </m:d>
                    </m:oMath>
                  </m:oMathPara>
                </a14:m>
                <a:endParaRPr lang="en-US"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nary>
                        <m:naryPr>
                          <m:chr m:val="∬"/>
                          <m:limLoc m:val="undOvr"/>
                          <m:subHide m:val="on"/>
                          <m:supHide m:val="on"/>
                          <m:ctrlPr>
                            <a:rPr lang="en-US" i="1" smtClean="0">
                              <a:latin typeface="Cambria Math" panose="02040503050406030204" pitchFamily="18" charset="0"/>
                              <a:ea typeface="Cambria Math" panose="02040503050406030204" pitchFamily="18" charset="0"/>
                            </a:rPr>
                          </m:ctrlPr>
                        </m:naryPr>
                        <m:sub/>
                        <m:sup/>
                        <m:e>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1</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2</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e>
                          </m:d>
                          <m:r>
                            <a:rPr lang="en-US" b="0" i="1" smtClean="0">
                              <a:latin typeface="Cambria Math" panose="02040503050406030204" pitchFamily="18" charset="0"/>
                              <a:ea typeface="Cambria Math" panose="02040503050406030204" pitchFamily="18" charset="0"/>
                            </a:rPr>
                            <m:t>𝑑𝑙𝑑𝑚</m:t>
                          </m:r>
                          <m:r>
                            <a:rPr lang="en-US"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1</m:t>
                                      </m:r>
                                    </m:sub>
                                  </m:sSub>
                                  <m:sSup>
                                    <m:sSupPr>
                                      <m:ctrlPr>
                                        <a:rPr lang="en-US" b="0"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e>
                                      </m:d>
                                    </m:e>
                                    <m:sup>
                                      <m:r>
                                        <a:rPr lang="en-US" b="0" i="1" smtClean="0">
                                          <a:latin typeface="Cambria Math" panose="02040503050406030204" pitchFamily="18" charset="0"/>
                                          <a:ea typeface="Cambria Math" panose="02040503050406030204" pitchFamily="18" charset="0"/>
                                        </a:rPr>
                                        <m:t>2</m:t>
                                      </m:r>
                                    </m:sup>
                                  </m:sSup>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𝑢𝑙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𝑣𝑚</m:t>
                                      </m:r>
                                    </m:e>
                                  </m:d>
                                </m:sup>
                              </m:sSup>
                            </m:e>
                          </m:nary>
                          <m:r>
                            <a:rPr lang="en-US" b="0" i="1" smtClean="0">
                              <a:latin typeface="Cambria Math" panose="02040503050406030204" pitchFamily="18" charset="0"/>
                              <a:ea typeface="Cambria Math" panose="02040503050406030204" pitchFamily="18" charset="0"/>
                            </a:rPr>
                            <m:t>𝑑𝑙𝑑𝑚</m:t>
                          </m:r>
                        </m:e>
                      </m:nary>
                    </m:oMath>
                  </m:oMathPara>
                </a14:m>
                <a:endParaRPr lang="en-US"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𝑖</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𝑢𝑙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𝑣𝑚</m:t>
                                  </m:r>
                                </m:e>
                              </m:d>
                            </m:sup>
                          </m:sSup>
                          <m:r>
                            <a:rPr lang="en-US" b="0" i="1" smtClean="0">
                              <a:latin typeface="Cambria Math" panose="02040503050406030204" pitchFamily="18" charset="0"/>
                              <a:ea typeface="Cambria Math" panose="02040503050406030204" pitchFamily="18" charset="0"/>
                            </a:rPr>
                            <m:t>𝑑𝑙𝑑𝑚</m:t>
                          </m:r>
                        </m:e>
                      </m:nary>
                    </m:oMath>
                  </m:oMathPara>
                </a14:m>
                <a:endParaRPr lang="en-US" dirty="0">
                  <a:ea typeface="Cambria Math" panose="02040503050406030204" pitchFamily="18" charset="0"/>
                </a:endParaRPr>
              </a:p>
              <a:p>
                <a:endParaRPr lang="en-US" dirty="0">
                  <a:ea typeface="Cambria Math" panose="02040503050406030204" pitchFamily="18" charset="0"/>
                </a:endParaRPr>
              </a:p>
              <a:p>
                <a:endParaRPr lang="en-US" dirty="0"/>
              </a:p>
            </p:txBody>
          </p:sp>
        </mc:Choice>
        <mc:Fallback xmlns="">
          <p:sp>
            <p:nvSpPr>
              <p:cNvPr id="14" name="TextBox 13">
                <a:extLst>
                  <a:ext uri="{FF2B5EF4-FFF2-40B4-BE49-F238E27FC236}">
                    <a16:creationId xmlns:a16="http://schemas.microsoft.com/office/drawing/2014/main" id="{BFA94D5A-D819-B64F-94B4-EAAB2F525091}"/>
                  </a:ext>
                </a:extLst>
              </p:cNvPr>
              <p:cNvSpPr txBox="1">
                <a:spLocks noRot="1" noChangeAspect="1" noMove="1" noResize="1" noEditPoints="1" noAdjustHandles="1" noChangeArrowheads="1" noChangeShapeType="1" noTextEdit="1"/>
              </p:cNvSpPr>
              <p:nvPr/>
            </p:nvSpPr>
            <p:spPr>
              <a:xfrm>
                <a:off x="1564192" y="3617318"/>
                <a:ext cx="6346481" cy="3012235"/>
              </a:xfrm>
              <a:prstGeom prst="rect">
                <a:avLst/>
              </a:prstGeom>
              <a:blipFill>
                <a:blip r:embed="rId3"/>
                <a:stretch>
                  <a:fillRect l="-9980" t="-31513" b="-34034"/>
                </a:stretch>
              </a:blipFill>
            </p:spPr>
            <p:txBody>
              <a:bodyPr/>
              <a:lstStyle/>
              <a:p>
                <a:r>
                  <a:rPr lang="en-US">
                    <a:noFill/>
                  </a:rPr>
                  <a:t> </a:t>
                </a:r>
              </a:p>
            </p:txBody>
          </p:sp>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p:txBody>
          <a:bodyPr>
            <a:normAutofit lnSpcReduction="10000"/>
          </a:bodyPr>
          <a:lstStyle/>
          <a:p>
            <a:pPr eaLnBrk="1" hangingPunct="1"/>
            <a:r>
              <a:rPr lang="en-US" sz="2353" dirty="0"/>
              <a:t>Thus, the interferometer measures the complex visibility, </a:t>
            </a:r>
            <a:r>
              <a:rPr lang="en-US" sz="2353" i="1" dirty="0"/>
              <a:t>V(</a:t>
            </a:r>
            <a:r>
              <a:rPr lang="en-US" sz="2353" i="1" dirty="0" err="1"/>
              <a:t>u,v</a:t>
            </a:r>
            <a:r>
              <a:rPr lang="en-US" sz="2353" i="1" dirty="0"/>
              <a:t>)</a:t>
            </a:r>
            <a:r>
              <a:rPr lang="en-US" sz="2353" dirty="0"/>
              <a:t>, of a source, which is the FT of its intensity distribution on the sky, </a:t>
            </a:r>
            <a:r>
              <a:rPr lang="en-US" sz="2353" i="1" dirty="0"/>
              <a:t>I(</a:t>
            </a:r>
            <a:r>
              <a:rPr lang="en-US" sz="2353" i="1" dirty="0" err="1"/>
              <a:t>l,m</a:t>
            </a:r>
            <a:r>
              <a:rPr lang="en-US" sz="2353" i="1" dirty="0"/>
              <a:t>)</a:t>
            </a:r>
            <a:r>
              <a:rPr lang="en-US" sz="2353" dirty="0"/>
              <a:t>:</a:t>
            </a:r>
          </a:p>
          <a:p>
            <a:pPr eaLnBrk="1" hangingPunct="1"/>
            <a:endParaRPr lang="en-US" sz="2581" dirty="0">
              <a:latin typeface="Optima"/>
              <a:cs typeface="Optima"/>
            </a:endParaRPr>
          </a:p>
          <a:p>
            <a:pPr eaLnBrk="1" hangingPunct="1">
              <a:buNone/>
            </a:pPr>
            <a:endParaRPr lang="en-US" sz="2581" dirty="0"/>
          </a:p>
          <a:p>
            <a:pPr lvl="1" eaLnBrk="1" hangingPunct="1"/>
            <a:r>
              <a:rPr lang="en-US" sz="2353" i="1" dirty="0" err="1"/>
              <a:t>u,v</a:t>
            </a:r>
            <a:r>
              <a:rPr lang="en-US" sz="2353" dirty="0"/>
              <a:t> are </a:t>
            </a:r>
            <a:r>
              <a:rPr lang="en-US" sz="2353" b="1" dirty="0"/>
              <a:t>spatial frequencies </a:t>
            </a:r>
            <a:r>
              <a:rPr lang="en-US" sz="2353" dirty="0"/>
              <a:t>in the E-W and N-S directions, </a:t>
            </a:r>
          </a:p>
          <a:p>
            <a:pPr lvl="2"/>
            <a:r>
              <a:rPr lang="en-US" sz="1953" dirty="0"/>
              <a:t>a.k.a. the projected baseline lengths measured in units of wavelength, i.e., </a:t>
            </a:r>
            <a:r>
              <a:rPr lang="en-US" sz="1953" i="1" dirty="0"/>
              <a:t>B/</a:t>
            </a:r>
            <a:r>
              <a:rPr lang="en-US" sz="1953" i="1" dirty="0" err="1"/>
              <a:t>λ</a:t>
            </a:r>
            <a:endParaRPr lang="en-US" sz="1953" i="1" dirty="0"/>
          </a:p>
          <a:p>
            <a:pPr lvl="1" eaLnBrk="1" hangingPunct="1"/>
            <a:r>
              <a:rPr lang="en-US" sz="2353" i="1" dirty="0" err="1"/>
              <a:t>l</a:t>
            </a:r>
            <a:r>
              <a:rPr lang="en-US" sz="2353" i="1" dirty="0"/>
              <a:t>, </a:t>
            </a:r>
            <a:r>
              <a:rPr lang="en-US" sz="2353" i="1" dirty="0" err="1"/>
              <a:t>m</a:t>
            </a:r>
            <a:r>
              <a:rPr lang="en-US" sz="2353" dirty="0"/>
              <a:t> are direction cosines relative to a reference position in the E-W and N-S directions</a:t>
            </a:r>
          </a:p>
          <a:p>
            <a:pPr lvl="1" eaLnBrk="1" hangingPunct="1"/>
            <a:r>
              <a:rPr lang="en-US" sz="2353" dirty="0"/>
              <a:t>(</a:t>
            </a:r>
            <a:r>
              <a:rPr lang="en-US" sz="2353" i="1" dirty="0" err="1"/>
              <a:t>l</a:t>
            </a:r>
            <a:r>
              <a:rPr lang="en-US" sz="2353" i="1" dirty="0"/>
              <a:t> = 0, </a:t>
            </a:r>
            <a:r>
              <a:rPr lang="en-US" sz="2353" i="1" dirty="0" err="1"/>
              <a:t>m</a:t>
            </a:r>
            <a:r>
              <a:rPr lang="en-US" sz="2353" i="1" dirty="0"/>
              <a:t> = 0</a:t>
            </a:r>
            <a:r>
              <a:rPr lang="en-US" sz="2353" dirty="0"/>
              <a:t>) is known as the phase center</a:t>
            </a:r>
          </a:p>
          <a:p>
            <a:pPr lvl="1" eaLnBrk="1" hangingPunct="1"/>
            <a:r>
              <a:rPr lang="en-US" sz="2353" dirty="0"/>
              <a:t>the phase </a:t>
            </a:r>
            <a:r>
              <a:rPr lang="el-GR" dirty="0"/>
              <a:t>Φ</a:t>
            </a:r>
            <a:r>
              <a:rPr lang="en-US" dirty="0"/>
              <a:t> </a:t>
            </a:r>
            <a:r>
              <a:rPr lang="en-US" sz="2353" dirty="0"/>
              <a:t>contains information about the location of structure with spatial frequency </a:t>
            </a:r>
            <a:r>
              <a:rPr lang="en-US" sz="2353" i="1" dirty="0" err="1">
                <a:ea typeface="Times New Roman" charset="0"/>
              </a:rPr>
              <a:t>u,v</a:t>
            </a:r>
            <a:r>
              <a:rPr lang="en-US" sz="2353" dirty="0"/>
              <a:t> relative to the phase center</a:t>
            </a:r>
          </a:p>
        </p:txBody>
      </p:sp>
      <p:sp>
        <p:nvSpPr>
          <p:cNvPr id="6"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The Complex Visibility</a:t>
            </a:r>
          </a:p>
        </p:txBody>
      </p:sp>
      <p:sp>
        <p:nvSpPr>
          <p:cNvPr id="7" name="Footer Placeholder 6"/>
          <p:cNvSpPr>
            <a:spLocks noGrp="1"/>
          </p:cNvSpPr>
          <p:nvPr>
            <p:ph type="ftr" sz="quarter" idx="11"/>
          </p:nvPr>
        </p:nvSpPr>
        <p:spPr/>
        <p:txBody>
          <a:bodyPr/>
          <a:lstStyle/>
          <a:p>
            <a:r>
              <a:rPr lang="en-US" dirty="0"/>
              <a:t>ASTR 511: </a:t>
            </a:r>
            <a:r>
              <a:rPr lang="en-US" dirty="0" err="1"/>
              <a:t>Interferometry</a:t>
            </a:r>
            <a:endParaRPr lang="en-US" dirty="0"/>
          </a:p>
        </p:txBody>
      </p:sp>
      <p:sp>
        <p:nvSpPr>
          <p:cNvPr id="9" name="Slide Number Placeholder 8"/>
          <p:cNvSpPr>
            <a:spLocks noGrp="1"/>
          </p:cNvSpPr>
          <p:nvPr>
            <p:ph type="sldNum" sz="quarter" idx="12"/>
          </p:nvPr>
        </p:nvSpPr>
        <p:spPr/>
        <p:txBody>
          <a:bodyPr/>
          <a:lstStyle/>
          <a:p>
            <a:fld id="{9C4407C6-9652-C847-9F73-F04E200F25AD}" type="slidenum">
              <a:rPr lang="en-US" smtClean="0"/>
              <a:pPr/>
              <a:t>27</a:t>
            </a:fld>
            <a:endParaRPr lang="en-US" dirty="0"/>
          </a:p>
        </p:txBody>
      </p:sp>
      <p:sp>
        <p:nvSpPr>
          <p:cNvPr id="10" name="Rectangle 9"/>
          <p:cNvSpPr/>
          <p:nvPr/>
        </p:nvSpPr>
        <p:spPr>
          <a:xfrm>
            <a:off x="698500" y="4880757"/>
            <a:ext cx="7988300" cy="1245405"/>
          </a:xfrm>
          <a:prstGeom prst="rect">
            <a:avLst/>
          </a:prstGeom>
          <a:noFill/>
          <a:ln w="381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0A1FCC6-CC8A-FB4A-9733-C7D5BB0858E0}"/>
                  </a:ext>
                </a:extLst>
              </p:cNvPr>
              <p:cNvSpPr txBox="1"/>
              <p:nvPr/>
            </p:nvSpPr>
            <p:spPr>
              <a:xfrm>
                <a:off x="2328475" y="2298387"/>
                <a:ext cx="4703787"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e>
                      </m:d>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𝐴</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𝜙</m:t>
                          </m:r>
                        </m:sup>
                      </m:sSup>
                      <m:r>
                        <a:rPr lang="en-US" b="0" i="1" smtClean="0">
                          <a:latin typeface="Cambria Math" panose="02040503050406030204" pitchFamily="18" charset="0"/>
                          <a:ea typeface="Cambria Math" panose="02040503050406030204" pitchFamily="18" charset="0"/>
                        </a:rPr>
                        <m:t>=</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𝑢𝑚</m:t>
                              </m:r>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𝑑𝑙𝑑𝑚</m:t>
                          </m:r>
                        </m:e>
                      </m:nary>
                    </m:oMath>
                  </m:oMathPara>
                </a14:m>
                <a:endParaRPr lang="en-US" dirty="0"/>
              </a:p>
            </p:txBody>
          </p:sp>
        </mc:Choice>
        <mc:Fallback xmlns="">
          <p:sp>
            <p:nvSpPr>
              <p:cNvPr id="2" name="TextBox 1">
                <a:extLst>
                  <a:ext uri="{FF2B5EF4-FFF2-40B4-BE49-F238E27FC236}">
                    <a16:creationId xmlns:a16="http://schemas.microsoft.com/office/drawing/2014/main" id="{B0A1FCC6-CC8A-FB4A-9733-C7D5BB0858E0}"/>
                  </a:ext>
                </a:extLst>
              </p:cNvPr>
              <p:cNvSpPr txBox="1">
                <a:spLocks noRot="1" noChangeAspect="1" noMove="1" noResize="1" noEditPoints="1" noAdjustHandles="1" noChangeArrowheads="1" noChangeShapeType="1" noTextEdit="1"/>
              </p:cNvSpPr>
              <p:nvPr/>
            </p:nvSpPr>
            <p:spPr>
              <a:xfrm>
                <a:off x="2328475" y="2298387"/>
                <a:ext cx="4703787" cy="726481"/>
              </a:xfrm>
              <a:prstGeom prst="rect">
                <a:avLst/>
              </a:prstGeom>
              <a:blipFill>
                <a:blip r:embed="rId2"/>
                <a:stretch>
                  <a:fillRect l="-538" t="-153448" r="-538" b="-218966"/>
                </a:stretch>
              </a:blipFill>
            </p:spPr>
            <p:txBody>
              <a:bodyPr/>
              <a:lstStyle/>
              <a:p>
                <a:r>
                  <a:rPr lang="en-US">
                    <a:noFill/>
                  </a:rPr>
                  <a:t> </a:t>
                </a:r>
              </a:p>
            </p:txBody>
          </p:sp>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3"/>
          <p:cNvSpPr>
            <a:spLocks noGrp="1" noChangeArrowheads="1"/>
          </p:cNvSpPr>
          <p:nvPr>
            <p:ph idx="1"/>
          </p:nvPr>
        </p:nvSpPr>
        <p:spPr>
          <a:xfrm>
            <a:off x="647702" y="1287745"/>
            <a:ext cx="7769225" cy="4113212"/>
          </a:xfrm>
        </p:spPr>
        <p:txBody>
          <a:bodyPr/>
          <a:lstStyle/>
          <a:p>
            <a:pPr eaLnBrk="1" hangingPunct="1"/>
            <a:r>
              <a:rPr lang="en-US" sz="2000" dirty="0"/>
              <a:t>This FT relationship is the </a:t>
            </a:r>
            <a:r>
              <a:rPr lang="en-US" sz="2000" b="1" dirty="0"/>
              <a:t>van </a:t>
            </a:r>
            <a:r>
              <a:rPr lang="en-US" sz="2000" b="1" dirty="0" err="1"/>
              <a:t>Cittert</a:t>
            </a:r>
            <a:r>
              <a:rPr lang="en-US" sz="2000" b="1" dirty="0"/>
              <a:t>-Zernike theorem</a:t>
            </a:r>
            <a:r>
              <a:rPr lang="en-US" sz="2000" dirty="0"/>
              <a:t>, upon which synthesis imaging is based</a:t>
            </a:r>
          </a:p>
          <a:p>
            <a:pPr eaLnBrk="1" hangingPunct="1"/>
            <a:r>
              <a:rPr lang="en-US" sz="2000" dirty="0"/>
              <a:t>It means there is an inverse FT relationship that enables us to recover </a:t>
            </a:r>
            <a:r>
              <a:rPr lang="en-US" sz="2000" i="1" dirty="0" err="1"/>
              <a:t>I(l,m</a:t>
            </a:r>
            <a:r>
              <a:rPr lang="en-US" sz="2000" i="1" dirty="0"/>
              <a:t>)</a:t>
            </a:r>
            <a:r>
              <a:rPr lang="en-US" sz="2000" dirty="0"/>
              <a:t> from </a:t>
            </a:r>
            <a:r>
              <a:rPr lang="en-US" sz="2000" i="1" dirty="0" err="1"/>
              <a:t>V(u,v</a:t>
            </a:r>
            <a:r>
              <a:rPr lang="en-US" sz="2000" i="1" dirty="0"/>
              <a:t>)</a:t>
            </a:r>
            <a:r>
              <a:rPr lang="en-US" sz="2000" dirty="0"/>
              <a:t>:</a:t>
            </a:r>
          </a:p>
          <a:p>
            <a:pPr eaLnBrk="1" hangingPunct="1"/>
            <a:endParaRPr lang="en-US" sz="2000" dirty="0">
              <a:latin typeface="Optima"/>
              <a:cs typeface="Optima"/>
            </a:endParaRPr>
          </a:p>
          <a:p>
            <a:pPr eaLnBrk="1" hangingPunct="1"/>
            <a:endParaRPr lang="en-US" sz="2000" dirty="0">
              <a:latin typeface="Optima"/>
              <a:cs typeface="Optima"/>
            </a:endParaRPr>
          </a:p>
          <a:p>
            <a:pPr eaLnBrk="1" hangingPunct="1"/>
            <a:endParaRPr lang="en-US" sz="2000" dirty="0">
              <a:latin typeface="Optima"/>
              <a:cs typeface="Optima"/>
            </a:endParaRPr>
          </a:p>
          <a:p>
            <a:pPr eaLnBrk="1" hangingPunct="1"/>
            <a:endParaRPr lang="en-US" sz="2000" dirty="0">
              <a:latin typeface="Optima"/>
              <a:cs typeface="Optima"/>
            </a:endParaRPr>
          </a:p>
          <a:p>
            <a:pPr eaLnBrk="1" hangingPunct="1"/>
            <a:r>
              <a:rPr lang="en-US" sz="2000" dirty="0"/>
              <a:t>The </a:t>
            </a:r>
            <a:r>
              <a:rPr lang="en-US" sz="2000" dirty="0" err="1"/>
              <a:t>correlator</a:t>
            </a:r>
            <a:r>
              <a:rPr lang="en-US" sz="2000" dirty="0"/>
              <a:t> measures both real and imaginary parts of the visibility to give the amplitude and phase:</a:t>
            </a:r>
          </a:p>
        </p:txBody>
      </p:sp>
      <p:grpSp>
        <p:nvGrpSpPr>
          <p:cNvPr id="2" name="Group 23"/>
          <p:cNvGrpSpPr>
            <a:grpSpLocks/>
          </p:cNvGrpSpPr>
          <p:nvPr/>
        </p:nvGrpSpPr>
        <p:grpSpPr bwMode="auto">
          <a:xfrm>
            <a:off x="4613275" y="5341941"/>
            <a:ext cx="1654175" cy="1319213"/>
            <a:chOff x="3914" y="3082"/>
            <a:chExt cx="1042" cy="831"/>
          </a:xfrm>
        </p:grpSpPr>
        <p:sp>
          <p:nvSpPr>
            <p:cNvPr id="7182" name="Line 8"/>
            <p:cNvSpPr>
              <a:spLocks noChangeShapeType="1"/>
            </p:cNvSpPr>
            <p:nvPr/>
          </p:nvSpPr>
          <p:spPr bwMode="auto">
            <a:xfrm>
              <a:off x="4079" y="3082"/>
              <a:ext cx="0" cy="709"/>
            </a:xfrm>
            <a:prstGeom prst="line">
              <a:avLst/>
            </a:prstGeom>
            <a:noFill/>
            <a:ln w="12700">
              <a:solidFill>
                <a:schemeClr val="bg1"/>
              </a:solidFill>
              <a:round/>
              <a:headEnd/>
              <a:tailEnd/>
            </a:ln>
          </p:spPr>
          <p:txBody>
            <a:bodyPr>
              <a:prstTxWarp prst="textNoShape">
                <a:avLst/>
              </a:prstTxWarp>
            </a:bodyPr>
            <a:lstStyle/>
            <a:p>
              <a:endParaRPr lang="en-US"/>
            </a:p>
          </p:txBody>
        </p:sp>
        <p:sp>
          <p:nvSpPr>
            <p:cNvPr id="7183" name="Line 10"/>
            <p:cNvSpPr>
              <a:spLocks noChangeShapeType="1"/>
            </p:cNvSpPr>
            <p:nvPr/>
          </p:nvSpPr>
          <p:spPr bwMode="auto">
            <a:xfrm>
              <a:off x="3997" y="3718"/>
              <a:ext cx="864" cy="0"/>
            </a:xfrm>
            <a:prstGeom prst="line">
              <a:avLst/>
            </a:prstGeom>
            <a:noFill/>
            <a:ln w="12700">
              <a:solidFill>
                <a:schemeClr val="bg1"/>
              </a:solidFill>
              <a:round/>
              <a:headEnd/>
              <a:tailEnd/>
            </a:ln>
          </p:spPr>
          <p:txBody>
            <a:bodyPr>
              <a:prstTxWarp prst="textNoShape">
                <a:avLst/>
              </a:prstTxWarp>
            </a:bodyPr>
            <a:lstStyle/>
            <a:p>
              <a:endParaRPr lang="en-US"/>
            </a:p>
          </p:txBody>
        </p:sp>
        <p:sp>
          <p:nvSpPr>
            <p:cNvPr id="7184" name="Line 12"/>
            <p:cNvSpPr>
              <a:spLocks noChangeShapeType="1"/>
            </p:cNvSpPr>
            <p:nvPr/>
          </p:nvSpPr>
          <p:spPr bwMode="auto">
            <a:xfrm flipV="1">
              <a:off x="4079" y="3293"/>
              <a:ext cx="490" cy="420"/>
            </a:xfrm>
            <a:prstGeom prst="line">
              <a:avLst/>
            </a:prstGeom>
            <a:noFill/>
            <a:ln w="28575">
              <a:solidFill>
                <a:schemeClr val="bg1"/>
              </a:solidFill>
              <a:round/>
              <a:headEnd/>
              <a:tailEnd type="triangle" w="med" len="med"/>
            </a:ln>
          </p:spPr>
          <p:txBody>
            <a:bodyPr>
              <a:prstTxWarp prst="textNoShape">
                <a:avLst/>
              </a:prstTxWarp>
            </a:bodyPr>
            <a:lstStyle/>
            <a:p>
              <a:endParaRPr lang="en-US"/>
            </a:p>
          </p:txBody>
        </p:sp>
        <p:sp>
          <p:nvSpPr>
            <p:cNvPr id="7185" name="Line 15"/>
            <p:cNvSpPr>
              <a:spLocks noChangeShapeType="1"/>
            </p:cNvSpPr>
            <p:nvPr/>
          </p:nvSpPr>
          <p:spPr bwMode="auto">
            <a:xfrm>
              <a:off x="4560" y="3300"/>
              <a:ext cx="0" cy="420"/>
            </a:xfrm>
            <a:prstGeom prst="line">
              <a:avLst/>
            </a:prstGeom>
            <a:noFill/>
            <a:ln w="9525">
              <a:solidFill>
                <a:schemeClr val="bg1"/>
              </a:solidFill>
              <a:prstDash val="sysDot"/>
              <a:round/>
              <a:headEnd/>
              <a:tailEnd/>
            </a:ln>
          </p:spPr>
          <p:txBody>
            <a:bodyPr>
              <a:prstTxWarp prst="textNoShape">
                <a:avLst/>
              </a:prstTxWarp>
            </a:bodyPr>
            <a:lstStyle/>
            <a:p>
              <a:endParaRPr lang="en-US"/>
            </a:p>
          </p:txBody>
        </p:sp>
        <p:sp>
          <p:nvSpPr>
            <p:cNvPr id="7186" name="Line 17"/>
            <p:cNvSpPr>
              <a:spLocks noChangeShapeType="1"/>
            </p:cNvSpPr>
            <p:nvPr/>
          </p:nvSpPr>
          <p:spPr bwMode="auto">
            <a:xfrm flipH="1">
              <a:off x="4084" y="3300"/>
              <a:ext cx="476" cy="4"/>
            </a:xfrm>
            <a:prstGeom prst="line">
              <a:avLst/>
            </a:prstGeom>
            <a:noFill/>
            <a:ln w="9525">
              <a:solidFill>
                <a:schemeClr val="bg1"/>
              </a:solidFill>
              <a:prstDash val="sysDot"/>
              <a:round/>
              <a:headEnd/>
              <a:tailEnd/>
            </a:ln>
          </p:spPr>
          <p:txBody>
            <a:bodyPr>
              <a:prstTxWarp prst="textNoShape">
                <a:avLst/>
              </a:prstTxWarp>
            </a:bodyPr>
            <a:lstStyle/>
            <a:p>
              <a:endParaRPr lang="en-US"/>
            </a:p>
          </p:txBody>
        </p:sp>
        <p:graphicFrame>
          <p:nvGraphicFramePr>
            <p:cNvPr id="7174" name="Object 18"/>
            <p:cNvGraphicFramePr>
              <a:graphicFrameLocks noChangeAspect="1"/>
            </p:cNvGraphicFramePr>
            <p:nvPr/>
          </p:nvGraphicFramePr>
          <p:xfrm>
            <a:off x="3914" y="3230"/>
            <a:ext cx="163" cy="189"/>
          </p:xfrm>
          <a:graphic>
            <a:graphicData uri="http://schemas.openxmlformats.org/presentationml/2006/ole">
              <mc:AlternateContent xmlns:mc="http://schemas.openxmlformats.org/markup-compatibility/2006">
                <mc:Choice xmlns:v="urn:schemas-microsoft-com:vml" Requires="v">
                  <p:oleObj spid="_x0000_s46132" name="Equation" r:id="rId3" imgW="152280" imgH="177480" progId="Equation.3">
                    <p:embed/>
                  </p:oleObj>
                </mc:Choice>
                <mc:Fallback>
                  <p:oleObj name="Equation" r:id="rId3" imgW="152280" imgH="177480" progId="Equation.3">
                    <p:embed/>
                    <p:pic>
                      <p:nvPicPr>
                        <p:cNvPr id="0" name="Object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 y="3230"/>
                          <a:ext cx="163" cy="1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5" name="Object 19"/>
            <p:cNvGraphicFramePr>
              <a:graphicFrameLocks noChangeAspect="1"/>
            </p:cNvGraphicFramePr>
            <p:nvPr/>
          </p:nvGraphicFramePr>
          <p:xfrm>
            <a:off x="4479" y="3723"/>
            <a:ext cx="176" cy="190"/>
          </p:xfrm>
          <a:graphic>
            <a:graphicData uri="http://schemas.openxmlformats.org/presentationml/2006/ole">
              <mc:AlternateContent xmlns:mc="http://schemas.openxmlformats.org/markup-compatibility/2006">
                <mc:Choice xmlns:v="urn:schemas-microsoft-com:vml" Requires="v">
                  <p:oleObj spid="_x0000_s46133" name="Equation" r:id="rId5" imgW="164880" imgH="177480" progId="Equation.3">
                    <p:embed/>
                  </p:oleObj>
                </mc:Choice>
                <mc:Fallback>
                  <p:oleObj name="Equation" r:id="rId5" imgW="164880" imgH="177480" progId="Equation.3">
                    <p:embed/>
                    <p:pic>
                      <p:nvPicPr>
                        <p:cNvPr id="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9" y="3723"/>
                          <a:ext cx="176" cy="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87" name="Text Box 20"/>
            <p:cNvSpPr txBox="1">
              <a:spLocks noChangeArrowheads="1"/>
            </p:cNvSpPr>
            <p:nvPr/>
          </p:nvSpPr>
          <p:spPr bwMode="auto">
            <a:xfrm>
              <a:off x="4432" y="3110"/>
              <a:ext cx="524" cy="233"/>
            </a:xfrm>
            <a:prstGeom prst="rect">
              <a:avLst/>
            </a:prstGeom>
            <a:noFill/>
            <a:ln w="9525">
              <a:noFill/>
              <a:miter lim="800000"/>
              <a:headEnd/>
              <a:tailEnd/>
            </a:ln>
          </p:spPr>
          <p:txBody>
            <a:bodyPr wrap="none">
              <a:prstTxWarp prst="textNoShape">
                <a:avLst/>
              </a:prstTxWarp>
              <a:spAutoFit/>
            </a:bodyPr>
            <a:lstStyle/>
            <a:p>
              <a:pPr>
                <a:buFontTx/>
                <a:buNone/>
              </a:pPr>
              <a:r>
                <a:rPr lang="en-US" i="1">
                  <a:latin typeface="Times New Roman" charset="0"/>
                </a:rPr>
                <a:t>A</a:t>
              </a:r>
              <a:r>
                <a:rPr lang="en-US">
                  <a:latin typeface="Times New Roman" charset="0"/>
                </a:rPr>
                <a:t>=|</a:t>
              </a:r>
              <a:r>
                <a:rPr lang="en-US">
                  <a:latin typeface="Monotype Corsiva" charset="0"/>
                </a:rPr>
                <a:t>V </a:t>
              </a:r>
              <a:r>
                <a:rPr lang="en-US">
                  <a:latin typeface="Times New Roman" charset="0"/>
                </a:rPr>
                <a:t>|</a:t>
              </a:r>
              <a:endParaRPr lang="en-US" i="1">
                <a:latin typeface="Times New Roman" charset="0"/>
              </a:endParaRPr>
            </a:p>
          </p:txBody>
        </p:sp>
        <p:sp>
          <p:nvSpPr>
            <p:cNvPr id="7188" name="Text Box 21"/>
            <p:cNvSpPr txBox="1">
              <a:spLocks noChangeArrowheads="1"/>
            </p:cNvSpPr>
            <p:nvPr/>
          </p:nvSpPr>
          <p:spPr bwMode="auto">
            <a:xfrm>
              <a:off x="4157" y="3506"/>
              <a:ext cx="241" cy="233"/>
            </a:xfrm>
            <a:prstGeom prst="rect">
              <a:avLst/>
            </a:prstGeom>
            <a:noFill/>
            <a:ln w="9525">
              <a:noFill/>
              <a:miter lim="800000"/>
              <a:headEnd/>
              <a:tailEnd/>
            </a:ln>
          </p:spPr>
          <p:txBody>
            <a:bodyPr wrap="none">
              <a:prstTxWarp prst="textNoShape">
                <a:avLst/>
              </a:prstTxWarp>
              <a:spAutoFit/>
            </a:bodyPr>
            <a:lstStyle/>
            <a:p>
              <a:pPr>
                <a:buFontTx/>
                <a:buNone/>
              </a:pPr>
              <a:r>
                <a:rPr lang="en-US" i="1">
                  <a:latin typeface="Symbol" charset="2"/>
                </a:rPr>
                <a:t>f</a:t>
              </a:r>
            </a:p>
          </p:txBody>
        </p:sp>
        <p:sp>
          <p:nvSpPr>
            <p:cNvPr id="7189" name="Arc 22"/>
            <p:cNvSpPr>
              <a:spLocks/>
            </p:cNvSpPr>
            <p:nvPr/>
          </p:nvSpPr>
          <p:spPr bwMode="auto">
            <a:xfrm>
              <a:off x="4336" y="3526"/>
              <a:ext cx="70" cy="16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bg1"/>
              </a:solidFill>
              <a:round/>
              <a:headEnd/>
              <a:tailEnd/>
            </a:ln>
          </p:spPr>
          <p:txBody>
            <a:bodyPr wrap="none" anchor="ctr">
              <a:prstTxWarp prst="textNoShape">
                <a:avLst/>
              </a:prstTxWarp>
            </a:bodyPr>
            <a:lstStyle/>
            <a:p>
              <a:endParaRPr lang="en-US"/>
            </a:p>
          </p:txBody>
        </p:sp>
      </p:grpSp>
      <p:pic>
        <p:nvPicPr>
          <p:cNvPr id="7180" name="Picture 19" descr="re_im.gif"/>
          <p:cNvPicPr>
            <a:picLocks noChangeAspect="1"/>
          </p:cNvPicPr>
          <p:nvPr/>
        </p:nvPicPr>
        <p:blipFill>
          <a:blip r:embed="rId7"/>
          <a:srcRect/>
          <a:stretch>
            <a:fillRect/>
          </a:stretch>
        </p:blipFill>
        <p:spPr bwMode="auto">
          <a:xfrm>
            <a:off x="4872039" y="5054602"/>
            <a:ext cx="1768475" cy="1549400"/>
          </a:xfrm>
          <a:prstGeom prst="rect">
            <a:avLst/>
          </a:prstGeom>
          <a:noFill/>
          <a:ln w="9525">
            <a:noFill/>
            <a:miter lim="800000"/>
            <a:headEnd/>
            <a:tailEnd/>
          </a:ln>
        </p:spPr>
      </p:pic>
      <p:sp>
        <p:nvSpPr>
          <p:cNvPr id="7181" name="Rounded Rectangle 22"/>
          <p:cNvSpPr>
            <a:spLocks noChangeArrowheads="1"/>
          </p:cNvSpPr>
          <p:nvPr/>
        </p:nvSpPr>
        <p:spPr bwMode="auto">
          <a:xfrm>
            <a:off x="2589213" y="2816505"/>
            <a:ext cx="4165600" cy="1109663"/>
          </a:xfrm>
          <a:prstGeom prst="roundRect">
            <a:avLst>
              <a:gd name="adj" fmla="val 16667"/>
            </a:avLst>
          </a:prstGeom>
          <a:noFill/>
          <a:ln w="28575">
            <a:solidFill>
              <a:srgbClr val="000099"/>
            </a:solidFill>
            <a:round/>
            <a:headEnd/>
            <a:tailEnd/>
          </a:ln>
        </p:spPr>
        <p:txBody>
          <a:bodyPr lIns="91420" tIns="45711" rIns="91420" bIns="45711">
            <a:prstTxWarp prst="textNoShape">
              <a:avLst/>
            </a:prstTxWarp>
          </a:bodyPr>
          <a:lstStyle/>
          <a:p>
            <a:endParaRPr lang="en-US"/>
          </a:p>
        </p:txBody>
      </p:sp>
      <p:sp>
        <p:nvSpPr>
          <p:cNvPr id="22"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24"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The Complex Visibility</a:t>
            </a:r>
          </a:p>
        </p:txBody>
      </p:sp>
      <p:sp>
        <p:nvSpPr>
          <p:cNvPr id="23" name="Footer Placeholder 22"/>
          <p:cNvSpPr>
            <a:spLocks noGrp="1"/>
          </p:cNvSpPr>
          <p:nvPr>
            <p:ph type="ftr" sz="quarter" idx="11"/>
          </p:nvPr>
        </p:nvSpPr>
        <p:spPr/>
        <p:txBody>
          <a:bodyPr/>
          <a:lstStyle/>
          <a:p>
            <a:r>
              <a:rPr lang="en-US"/>
              <a:t>ASTR 511: Interferometry</a:t>
            </a:r>
          </a:p>
        </p:txBody>
      </p:sp>
      <p:sp>
        <p:nvSpPr>
          <p:cNvPr id="25" name="Slide Number Placeholder 24"/>
          <p:cNvSpPr>
            <a:spLocks noGrp="1"/>
          </p:cNvSpPr>
          <p:nvPr>
            <p:ph type="sldNum" sz="quarter" idx="12"/>
          </p:nvPr>
        </p:nvSpPr>
        <p:spPr/>
        <p:txBody>
          <a:bodyPr/>
          <a:lstStyle/>
          <a:p>
            <a:fld id="{9C4407C6-9652-C847-9F73-F04E200F25AD}" type="slidenum">
              <a:rPr lang="en-US" smtClean="0"/>
              <a:pPr/>
              <a:t>28</a:t>
            </a:fld>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9E82D3A-1A1C-D441-8E2E-10A36AE3B0CB}"/>
                  </a:ext>
                </a:extLst>
              </p:cNvPr>
              <p:cNvSpPr txBox="1"/>
              <p:nvPr/>
            </p:nvSpPr>
            <p:spPr>
              <a:xfrm>
                <a:off x="2710478" y="2808568"/>
                <a:ext cx="3805593"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e>
                      </m:d>
                      <m:r>
                        <a:rPr lang="en-US" i="1" smtClean="0">
                          <a:latin typeface="Cambria Math" panose="02040503050406030204" pitchFamily="18" charset="0"/>
                          <a:ea typeface="Cambria Math" panose="02040503050406030204" pitchFamily="18" charset="0"/>
                        </a:rPr>
                        <m:t>=</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𝑢𝑚</m:t>
                              </m:r>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𝑑𝑙𝑑𝑚</m:t>
                          </m:r>
                        </m:e>
                      </m:nary>
                    </m:oMath>
                  </m:oMathPara>
                </a14:m>
                <a:endParaRPr lang="en-US" dirty="0"/>
              </a:p>
            </p:txBody>
          </p:sp>
        </mc:Choice>
        <mc:Fallback xmlns="">
          <p:sp>
            <p:nvSpPr>
              <p:cNvPr id="26" name="TextBox 25">
                <a:extLst>
                  <a:ext uri="{FF2B5EF4-FFF2-40B4-BE49-F238E27FC236}">
                    <a16:creationId xmlns:a16="http://schemas.microsoft.com/office/drawing/2014/main" id="{19E82D3A-1A1C-D441-8E2E-10A36AE3B0CB}"/>
                  </a:ext>
                </a:extLst>
              </p:cNvPr>
              <p:cNvSpPr txBox="1">
                <a:spLocks noRot="1" noChangeAspect="1" noMove="1" noResize="1" noEditPoints="1" noAdjustHandles="1" noChangeArrowheads="1" noChangeShapeType="1" noTextEdit="1"/>
              </p:cNvSpPr>
              <p:nvPr/>
            </p:nvSpPr>
            <p:spPr>
              <a:xfrm>
                <a:off x="2710478" y="2808568"/>
                <a:ext cx="3805593" cy="726481"/>
              </a:xfrm>
              <a:prstGeom prst="rect">
                <a:avLst/>
              </a:prstGeom>
              <a:blipFill>
                <a:blip r:embed="rId8"/>
                <a:stretch>
                  <a:fillRect l="-664" t="-151724" r="-997" b="-2189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2111178-B7CE-F441-AC17-67DF79A15774}"/>
                  </a:ext>
                </a:extLst>
              </p:cNvPr>
              <p:cNvSpPr txBox="1"/>
              <p:nvPr/>
            </p:nvSpPr>
            <p:spPr>
              <a:xfrm>
                <a:off x="2747607" y="3281345"/>
                <a:ext cx="3658374"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I</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r>
                        <a:rPr lang="en-US" i="1" smtClean="0">
                          <a:latin typeface="Cambria Math" panose="02040503050406030204" pitchFamily="18" charset="0"/>
                          <a:ea typeface="Cambria Math" panose="02040503050406030204" pitchFamily="18" charset="0"/>
                        </a:rPr>
                        <m:t>=</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𝑢𝑚</m:t>
                              </m:r>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𝑑𝑢𝑑𝑣</m:t>
                          </m:r>
                        </m:e>
                      </m:nary>
                    </m:oMath>
                  </m:oMathPara>
                </a14:m>
                <a:endParaRPr lang="en-US" dirty="0"/>
              </a:p>
            </p:txBody>
          </p:sp>
        </mc:Choice>
        <mc:Fallback xmlns="">
          <p:sp>
            <p:nvSpPr>
              <p:cNvPr id="27" name="TextBox 26">
                <a:extLst>
                  <a:ext uri="{FF2B5EF4-FFF2-40B4-BE49-F238E27FC236}">
                    <a16:creationId xmlns:a16="http://schemas.microsoft.com/office/drawing/2014/main" id="{72111178-B7CE-F441-AC17-67DF79A15774}"/>
                  </a:ext>
                </a:extLst>
              </p:cNvPr>
              <p:cNvSpPr txBox="1">
                <a:spLocks noRot="1" noChangeAspect="1" noMove="1" noResize="1" noEditPoints="1" noAdjustHandles="1" noChangeArrowheads="1" noChangeShapeType="1" noTextEdit="1"/>
              </p:cNvSpPr>
              <p:nvPr/>
            </p:nvSpPr>
            <p:spPr>
              <a:xfrm>
                <a:off x="2747607" y="3281345"/>
                <a:ext cx="3658374" cy="726481"/>
              </a:xfrm>
              <a:prstGeom prst="rect">
                <a:avLst/>
              </a:prstGeom>
              <a:blipFill>
                <a:blip r:embed="rId9"/>
                <a:stretch>
                  <a:fillRect l="-1042" t="-150847" r="-694" b="-213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2E15BC2-E57C-204D-A087-83053EA306A7}"/>
                  </a:ext>
                </a:extLst>
              </p:cNvPr>
              <p:cNvSpPr txBox="1"/>
              <p:nvPr/>
            </p:nvSpPr>
            <p:spPr>
              <a:xfrm>
                <a:off x="1729787" y="5260904"/>
                <a:ext cx="1496051" cy="3392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ℜ</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ℑ</m:t>
                              </m:r>
                            </m:e>
                            <m:sup>
                              <m:r>
                                <a:rPr lang="en-US" b="0" i="1" smtClean="0">
                                  <a:latin typeface="Cambria Math" panose="02040503050406030204" pitchFamily="18" charset="0"/>
                                  <a:ea typeface="Cambria Math" panose="02040503050406030204" pitchFamily="18" charset="0"/>
                                </a:rPr>
                                <m:t>2</m:t>
                              </m:r>
                            </m:sup>
                          </m:sSup>
                        </m:e>
                      </m:rad>
                    </m:oMath>
                  </m:oMathPara>
                </a14:m>
                <a:endParaRPr lang="en-US" dirty="0"/>
              </a:p>
            </p:txBody>
          </p:sp>
        </mc:Choice>
        <mc:Fallback xmlns="">
          <p:sp>
            <p:nvSpPr>
              <p:cNvPr id="4" name="TextBox 3">
                <a:extLst>
                  <a:ext uri="{FF2B5EF4-FFF2-40B4-BE49-F238E27FC236}">
                    <a16:creationId xmlns:a16="http://schemas.microsoft.com/office/drawing/2014/main" id="{E2E15BC2-E57C-204D-A087-83053EA306A7}"/>
                  </a:ext>
                </a:extLst>
              </p:cNvPr>
              <p:cNvSpPr txBox="1">
                <a:spLocks noRot="1" noChangeAspect="1" noMove="1" noResize="1" noEditPoints="1" noAdjustHandles="1" noChangeArrowheads="1" noChangeShapeType="1" noTextEdit="1"/>
              </p:cNvSpPr>
              <p:nvPr/>
            </p:nvSpPr>
            <p:spPr>
              <a:xfrm>
                <a:off x="1729787" y="5260904"/>
                <a:ext cx="1496051" cy="339260"/>
              </a:xfrm>
              <a:prstGeom prst="rect">
                <a:avLst/>
              </a:prstGeom>
              <a:blipFill>
                <a:blip r:embed="rId10"/>
                <a:stretch>
                  <a:fillRect l="-2521" b="-10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D00BDFE-C747-644E-9A0D-27E37C54039C}"/>
                  </a:ext>
                </a:extLst>
              </p:cNvPr>
              <p:cNvSpPr txBox="1"/>
              <p:nvPr/>
            </p:nvSpPr>
            <p:spPr>
              <a:xfrm>
                <a:off x="1744057" y="5736765"/>
                <a:ext cx="1548244" cy="5314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𝜙</m:t>
                      </m:r>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𝑡𝑎𝑛</m:t>
                          </m:r>
                        </m:e>
                        <m:sup>
                          <m:r>
                            <a:rPr lang="en-US" b="0" i="1" smtClean="0">
                              <a:latin typeface="Cambria Math" panose="02040503050406030204" pitchFamily="18" charset="0"/>
                              <a:ea typeface="Cambria Math" panose="02040503050406030204" pitchFamily="18" charset="0"/>
                            </a:rPr>
                            <m:t>−1</m:t>
                          </m:r>
                        </m:sup>
                      </m:sSup>
                      <m:d>
                        <m:dPr>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ℑ</m:t>
                              </m:r>
                            </m:num>
                            <m:den>
                              <m:r>
                                <a:rPr lang="en-US" i="1" smtClean="0">
                                  <a:latin typeface="Cambria Math" panose="02040503050406030204" pitchFamily="18" charset="0"/>
                                  <a:ea typeface="Cambria Math" panose="02040503050406030204" pitchFamily="18" charset="0"/>
                                </a:rPr>
                                <m:t>ℜ</m:t>
                              </m:r>
                            </m:den>
                          </m:f>
                        </m:e>
                      </m:d>
                    </m:oMath>
                  </m:oMathPara>
                </a14:m>
                <a:endParaRPr lang="en-US" dirty="0"/>
              </a:p>
            </p:txBody>
          </p:sp>
        </mc:Choice>
        <mc:Fallback xmlns="">
          <p:sp>
            <p:nvSpPr>
              <p:cNvPr id="5" name="TextBox 4">
                <a:extLst>
                  <a:ext uri="{FF2B5EF4-FFF2-40B4-BE49-F238E27FC236}">
                    <a16:creationId xmlns:a16="http://schemas.microsoft.com/office/drawing/2014/main" id="{1D00BDFE-C747-644E-9A0D-27E37C54039C}"/>
                  </a:ext>
                </a:extLst>
              </p:cNvPr>
              <p:cNvSpPr txBox="1">
                <a:spLocks noRot="1" noChangeAspect="1" noMove="1" noResize="1" noEditPoints="1" noAdjustHandles="1" noChangeArrowheads="1" noChangeShapeType="1" noTextEdit="1"/>
              </p:cNvSpPr>
              <p:nvPr/>
            </p:nvSpPr>
            <p:spPr>
              <a:xfrm>
                <a:off x="1744057" y="5736765"/>
                <a:ext cx="1548244" cy="531428"/>
              </a:xfrm>
              <a:prstGeom prst="rect">
                <a:avLst/>
              </a:prstGeom>
              <a:blipFill>
                <a:blip r:embed="rId11"/>
                <a:stretch>
                  <a:fillRect l="-3252" t="-2326" b="-11628"/>
                </a:stretch>
              </a:blipFill>
            </p:spPr>
            <p:txBody>
              <a:bodyPr/>
              <a:lstStyle/>
              <a:p>
                <a:r>
                  <a:rPr lang="en-US">
                    <a:noFill/>
                  </a:rPr>
                  <a:t> </a:t>
                </a:r>
              </a:p>
            </p:txBody>
          </p:sp>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16973D4F-D5B7-0A41-80C2-9D40AA9D38C4}"/>
              </a:ext>
            </a:extLst>
          </p:cNvPr>
          <p:cNvSpPr>
            <a:spLocks noGrp="1"/>
          </p:cNvSpPr>
          <p:nvPr>
            <p:ph type="sldNum" sz="quarter" idx="12"/>
          </p:nvPr>
        </p:nvSpPr>
        <p:spPr/>
        <p:txBody>
          <a:bodyPr/>
          <a:lstStyle/>
          <a:p>
            <a:fld id="{C8D2DF46-69BC-5D4B-B094-56823C4A5468}" type="slidenum">
              <a:rPr lang="en-US" altLang="en-US"/>
              <a:pPr/>
              <a:t>29</a:t>
            </a:fld>
            <a:endParaRPr lang="en-US" altLang="en-US"/>
          </a:p>
        </p:txBody>
      </p:sp>
      <p:sp>
        <p:nvSpPr>
          <p:cNvPr id="11266" name="Rectangle 2">
            <a:extLst>
              <a:ext uri="{FF2B5EF4-FFF2-40B4-BE49-F238E27FC236}">
                <a16:creationId xmlns:a16="http://schemas.microsoft.com/office/drawing/2014/main" id="{1BF4BA97-1FD1-984F-90E4-C29BAA3EEC66}"/>
              </a:ext>
            </a:extLst>
          </p:cNvPr>
          <p:cNvSpPr>
            <a:spLocks noGrp="1" noChangeArrowheads="1"/>
          </p:cNvSpPr>
          <p:nvPr>
            <p:ph type="body" idx="1"/>
          </p:nvPr>
        </p:nvSpPr>
        <p:spPr>
          <a:xfrm>
            <a:off x="212725" y="1377950"/>
            <a:ext cx="5791200" cy="5257800"/>
          </a:xfrm>
        </p:spPr>
        <p:txBody>
          <a:bodyPr/>
          <a:lstStyle/>
          <a:p>
            <a:pPr>
              <a:lnSpc>
                <a:spcPct val="90000"/>
              </a:lnSpc>
            </a:pPr>
            <a:r>
              <a:rPr lang="en-US" altLang="en-US" sz="2400" dirty="0"/>
              <a:t>from the van </a:t>
            </a:r>
            <a:r>
              <a:rPr lang="en-US" altLang="en-US" sz="2400" dirty="0" err="1"/>
              <a:t>Citttert</a:t>
            </a:r>
            <a:r>
              <a:rPr lang="en-US" altLang="en-US" sz="2400" dirty="0"/>
              <a:t>-Zernike theorem (TMS Appendix 3.1)</a:t>
            </a:r>
          </a:p>
          <a:p>
            <a:pPr>
              <a:lnSpc>
                <a:spcPct val="90000"/>
              </a:lnSpc>
            </a:pPr>
            <a:endParaRPr lang="en-US" altLang="en-US" sz="1400" dirty="0"/>
          </a:p>
          <a:p>
            <a:pPr lvl="1">
              <a:lnSpc>
                <a:spcPct val="90000"/>
              </a:lnSpc>
            </a:pPr>
            <a:r>
              <a:rPr lang="en-US" altLang="en-US" sz="2000" dirty="0"/>
              <a:t>for small fields of view:                                                                              the complex </a:t>
            </a:r>
            <a:r>
              <a:rPr lang="en-US" altLang="en-US" sz="2000" dirty="0" err="1"/>
              <a:t>visibility,V</a:t>
            </a:r>
            <a:r>
              <a:rPr lang="en-US" altLang="en-US" sz="2000" dirty="0"/>
              <a:t>(</a:t>
            </a:r>
            <a:r>
              <a:rPr lang="en-US" altLang="en-US" sz="2000" dirty="0" err="1"/>
              <a:t>u,v</a:t>
            </a:r>
            <a:r>
              <a:rPr lang="en-US" altLang="en-US" sz="2000" dirty="0"/>
              <a:t>) is the 2D Fourier transform of the brightness on the sky, T(</a:t>
            </a:r>
            <a:r>
              <a:rPr lang="en-US" altLang="en-US" sz="2000" dirty="0" err="1"/>
              <a:t>x,y</a:t>
            </a:r>
            <a:r>
              <a:rPr lang="en-US" altLang="en-US" sz="2000" dirty="0"/>
              <a:t>), or I(</a:t>
            </a:r>
            <a:r>
              <a:rPr lang="en-US" altLang="en-US" sz="2000" dirty="0" err="1"/>
              <a:t>l,m</a:t>
            </a:r>
            <a:r>
              <a:rPr lang="en-US" altLang="en-US" sz="2000" dirty="0"/>
              <a:t>)</a:t>
            </a:r>
            <a:endParaRPr lang="en-US" altLang="en-US" sz="2000" dirty="0">
              <a:solidFill>
                <a:schemeClr val="accent2"/>
              </a:solidFill>
            </a:endParaRPr>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dirty="0"/>
          </a:p>
          <a:p>
            <a:pPr marL="457200" lvl="1" indent="0">
              <a:lnSpc>
                <a:spcPct val="90000"/>
              </a:lnSpc>
              <a:buNone/>
            </a:pPr>
            <a:endParaRPr lang="en-US" altLang="en-US" dirty="0"/>
          </a:p>
          <a:p>
            <a:pPr lvl="1">
              <a:lnSpc>
                <a:spcPct val="90000"/>
              </a:lnSpc>
            </a:pPr>
            <a:r>
              <a:rPr lang="en-US" altLang="en-US" sz="1800" dirty="0" err="1"/>
              <a:t>u,v</a:t>
            </a:r>
            <a:r>
              <a:rPr lang="en-US" altLang="en-US" sz="1800" dirty="0"/>
              <a:t> (wavelengths) are spatial frequencies in                                                    E-W and N-W directions, i.e. the baseline lengths</a:t>
            </a:r>
          </a:p>
          <a:p>
            <a:pPr lvl="1">
              <a:lnSpc>
                <a:spcPct val="90000"/>
              </a:lnSpc>
            </a:pPr>
            <a:r>
              <a:rPr lang="en-US" altLang="en-US" sz="1800" dirty="0" err="1"/>
              <a:t>x,y</a:t>
            </a:r>
            <a:r>
              <a:rPr lang="en-US" altLang="en-US" sz="1800" dirty="0"/>
              <a:t> (rad) are angles in tangent plane relative to                                              a reference position in the E-W and N-S directions</a:t>
            </a:r>
          </a:p>
        </p:txBody>
      </p:sp>
      <p:pic>
        <p:nvPicPr>
          <p:cNvPr id="11270" name="Picture 6" descr="newch0-img197">
            <a:extLst>
              <a:ext uri="{FF2B5EF4-FFF2-40B4-BE49-F238E27FC236}">
                <a16:creationId xmlns:a16="http://schemas.microsoft.com/office/drawing/2014/main" id="{41FC5939-C5FC-E648-B4D4-C79902EDE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981200"/>
            <a:ext cx="27686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1267" name="Rectangle 3">
            <a:extLst>
              <a:ext uri="{FF2B5EF4-FFF2-40B4-BE49-F238E27FC236}">
                <a16:creationId xmlns:a16="http://schemas.microsoft.com/office/drawing/2014/main" id="{86F93D7E-4FCF-D94B-8AF5-9FF3D8E09F18}"/>
              </a:ext>
            </a:extLst>
          </p:cNvPr>
          <p:cNvSpPr>
            <a:spLocks noGrp="1" noChangeArrowheads="1"/>
          </p:cNvSpPr>
          <p:nvPr>
            <p:ph type="title"/>
          </p:nvPr>
        </p:nvSpPr>
        <p:spPr/>
        <p:txBody>
          <a:bodyPr/>
          <a:lstStyle/>
          <a:p>
            <a:r>
              <a:rPr lang="en-US" altLang="en-US" dirty="0"/>
              <a:t>Visibility and Sky Brightness</a:t>
            </a:r>
          </a:p>
        </p:txBody>
      </p:sp>
      <p:sp>
        <p:nvSpPr>
          <p:cNvPr id="11272" name="Text Box 8">
            <a:extLst>
              <a:ext uri="{FF2B5EF4-FFF2-40B4-BE49-F238E27FC236}">
                <a16:creationId xmlns:a16="http://schemas.microsoft.com/office/drawing/2014/main" id="{4D3E1A9B-1754-CC4C-809B-A606249833D7}"/>
              </a:ext>
            </a:extLst>
          </p:cNvPr>
          <p:cNvSpPr txBox="1">
            <a:spLocks noChangeArrowheads="1"/>
          </p:cNvSpPr>
          <p:nvPr/>
        </p:nvSpPr>
        <p:spPr bwMode="auto">
          <a:xfrm>
            <a:off x="7126288" y="2678113"/>
            <a:ext cx="574196"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T(</a:t>
            </a:r>
            <a:r>
              <a:rPr lang="en-US" altLang="en-US" sz="1200" dirty="0" err="1"/>
              <a:t>x,y</a:t>
            </a:r>
            <a:r>
              <a:rPr lang="en-US" altLang="en-US" sz="1200" dirty="0"/>
              <a:t>)</a:t>
            </a:r>
          </a:p>
        </p:txBody>
      </p:sp>
      <p:sp>
        <p:nvSpPr>
          <p:cNvPr id="11273" name="Text Box 9">
            <a:extLst>
              <a:ext uri="{FF2B5EF4-FFF2-40B4-BE49-F238E27FC236}">
                <a16:creationId xmlns:a16="http://schemas.microsoft.com/office/drawing/2014/main" id="{97D85345-ADCD-674B-A763-B36C2742917E}"/>
              </a:ext>
            </a:extLst>
          </p:cNvPr>
          <p:cNvSpPr txBox="1">
            <a:spLocks noChangeArrowheads="1"/>
          </p:cNvSpPr>
          <p:nvPr/>
        </p:nvSpPr>
        <p:spPr bwMode="auto">
          <a:xfrm>
            <a:off x="6019800" y="2620963"/>
            <a:ext cx="261610"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x</a:t>
            </a:r>
          </a:p>
        </p:txBody>
      </p:sp>
      <p:sp>
        <p:nvSpPr>
          <p:cNvPr id="11274" name="Text Box 10">
            <a:extLst>
              <a:ext uri="{FF2B5EF4-FFF2-40B4-BE49-F238E27FC236}">
                <a16:creationId xmlns:a16="http://schemas.microsoft.com/office/drawing/2014/main" id="{77B3FE1C-89AC-544A-B781-2BF0902F1B39}"/>
              </a:ext>
            </a:extLst>
          </p:cNvPr>
          <p:cNvSpPr txBox="1">
            <a:spLocks noChangeArrowheads="1"/>
          </p:cNvSpPr>
          <p:nvPr/>
        </p:nvSpPr>
        <p:spPr bwMode="auto">
          <a:xfrm>
            <a:off x="8534400" y="1782763"/>
            <a:ext cx="260350"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dirty="0"/>
              <a:t>y</a:t>
            </a:r>
          </a:p>
        </p:txBody>
      </p:sp>
      <p:pic>
        <p:nvPicPr>
          <p:cNvPr id="11276" name="Picture 12" descr="TP_tmp">
            <a:extLst>
              <a:ext uri="{FF2B5EF4-FFF2-40B4-BE49-F238E27FC236}">
                <a16:creationId xmlns:a16="http://schemas.microsoft.com/office/drawing/2014/main" id="{A06E60DC-0F07-6F4A-B983-12E094842B99}"/>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53243" y="3679825"/>
            <a:ext cx="50514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descr="TP_tmp">
            <a:extLst>
              <a:ext uri="{FF2B5EF4-FFF2-40B4-BE49-F238E27FC236}">
                <a16:creationId xmlns:a16="http://schemas.microsoft.com/office/drawing/2014/main" id="{BD2C1851-A3FC-324A-8BB5-E5C1B1DCE06B}"/>
              </a:ext>
            </a:extLst>
          </p:cNvPr>
          <p:cNvPicPr>
            <a:picLocks noChangeAspect="1" noChangeArrowheads="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553243" y="4268108"/>
            <a:ext cx="5265737"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Picture 17" descr="TP_tmp">
            <a:extLst>
              <a:ext uri="{FF2B5EF4-FFF2-40B4-BE49-F238E27FC236}">
                <a16:creationId xmlns:a16="http://schemas.microsoft.com/office/drawing/2014/main" id="{1E872821-7466-4949-8D62-2B2D064BBF06}"/>
              </a:ext>
            </a:extLst>
          </p:cNvPr>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6629400" y="6096000"/>
            <a:ext cx="19304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64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300" b="1" i="0" u="none" strike="noStrike" cap="none">
                <a:solidFill>
                  <a:srgbClr val="990033"/>
                </a:solidFill>
                <a:latin typeface="Cabin"/>
                <a:ea typeface="Cabin"/>
                <a:cs typeface="Cabin"/>
                <a:sym typeface="Cabin"/>
              </a:rPr>
              <a:t>What is heterodyne?</a:t>
            </a:r>
          </a:p>
        </p:txBody>
      </p:sp>
      <p:sp>
        <p:nvSpPr>
          <p:cNvPr id="169" name="Shape 169"/>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3</a:t>
            </a:fld>
            <a:endParaRPr lang="en-US" sz="1200" b="0" i="0" u="none" strike="noStrike" cap="none">
              <a:solidFill>
                <a:srgbClr val="000099"/>
              </a:solidFill>
              <a:latin typeface="Cabin"/>
              <a:ea typeface="Cabin"/>
              <a:cs typeface="Cabin"/>
              <a:sym typeface="Cabin"/>
            </a:endParaRPr>
          </a:p>
        </p:txBody>
      </p:sp>
      <p:sp>
        <p:nvSpPr>
          <p:cNvPr id="170" name="Shape 170"/>
          <p:cNvSpPr txBox="1"/>
          <p:nvPr/>
        </p:nvSpPr>
        <p:spPr>
          <a:xfrm>
            <a:off x="313762" y="986116"/>
            <a:ext cx="8686800" cy="132343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solidFill>
                  <a:srgbClr val="000099"/>
                </a:solidFill>
                <a:latin typeface="Cabin"/>
                <a:ea typeface="Cabin"/>
                <a:cs typeface="Cabin"/>
                <a:sym typeface="Cabin"/>
              </a:rPr>
              <a:t>In a heterodyne receiver, o</a:t>
            </a:r>
            <a:r>
              <a:rPr lang="en-US" sz="2000" b="0" i="0" u="none" strike="noStrike" cap="none" dirty="0">
                <a:solidFill>
                  <a:srgbClr val="000099"/>
                </a:solidFill>
                <a:latin typeface="Cabin"/>
                <a:ea typeface="Cabin"/>
                <a:cs typeface="Cabin"/>
                <a:sym typeface="Cabin"/>
              </a:rPr>
              <a:t>bserved sky frequencies are converted to lower frequency signals by mixing with a signal artificially created by a Local Oscillator. The output can then be amplified and analyzed more easily while retaining the original phase and amplitude information.</a:t>
            </a:r>
          </a:p>
        </p:txBody>
      </p:sp>
      <p:pic>
        <p:nvPicPr>
          <p:cNvPr id="171" name="Shape 171"/>
          <p:cNvPicPr preferRelativeResize="0"/>
          <p:nvPr/>
        </p:nvPicPr>
        <p:blipFill rotWithShape="1">
          <a:blip r:embed="rId3">
            <a:alphaModFix/>
          </a:blip>
          <a:srcRect/>
          <a:stretch/>
        </p:blipFill>
        <p:spPr>
          <a:xfrm>
            <a:off x="1718234" y="2336501"/>
            <a:ext cx="5199529" cy="3840175"/>
          </a:xfrm>
          <a:prstGeom prst="rect">
            <a:avLst/>
          </a:prstGeom>
          <a:noFill/>
          <a:ln>
            <a:noFill/>
          </a:ln>
        </p:spPr>
      </p:pic>
      <p:sp>
        <p:nvSpPr>
          <p:cNvPr id="172" name="Shape 172"/>
          <p:cNvSpPr txBox="1"/>
          <p:nvPr/>
        </p:nvSpPr>
        <p:spPr>
          <a:xfrm>
            <a:off x="6971550" y="5345680"/>
            <a:ext cx="171524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rgbClr val="330099"/>
                </a:solidFill>
                <a:latin typeface="Cabin"/>
                <a:ea typeface="Cabin"/>
                <a:cs typeface="Cabin"/>
                <a:sym typeface="Cabin"/>
              </a:rPr>
              <a:t>Image from Alessandro Navarrini (IRAM)</a:t>
            </a:r>
          </a:p>
          <a:p>
            <a:pPr marL="0" marR="0" lvl="0" indent="0" algn="l" rtl="0">
              <a:spcBef>
                <a:spcPts val="400"/>
              </a:spcBef>
              <a:spcAft>
                <a:spcPts val="0"/>
              </a:spcAft>
              <a:buNone/>
            </a:pPr>
            <a:endParaRPr sz="2000" b="0" i="0" u="none" strike="noStrike" cap="none">
              <a:solidFill>
                <a:srgbClr val="000099"/>
              </a:solidFill>
              <a:latin typeface="Cabin"/>
              <a:ea typeface="Cabin"/>
              <a:cs typeface="Cabin"/>
              <a:sym typeface="Cabin"/>
            </a:endParaRPr>
          </a:p>
        </p:txBody>
      </p:sp>
    </p:spTree>
    <p:extLst>
      <p:ext uri="{BB962C8B-B14F-4D97-AF65-F5344CB8AC3E}">
        <p14:creationId xmlns:p14="http://schemas.microsoft.com/office/powerpoint/2010/main" val="484583009"/>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2447-87B5-E549-BE46-6A786C2DAE79}"/>
              </a:ext>
            </a:extLst>
          </p:cNvPr>
          <p:cNvSpPr>
            <a:spLocks noGrp="1"/>
          </p:cNvSpPr>
          <p:nvPr>
            <p:ph type="title"/>
          </p:nvPr>
        </p:nvSpPr>
        <p:spPr/>
        <p:txBody>
          <a:bodyPr/>
          <a:lstStyle/>
          <a:p>
            <a:r>
              <a:rPr lang="en-US" dirty="0"/>
              <a:t>Pause for questions</a:t>
            </a:r>
          </a:p>
        </p:txBody>
      </p:sp>
      <p:sp>
        <p:nvSpPr>
          <p:cNvPr id="3" name="Content Placeholder 2">
            <a:extLst>
              <a:ext uri="{FF2B5EF4-FFF2-40B4-BE49-F238E27FC236}">
                <a16:creationId xmlns:a16="http://schemas.microsoft.com/office/drawing/2014/main" id="{4171695E-111D-2B4F-8E73-BE441B93DB38}"/>
              </a:ext>
            </a:extLst>
          </p:cNvPr>
          <p:cNvSpPr>
            <a:spLocks noGrp="1"/>
          </p:cNvSpPr>
          <p:nvPr>
            <p:ph idx="1"/>
          </p:nvPr>
        </p:nvSpPr>
        <p:spPr/>
        <p:txBody>
          <a:bodyPr/>
          <a:lstStyle/>
          <a:p>
            <a:r>
              <a:rPr lang="en-US" dirty="0"/>
              <a:t>Once you are comfortable with the idea of the nomenclature of a visibility, the issue becomes how best to sample those </a:t>
            </a:r>
            <a:r>
              <a:rPr lang="en-US" dirty="0" err="1"/>
              <a:t>visabilities</a:t>
            </a:r>
            <a:r>
              <a:rPr lang="en-US" dirty="0"/>
              <a:t> to get the best realization of I(</a:t>
            </a:r>
            <a:r>
              <a:rPr lang="en-US" dirty="0" err="1"/>
              <a:t>l,m</a:t>
            </a:r>
            <a:r>
              <a:rPr lang="en-US" dirty="0"/>
              <a:t>) (or T(</a:t>
            </a:r>
            <a:r>
              <a:rPr lang="en-US" dirty="0" err="1"/>
              <a:t>x,y</a:t>
            </a:r>
            <a:r>
              <a:rPr lang="en-US" dirty="0"/>
              <a:t>))</a:t>
            </a:r>
          </a:p>
          <a:p>
            <a:endParaRPr lang="en-US" dirty="0"/>
          </a:p>
          <a:p>
            <a:r>
              <a:rPr lang="en-US" dirty="0"/>
              <a:t>The real intensity on the sky is measurable from V(</a:t>
            </a:r>
            <a:r>
              <a:rPr lang="en-US" dirty="0" err="1"/>
              <a:t>u,v</a:t>
            </a:r>
            <a:r>
              <a:rPr lang="en-US" dirty="0"/>
              <a:t>), but measurements cannot be made on all baselines or over all spatial frequencies </a:t>
            </a:r>
          </a:p>
        </p:txBody>
      </p:sp>
      <p:sp>
        <p:nvSpPr>
          <p:cNvPr id="4" name="Footer Placeholder 3">
            <a:extLst>
              <a:ext uri="{FF2B5EF4-FFF2-40B4-BE49-F238E27FC236}">
                <a16:creationId xmlns:a16="http://schemas.microsoft.com/office/drawing/2014/main" id="{8229EF79-6B52-4044-895C-6F2F82071BA9}"/>
              </a:ext>
            </a:extLst>
          </p:cNvPr>
          <p:cNvSpPr>
            <a:spLocks noGrp="1"/>
          </p:cNvSpPr>
          <p:nvPr>
            <p:ph type="ftr" sz="quarter" idx="11"/>
          </p:nvPr>
        </p:nvSpPr>
        <p:spPr/>
        <p:txBody>
          <a:bodyPr/>
          <a:lstStyle/>
          <a:p>
            <a:r>
              <a:rPr lang="en-US"/>
              <a:t>ASTR 511: Interferometry</a:t>
            </a:r>
          </a:p>
        </p:txBody>
      </p:sp>
      <p:sp>
        <p:nvSpPr>
          <p:cNvPr id="5" name="Slide Number Placeholder 4">
            <a:extLst>
              <a:ext uri="{FF2B5EF4-FFF2-40B4-BE49-F238E27FC236}">
                <a16:creationId xmlns:a16="http://schemas.microsoft.com/office/drawing/2014/main" id="{4C839887-D3EE-2942-B6E0-AFCEB9096D58}"/>
              </a:ext>
            </a:extLst>
          </p:cNvPr>
          <p:cNvSpPr>
            <a:spLocks noGrp="1"/>
          </p:cNvSpPr>
          <p:nvPr>
            <p:ph type="sldNum" sz="quarter" idx="12"/>
          </p:nvPr>
        </p:nvSpPr>
        <p:spPr/>
        <p:txBody>
          <a:bodyPr/>
          <a:lstStyle/>
          <a:p>
            <a:fld id="{9C4407C6-9652-C847-9F73-F04E200F25AD}" type="slidenum">
              <a:rPr lang="en-US" smtClean="0"/>
              <a:pPr/>
              <a:t>30</a:t>
            </a:fld>
            <a:endParaRPr lang="en-US"/>
          </a:p>
        </p:txBody>
      </p:sp>
    </p:spTree>
    <p:extLst>
      <p:ext uri="{BB962C8B-B14F-4D97-AF65-F5344CB8AC3E}">
        <p14:creationId xmlns:p14="http://schemas.microsoft.com/office/powerpoint/2010/main" val="965062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body" idx="1"/>
          </p:nvPr>
        </p:nvSpPr>
        <p:spPr>
          <a:xfrm>
            <a:off x="565151" y="1143001"/>
            <a:ext cx="7924800" cy="685800"/>
          </a:xfrm>
        </p:spPr>
        <p:txBody>
          <a:bodyPr>
            <a:normAutofit/>
          </a:bodyPr>
          <a:lstStyle/>
          <a:p>
            <a:pPr>
              <a:lnSpc>
                <a:spcPct val="90000"/>
              </a:lnSpc>
            </a:pPr>
            <a:r>
              <a:rPr lang="en-US" sz="2162" dirty="0"/>
              <a:t>Fourier theory states that any signal (including images)                       can be expressed as a sum of sinusoids</a:t>
            </a:r>
          </a:p>
        </p:txBody>
      </p:sp>
      <p:pic>
        <p:nvPicPr>
          <p:cNvPr id="20485" name="Picture 5" descr="imageofFourier"/>
          <p:cNvPicPr>
            <a:picLocks noChangeAspect="1" noChangeArrowheads="1"/>
          </p:cNvPicPr>
          <p:nvPr/>
        </p:nvPicPr>
        <p:blipFill>
          <a:blip r:embed="rId3"/>
          <a:srcRect/>
          <a:stretch>
            <a:fillRect/>
          </a:stretch>
        </p:blipFill>
        <p:spPr bwMode="auto">
          <a:xfrm>
            <a:off x="7478714" y="914401"/>
            <a:ext cx="1284287" cy="1447800"/>
          </a:xfrm>
          <a:prstGeom prst="rect">
            <a:avLst/>
          </a:prstGeom>
          <a:noFill/>
          <a:ln w="9525">
            <a:noFill/>
            <a:miter lim="800000"/>
            <a:headEnd/>
            <a:tailEnd/>
          </a:ln>
        </p:spPr>
      </p:pic>
      <p:sp>
        <p:nvSpPr>
          <p:cNvPr id="20486" name="Text Box 8"/>
          <p:cNvSpPr txBox="1">
            <a:spLocks noChangeArrowheads="1"/>
          </p:cNvSpPr>
          <p:nvPr/>
        </p:nvSpPr>
        <p:spPr bwMode="auto">
          <a:xfrm>
            <a:off x="7489826" y="2285999"/>
            <a:ext cx="1501775" cy="738654"/>
          </a:xfrm>
          <a:prstGeom prst="rect">
            <a:avLst/>
          </a:prstGeom>
          <a:noFill/>
          <a:ln w="9525">
            <a:noFill/>
            <a:miter lim="800000"/>
            <a:headEnd/>
            <a:tailEnd/>
          </a:ln>
        </p:spPr>
        <p:txBody>
          <a:bodyPr lIns="91430" tIns="45715" rIns="91430" bIns="45715">
            <a:prstTxWarp prst="textNoShape">
              <a:avLst/>
            </a:prstTxWarp>
            <a:spAutoFit/>
          </a:bodyPr>
          <a:lstStyle/>
          <a:p>
            <a:pPr algn="ctr">
              <a:spcBef>
                <a:spcPct val="50000"/>
              </a:spcBef>
            </a:pPr>
            <a:r>
              <a:rPr lang="en-US" sz="1400" b="1" dirty="0">
                <a:latin typeface="Optima"/>
                <a:cs typeface="Optima"/>
              </a:rPr>
              <a:t>Jean </a:t>
            </a:r>
            <a:r>
              <a:rPr lang="en-US" sz="1400" b="1" dirty="0" err="1">
                <a:latin typeface="Optima"/>
                <a:cs typeface="Optima"/>
              </a:rPr>
              <a:t>Baptiste</a:t>
            </a:r>
            <a:r>
              <a:rPr lang="en-US" sz="1400" b="1" dirty="0">
                <a:latin typeface="Optima"/>
                <a:cs typeface="Optima"/>
              </a:rPr>
              <a:t> Joseph Fourier  1768-1830</a:t>
            </a:r>
          </a:p>
        </p:txBody>
      </p:sp>
      <p:pic>
        <p:nvPicPr>
          <p:cNvPr id="20487" name="Picture 9" descr="22px-Flag_of_France"/>
          <p:cNvPicPr>
            <a:picLocks noChangeAspect="1" noChangeArrowheads="1"/>
          </p:cNvPicPr>
          <p:nvPr/>
        </p:nvPicPr>
        <p:blipFill>
          <a:blip r:embed="rId4"/>
          <a:srcRect/>
          <a:stretch>
            <a:fillRect/>
          </a:stretch>
        </p:blipFill>
        <p:spPr bwMode="auto">
          <a:xfrm>
            <a:off x="8566151" y="2152650"/>
            <a:ext cx="196850" cy="133350"/>
          </a:xfrm>
          <a:prstGeom prst="rect">
            <a:avLst/>
          </a:prstGeom>
          <a:noFill/>
          <a:ln w="9525">
            <a:noFill/>
            <a:miter lim="800000"/>
            <a:headEnd/>
            <a:tailEnd/>
          </a:ln>
        </p:spPr>
      </p:pic>
      <p:pic>
        <p:nvPicPr>
          <p:cNvPr id="20488" name="Picture 23" descr="disk_ax.gif"/>
          <p:cNvPicPr>
            <a:picLocks noChangeAspect="1"/>
          </p:cNvPicPr>
          <p:nvPr/>
        </p:nvPicPr>
        <p:blipFill>
          <a:blip r:embed="rId5"/>
          <a:srcRect l="7777" b="8888"/>
          <a:stretch>
            <a:fillRect/>
          </a:stretch>
        </p:blipFill>
        <p:spPr bwMode="auto">
          <a:xfrm>
            <a:off x="1435101" y="4465638"/>
            <a:ext cx="1676400" cy="1655762"/>
          </a:xfrm>
          <a:prstGeom prst="rect">
            <a:avLst/>
          </a:prstGeom>
          <a:noFill/>
          <a:ln w="9525">
            <a:noFill/>
            <a:miter lim="800000"/>
            <a:headEnd/>
            <a:tailEnd/>
          </a:ln>
        </p:spPr>
      </p:pic>
      <p:pic>
        <p:nvPicPr>
          <p:cNvPr id="20489" name="Picture 24" descr="disk_a.mag.gif"/>
          <p:cNvPicPr>
            <a:picLocks noChangeAspect="1"/>
          </p:cNvPicPr>
          <p:nvPr/>
        </p:nvPicPr>
        <p:blipFill>
          <a:blip r:embed="rId6"/>
          <a:srcRect l="7777" b="8888"/>
          <a:stretch>
            <a:fillRect/>
          </a:stretch>
        </p:blipFill>
        <p:spPr bwMode="auto">
          <a:xfrm>
            <a:off x="4229100" y="4440238"/>
            <a:ext cx="1676400" cy="1655762"/>
          </a:xfrm>
          <a:prstGeom prst="rect">
            <a:avLst/>
          </a:prstGeom>
          <a:noFill/>
          <a:ln w="9525">
            <a:noFill/>
            <a:miter lim="800000"/>
            <a:headEnd/>
            <a:tailEnd/>
          </a:ln>
        </p:spPr>
      </p:pic>
      <p:pic>
        <p:nvPicPr>
          <p:cNvPr id="20490" name="Picture 13" descr="ppos-06-fourier.jpg"/>
          <p:cNvPicPr>
            <a:picLocks noChangeAspect="1"/>
          </p:cNvPicPr>
          <p:nvPr/>
        </p:nvPicPr>
        <p:blipFill>
          <a:blip r:embed="rId7"/>
          <a:srcRect l="49625" b="57248"/>
          <a:stretch>
            <a:fillRect/>
          </a:stretch>
        </p:blipFill>
        <p:spPr bwMode="auto">
          <a:xfrm>
            <a:off x="5257800" y="2012156"/>
            <a:ext cx="2057400" cy="1335088"/>
          </a:xfrm>
          <a:prstGeom prst="rect">
            <a:avLst/>
          </a:prstGeom>
          <a:noFill/>
          <a:ln w="9525">
            <a:noFill/>
            <a:miter lim="800000"/>
            <a:headEnd/>
            <a:tailEnd/>
          </a:ln>
        </p:spPr>
      </p:pic>
      <p:pic>
        <p:nvPicPr>
          <p:cNvPr id="20491" name="Picture 14" descr="ppos-06-fourier.jpg"/>
          <p:cNvPicPr>
            <a:picLocks noChangeAspect="1"/>
          </p:cNvPicPr>
          <p:nvPr/>
        </p:nvPicPr>
        <p:blipFill>
          <a:blip r:embed="rId7"/>
          <a:srcRect r="49248" b="54300"/>
          <a:stretch>
            <a:fillRect/>
          </a:stretch>
        </p:blipFill>
        <p:spPr bwMode="auto">
          <a:xfrm>
            <a:off x="3124200" y="1996281"/>
            <a:ext cx="2057400" cy="1417638"/>
          </a:xfrm>
          <a:prstGeom prst="rect">
            <a:avLst/>
          </a:prstGeom>
          <a:noFill/>
          <a:ln w="9525">
            <a:noFill/>
            <a:miter lim="800000"/>
            <a:headEnd/>
            <a:tailEnd/>
          </a:ln>
        </p:spPr>
      </p:pic>
      <p:pic>
        <p:nvPicPr>
          <p:cNvPr id="20492" name="Picture 15" descr="ppos-06-fourier.jpg"/>
          <p:cNvPicPr>
            <a:picLocks noChangeAspect="1"/>
          </p:cNvPicPr>
          <p:nvPr/>
        </p:nvPicPr>
        <p:blipFill>
          <a:blip r:embed="rId7"/>
          <a:srcRect l="50752" t="48650" b="7124"/>
          <a:stretch>
            <a:fillRect/>
          </a:stretch>
        </p:blipFill>
        <p:spPr bwMode="auto">
          <a:xfrm>
            <a:off x="788989" y="1955800"/>
            <a:ext cx="2106612" cy="1447800"/>
          </a:xfrm>
          <a:prstGeom prst="rect">
            <a:avLst/>
          </a:prstGeom>
          <a:noFill/>
          <a:ln w="9525">
            <a:noFill/>
            <a:miter lim="800000"/>
            <a:headEnd/>
            <a:tailEnd/>
          </a:ln>
        </p:spPr>
      </p:pic>
      <p:pic>
        <p:nvPicPr>
          <p:cNvPr id="20493" name="Picture 17" descr="disk_a.pha.gif"/>
          <p:cNvPicPr>
            <a:picLocks noChangeAspect="1"/>
          </p:cNvPicPr>
          <p:nvPr/>
        </p:nvPicPr>
        <p:blipFill>
          <a:blip r:embed="rId8"/>
          <a:srcRect l="7799" b="8888"/>
          <a:stretch>
            <a:fillRect/>
          </a:stretch>
        </p:blipFill>
        <p:spPr bwMode="auto">
          <a:xfrm>
            <a:off x="5981700" y="4419601"/>
            <a:ext cx="1905000" cy="1701800"/>
          </a:xfrm>
          <a:prstGeom prst="rect">
            <a:avLst/>
          </a:prstGeom>
          <a:noFill/>
          <a:ln w="9525">
            <a:noFill/>
            <a:miter lim="800000"/>
            <a:headEnd/>
            <a:tailEnd/>
          </a:ln>
        </p:spPr>
      </p:pic>
      <p:sp>
        <p:nvSpPr>
          <p:cNvPr id="20494" name="TextBox 18"/>
          <p:cNvSpPr txBox="1">
            <a:spLocks noChangeArrowheads="1"/>
          </p:cNvSpPr>
          <p:nvPr/>
        </p:nvSpPr>
        <p:spPr bwMode="auto">
          <a:xfrm>
            <a:off x="990600" y="2988470"/>
            <a:ext cx="1143000" cy="246062"/>
          </a:xfrm>
          <a:prstGeom prst="rect">
            <a:avLst/>
          </a:prstGeom>
          <a:noFill/>
          <a:ln w="9525">
            <a:noFill/>
            <a:miter lim="800000"/>
            <a:headEnd/>
            <a:tailEnd/>
          </a:ln>
        </p:spPr>
        <p:txBody>
          <a:bodyPr lIns="91430" tIns="45715" rIns="91430" bIns="45715">
            <a:prstTxWarp prst="textNoShape">
              <a:avLst/>
            </a:prstTxWarp>
            <a:spAutoFit/>
          </a:bodyPr>
          <a:lstStyle/>
          <a:p>
            <a:r>
              <a:rPr lang="en-US" sz="1000" dirty="0">
                <a:latin typeface="Optima"/>
                <a:ea typeface="Arial" charset="0"/>
                <a:cs typeface="Optima"/>
              </a:rPr>
              <a:t>signal</a:t>
            </a:r>
          </a:p>
        </p:txBody>
      </p:sp>
      <p:sp>
        <p:nvSpPr>
          <p:cNvPr id="20495" name="TextBox 19"/>
          <p:cNvSpPr txBox="1">
            <a:spLocks noChangeArrowheads="1"/>
          </p:cNvSpPr>
          <p:nvPr/>
        </p:nvSpPr>
        <p:spPr bwMode="auto">
          <a:xfrm>
            <a:off x="3276600" y="2988470"/>
            <a:ext cx="1143000" cy="246063"/>
          </a:xfrm>
          <a:prstGeom prst="rect">
            <a:avLst/>
          </a:prstGeom>
          <a:noFill/>
          <a:ln w="9525">
            <a:noFill/>
            <a:miter lim="800000"/>
            <a:headEnd/>
            <a:tailEnd/>
          </a:ln>
        </p:spPr>
        <p:txBody>
          <a:bodyPr lIns="91430" tIns="45715" rIns="91430" bIns="45715">
            <a:prstTxWarp prst="textNoShape">
              <a:avLst/>
            </a:prstTxWarp>
            <a:spAutoFit/>
          </a:bodyPr>
          <a:lstStyle/>
          <a:p>
            <a:r>
              <a:rPr lang="en-US" sz="1000" dirty="0">
                <a:latin typeface="Optima"/>
                <a:ea typeface="Arial" charset="0"/>
                <a:cs typeface="Optima"/>
              </a:rPr>
              <a:t>4 sinusoids</a:t>
            </a:r>
          </a:p>
        </p:txBody>
      </p:sp>
      <p:sp>
        <p:nvSpPr>
          <p:cNvPr id="20496" name="TextBox 20"/>
          <p:cNvSpPr txBox="1">
            <a:spLocks noChangeArrowheads="1"/>
          </p:cNvSpPr>
          <p:nvPr/>
        </p:nvSpPr>
        <p:spPr bwMode="auto">
          <a:xfrm>
            <a:off x="5562600" y="2988470"/>
            <a:ext cx="1143000" cy="246063"/>
          </a:xfrm>
          <a:prstGeom prst="rect">
            <a:avLst/>
          </a:prstGeom>
          <a:noFill/>
          <a:ln w="9525">
            <a:noFill/>
            <a:miter lim="800000"/>
            <a:headEnd/>
            <a:tailEnd/>
          </a:ln>
        </p:spPr>
        <p:txBody>
          <a:bodyPr lIns="91430" tIns="45715" rIns="91430" bIns="45715">
            <a:prstTxWarp prst="textNoShape">
              <a:avLst/>
            </a:prstTxWarp>
            <a:spAutoFit/>
          </a:bodyPr>
          <a:lstStyle/>
          <a:p>
            <a:r>
              <a:rPr lang="en-US" sz="1000" dirty="0">
                <a:latin typeface="Optima"/>
                <a:ea typeface="Arial" charset="0"/>
                <a:cs typeface="Optima"/>
              </a:rPr>
              <a:t>sum</a:t>
            </a:r>
          </a:p>
        </p:txBody>
      </p:sp>
      <p:sp>
        <p:nvSpPr>
          <p:cNvPr id="17"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19"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The Fourier Transform</a:t>
            </a:r>
          </a:p>
        </p:txBody>
      </p:sp>
      <p:sp>
        <p:nvSpPr>
          <p:cNvPr id="20" name="Rectangle 2"/>
          <p:cNvSpPr txBox="1">
            <a:spLocks noChangeArrowheads="1"/>
          </p:cNvSpPr>
          <p:nvPr/>
        </p:nvSpPr>
        <p:spPr>
          <a:xfrm>
            <a:off x="565151" y="5668130"/>
            <a:ext cx="7924800" cy="1266070"/>
          </a:xfrm>
          <a:prstGeom prst="rect">
            <a:avLst/>
          </a:prstGeom>
        </p:spPr>
        <p:txBody>
          <a:bodyPr vert="horz" lIns="91440" tIns="45720" rIns="91440" bIns="45720" rtlCol="0">
            <a:normAutofit/>
          </a:bodyPr>
          <a:lstStyle/>
          <a:p>
            <a:pPr marL="742950" marR="0" lvl="1" indent="-285750" algn="l" defTabSz="457200" rtl="0" eaLnBrk="1" fontAlgn="auto" latinLnBrk="0" hangingPunct="1">
              <a:lnSpc>
                <a:spcPct val="9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chemeClr val="tx1"/>
              </a:solidFill>
              <a:effectLst/>
              <a:uLnTx/>
              <a:uFillTx/>
              <a:latin typeface="Optima"/>
              <a:ea typeface="+mn-ea"/>
              <a:cs typeface="Optima"/>
            </a:endParaRPr>
          </a:p>
          <a:p>
            <a:pPr marL="742950" marR="0" lvl="1" indent="-285750" algn="l" defTabSz="457200" rtl="0" eaLnBrk="1" fontAlgn="auto" latinLnBrk="0" hangingPunct="1">
              <a:lnSpc>
                <a:spcPct val="90000"/>
              </a:lnSpc>
              <a:spcBef>
                <a:spcPct val="2000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Optima"/>
              <a:ea typeface="+mn-ea"/>
              <a:cs typeface="Optima"/>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the Fourier Transform contains all information of the original</a:t>
            </a:r>
          </a:p>
          <a:p>
            <a:pPr marL="1143000" marR="0" lvl="2" indent="-228600" algn="l" defTabSz="457200" rtl="0" eaLnBrk="1" fontAlgn="auto" latinLnBrk="0" hangingPunct="1">
              <a:lnSpc>
                <a:spcPct val="90000"/>
              </a:lnSpc>
              <a:spcBef>
                <a:spcPct val="2000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Optima"/>
              <a:ea typeface="+mn-ea"/>
              <a:cs typeface="Optima"/>
            </a:endParaRPr>
          </a:p>
          <a:p>
            <a:pPr marL="742950" marR="0" lvl="1" indent="-285750" algn="l" defTabSz="457200" rtl="0" eaLnBrk="1" fontAlgn="auto" latinLnBrk="0" hangingPunct="1">
              <a:lnSpc>
                <a:spcPct val="9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Optima"/>
              <a:ea typeface="+mn-ea"/>
              <a:cs typeface="Optima"/>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Optima"/>
              <a:ea typeface="+mn-ea"/>
              <a:cs typeface="Optima"/>
            </a:endParaRPr>
          </a:p>
        </p:txBody>
      </p:sp>
      <p:sp>
        <p:nvSpPr>
          <p:cNvPr id="21" name="Rectangle 2"/>
          <p:cNvSpPr txBox="1">
            <a:spLocks noChangeArrowheads="1"/>
          </p:cNvSpPr>
          <p:nvPr/>
        </p:nvSpPr>
        <p:spPr>
          <a:xfrm>
            <a:off x="565151" y="3163888"/>
            <a:ext cx="7924800" cy="109378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9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Optima"/>
              <a:ea typeface="+mn-ea"/>
              <a:cs typeface="Optima"/>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a:t>
            </a:r>
            <a:r>
              <a:rPr kumimoji="0" lang="en-US" sz="2162" u="none" strike="noStrike" kern="1200" cap="none" spc="0" normalizeH="0" baseline="0" noProof="0" dirty="0" err="1">
                <a:ln>
                  <a:noFill/>
                </a:ln>
                <a:solidFill>
                  <a:schemeClr val="tx1"/>
                </a:solidFill>
                <a:effectLst/>
                <a:uLnTx/>
                <a:uFillTx/>
                <a:latin typeface="Arial Narrow" panose="020B0604020202020204" pitchFamily="34" charset="0"/>
                <a:cs typeface="Arial Narrow" panose="020B0604020202020204" pitchFamily="34" charset="0"/>
              </a:rPr>
              <a:t>x,y</a:t>
            </a: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 plane and (</a:t>
            </a:r>
            <a:r>
              <a:rPr kumimoji="0" lang="en-US" sz="2162" u="none" strike="noStrike" kern="1200" cap="none" spc="0" normalizeH="0" baseline="0" noProof="0" dirty="0" err="1">
                <a:ln>
                  <a:noFill/>
                </a:ln>
                <a:solidFill>
                  <a:schemeClr val="tx1"/>
                </a:solidFill>
                <a:effectLst/>
                <a:uLnTx/>
                <a:uFillTx/>
                <a:latin typeface="Arial Narrow" panose="020B0604020202020204" pitchFamily="34" charset="0"/>
                <a:cs typeface="Arial Narrow" panose="020B0604020202020204" pitchFamily="34" charset="0"/>
              </a:rPr>
              <a:t>u,v</a:t>
            </a: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 plane are conjugate coordinate systems</a:t>
            </a:r>
          </a:p>
          <a:p>
            <a:pPr marL="742950" marR="0" lvl="1" indent="-285750" algn="l" defTabSz="457200" rtl="0" eaLnBrk="1" fontAlgn="auto" latinLnBrk="0" hangingPunct="1">
              <a:lnSpc>
                <a:spcPct val="90000"/>
              </a:lnSpc>
              <a:spcBef>
                <a:spcPct val="20000"/>
              </a:spcBef>
              <a:spcAft>
                <a:spcPts val="0"/>
              </a:spcAft>
              <a:buClrTx/>
              <a:buSzTx/>
              <a:buFontTx/>
              <a:buNone/>
              <a:tabLst/>
              <a:defRPr/>
            </a:pP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           </a:t>
            </a:r>
            <a:r>
              <a:rPr kumimoji="0" lang="en-US" sz="2162" u="none" strike="noStrike" kern="1200" cap="none" spc="0" normalizeH="0" baseline="0" noProof="0" dirty="0" err="1">
                <a:ln>
                  <a:noFill/>
                </a:ln>
                <a:solidFill>
                  <a:schemeClr val="tx1"/>
                </a:solidFill>
                <a:effectLst/>
                <a:uLnTx/>
                <a:uFillTx/>
                <a:latin typeface="Arial Narrow" panose="020B0604020202020204" pitchFamily="34" charset="0"/>
                <a:cs typeface="Arial Narrow" panose="020B0604020202020204" pitchFamily="34" charset="0"/>
              </a:rPr>
              <a:t>I(x,y</a:t>
            </a: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                                 </a:t>
            </a:r>
            <a:r>
              <a:rPr kumimoji="0" lang="en-US" sz="2162" u="none" strike="noStrike" kern="1200" cap="none" spc="0" normalizeH="0" baseline="0" noProof="0" dirty="0" err="1">
                <a:ln>
                  <a:noFill/>
                </a:ln>
                <a:solidFill>
                  <a:schemeClr val="tx1"/>
                </a:solidFill>
                <a:effectLst/>
                <a:uLnTx/>
                <a:uFillTx/>
                <a:latin typeface="Arial Narrow" panose="020B0604020202020204" pitchFamily="34" charset="0"/>
                <a:cs typeface="Arial Narrow" panose="020B0604020202020204" pitchFamily="34" charset="0"/>
              </a:rPr>
              <a:t>V(u,v</a:t>
            </a: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 = </a:t>
            </a:r>
            <a:r>
              <a:rPr kumimoji="0" lang="en-US" sz="2162" u="none" strike="noStrike" kern="1200" cap="none" spc="0" normalizeH="0" baseline="0" noProof="0" dirty="0" err="1">
                <a:ln>
                  <a:noFill/>
                </a:ln>
                <a:solidFill>
                  <a:schemeClr val="tx1"/>
                </a:solidFill>
                <a:effectLst/>
                <a:uLnTx/>
                <a:uFillTx/>
                <a:latin typeface="Arial Narrow" panose="020B0604020202020204" pitchFamily="34" charset="0"/>
                <a:cs typeface="Arial Narrow" panose="020B0604020202020204" pitchFamily="34" charset="0"/>
              </a:rPr>
              <a:t>FT{I(x,y</a:t>
            </a:r>
            <a:r>
              <a:rPr kumimoji="0" lang="en-US" sz="2162"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a:t>
            </a:r>
          </a:p>
        </p:txBody>
      </p:sp>
      <p:sp>
        <p:nvSpPr>
          <p:cNvPr id="22" name="Footer Placeholder 21"/>
          <p:cNvSpPr>
            <a:spLocks noGrp="1"/>
          </p:cNvSpPr>
          <p:nvPr>
            <p:ph type="ftr" sz="quarter" idx="11"/>
          </p:nvPr>
        </p:nvSpPr>
        <p:spPr/>
        <p:txBody>
          <a:bodyPr/>
          <a:lstStyle/>
          <a:p>
            <a:r>
              <a:rPr lang="en-US" dirty="0"/>
              <a:t>ASTR 511: Interferometry</a:t>
            </a:r>
          </a:p>
        </p:txBody>
      </p:sp>
      <p:sp>
        <p:nvSpPr>
          <p:cNvPr id="23" name="Slide Number Placeholder 22"/>
          <p:cNvSpPr>
            <a:spLocks noGrp="1"/>
          </p:cNvSpPr>
          <p:nvPr>
            <p:ph type="sldNum" sz="quarter" idx="12"/>
          </p:nvPr>
        </p:nvSpPr>
        <p:spPr/>
        <p:txBody>
          <a:bodyPr/>
          <a:lstStyle/>
          <a:p>
            <a:fld id="{9C4407C6-9652-C847-9F73-F04E200F25AD}" type="slidenum">
              <a:rPr lang="en-US" smtClean="0"/>
              <a:pPr/>
              <a:t>31</a:t>
            </a:fld>
            <a:endParaRPr lang="en-US" dirty="0"/>
          </a:p>
        </p:txBody>
      </p:sp>
    </p:spTree>
    <p:extLst>
      <p:ext uri="{BB962C8B-B14F-4D97-AF65-F5344CB8AC3E}">
        <p14:creationId xmlns:p14="http://schemas.microsoft.com/office/powerpoint/2010/main" val="1924673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2138BA5-FD73-D64F-9441-442B5E59FDBA}"/>
              </a:ext>
            </a:extLst>
          </p:cNvPr>
          <p:cNvSpPr>
            <a:spLocks noGrp="1"/>
          </p:cNvSpPr>
          <p:nvPr>
            <p:ph type="sldNum" sz="quarter" idx="12"/>
          </p:nvPr>
        </p:nvSpPr>
        <p:spPr/>
        <p:txBody>
          <a:bodyPr/>
          <a:lstStyle/>
          <a:p>
            <a:fld id="{43516850-CD35-624A-AC7C-7C86A200A223}" type="slidenum">
              <a:rPr lang="en-US" altLang="en-US"/>
              <a:pPr/>
              <a:t>32</a:t>
            </a:fld>
            <a:endParaRPr lang="en-US" altLang="en-US"/>
          </a:p>
        </p:txBody>
      </p:sp>
      <p:sp>
        <p:nvSpPr>
          <p:cNvPr id="175106" name="Rectangle 1026">
            <a:extLst>
              <a:ext uri="{FF2B5EF4-FFF2-40B4-BE49-F238E27FC236}">
                <a16:creationId xmlns:a16="http://schemas.microsoft.com/office/drawing/2014/main" id="{ACC9BB67-D1B0-7945-AF02-8EB4F93494EF}"/>
              </a:ext>
            </a:extLst>
          </p:cNvPr>
          <p:cNvSpPr>
            <a:spLocks noGrp="1" noChangeArrowheads="1"/>
          </p:cNvSpPr>
          <p:nvPr>
            <p:ph type="body" idx="1"/>
          </p:nvPr>
        </p:nvSpPr>
        <p:spPr>
          <a:xfrm>
            <a:off x="770906" y="1463675"/>
            <a:ext cx="6391894" cy="5257800"/>
          </a:xfrm>
        </p:spPr>
        <p:txBody>
          <a:bodyPr>
            <a:normAutofit lnSpcReduction="10000"/>
          </a:bodyPr>
          <a:lstStyle/>
          <a:p>
            <a:pPr>
              <a:lnSpc>
                <a:spcPct val="90000"/>
              </a:lnSpc>
            </a:pPr>
            <a:r>
              <a:rPr lang="en-US" altLang="en-US" sz="2000" dirty="0"/>
              <a:t>Fourier theory states that any signal (here images) can be expressed as a sum of sinusoids</a:t>
            </a:r>
          </a:p>
          <a:p>
            <a:pPr>
              <a:lnSpc>
                <a:spcPct val="90000"/>
              </a:lnSpc>
            </a:pPr>
            <a:endParaRPr lang="en-US" altLang="en-US" sz="2000" dirty="0"/>
          </a:p>
          <a:p>
            <a:pPr>
              <a:lnSpc>
                <a:spcPct val="90000"/>
              </a:lnSpc>
            </a:pPr>
            <a:r>
              <a:rPr lang="en-US" altLang="en-US" sz="2000" dirty="0"/>
              <a:t>(</a:t>
            </a:r>
            <a:r>
              <a:rPr lang="en-US" altLang="en-US" sz="2000" dirty="0" err="1"/>
              <a:t>x,y</a:t>
            </a:r>
            <a:r>
              <a:rPr lang="en-US" altLang="en-US" sz="2000" dirty="0"/>
              <a:t>) plane and (</a:t>
            </a:r>
            <a:r>
              <a:rPr lang="en-US" altLang="en-US" sz="2000" dirty="0" err="1"/>
              <a:t>u,v</a:t>
            </a:r>
            <a:r>
              <a:rPr lang="en-US" altLang="en-US" sz="2000" dirty="0"/>
              <a:t>) plane are conjugate</a:t>
            </a:r>
          </a:p>
          <a:p>
            <a:pPr lvl="1">
              <a:lnSpc>
                <a:spcPct val="90000"/>
              </a:lnSpc>
              <a:buFontTx/>
              <a:buNone/>
            </a:pPr>
            <a:r>
              <a:rPr lang="en-US" altLang="en-US" sz="1800" dirty="0"/>
              <a:t>           T(</a:t>
            </a:r>
            <a:r>
              <a:rPr lang="en-US" altLang="en-US" sz="1800" dirty="0" err="1"/>
              <a:t>x,y</a:t>
            </a:r>
            <a:r>
              <a:rPr lang="en-US" altLang="en-US" sz="1800" dirty="0"/>
              <a:t>)                           V(</a:t>
            </a:r>
            <a:r>
              <a:rPr lang="en-US" altLang="en-US" sz="1800" dirty="0" err="1"/>
              <a:t>u,v</a:t>
            </a:r>
            <a:r>
              <a:rPr lang="en-US" altLang="en-US" sz="1800" dirty="0"/>
              <a:t>) = FT{T(</a:t>
            </a:r>
            <a:r>
              <a:rPr lang="en-US" altLang="en-US" sz="1800" dirty="0" err="1"/>
              <a:t>x,y</a:t>
            </a:r>
            <a:r>
              <a:rPr lang="en-US" altLang="en-US" sz="1800" dirty="0"/>
              <a:t>)}</a:t>
            </a:r>
          </a:p>
          <a:p>
            <a:pPr>
              <a:lnSpc>
                <a:spcPct val="90000"/>
              </a:lnSpc>
              <a:buFontTx/>
              <a:buNone/>
            </a:pPr>
            <a:endParaRPr lang="en-US" altLang="en-US" sz="1800" dirty="0"/>
          </a:p>
          <a:p>
            <a:pPr>
              <a:lnSpc>
                <a:spcPct val="90000"/>
              </a:lnSpc>
            </a:pPr>
            <a:endParaRPr lang="en-US" altLang="en-US" sz="1800" dirty="0"/>
          </a:p>
          <a:p>
            <a:pPr>
              <a:lnSpc>
                <a:spcPct val="90000"/>
              </a:lnSpc>
            </a:pPr>
            <a:endParaRPr lang="en-US" altLang="en-US" sz="1800" dirty="0"/>
          </a:p>
          <a:p>
            <a:pPr lvl="1">
              <a:lnSpc>
                <a:spcPct val="90000"/>
              </a:lnSpc>
            </a:pPr>
            <a:endParaRPr lang="en-US" altLang="en-US" sz="1800" dirty="0"/>
          </a:p>
          <a:p>
            <a:pPr lvl="1">
              <a:lnSpc>
                <a:spcPct val="90000"/>
              </a:lnSpc>
            </a:pPr>
            <a:endParaRPr lang="en-US" altLang="en-US" sz="1800" dirty="0"/>
          </a:p>
          <a:p>
            <a:pPr>
              <a:lnSpc>
                <a:spcPct val="90000"/>
              </a:lnSpc>
            </a:pPr>
            <a:r>
              <a:rPr lang="en-US" altLang="en-US" sz="2000" dirty="0"/>
              <a:t>in this example a single Fourier component encodes all</a:t>
            </a:r>
          </a:p>
          <a:p>
            <a:pPr lvl="1">
              <a:lnSpc>
                <a:spcPct val="90000"/>
              </a:lnSpc>
            </a:pPr>
            <a:r>
              <a:rPr lang="en-US" altLang="en-US" sz="1800" dirty="0"/>
              <a:t>the spatial frequency = period of the wave</a:t>
            </a:r>
          </a:p>
          <a:p>
            <a:pPr lvl="1">
              <a:lnSpc>
                <a:spcPct val="90000"/>
              </a:lnSpc>
            </a:pPr>
            <a:r>
              <a:rPr lang="en-US" altLang="en-US" sz="1800" dirty="0"/>
              <a:t>the magnitude = contrast</a:t>
            </a:r>
          </a:p>
          <a:p>
            <a:pPr lvl="1">
              <a:lnSpc>
                <a:spcPct val="90000"/>
              </a:lnSpc>
            </a:pPr>
            <a:r>
              <a:rPr lang="en-US" altLang="en-US" sz="1800" dirty="0"/>
              <a:t>the phase (not shown) = shift of wave with respect to origin</a:t>
            </a:r>
          </a:p>
          <a:p>
            <a:pPr lvl="2">
              <a:lnSpc>
                <a:spcPct val="90000"/>
              </a:lnSpc>
              <a:buFontTx/>
              <a:buNone/>
            </a:pPr>
            <a:endParaRPr lang="en-US" altLang="en-US" sz="1400" dirty="0"/>
          </a:p>
          <a:p>
            <a:pPr lvl="1">
              <a:lnSpc>
                <a:spcPct val="90000"/>
              </a:lnSpc>
            </a:pPr>
            <a:endParaRPr lang="en-US" altLang="en-US" sz="1600" dirty="0"/>
          </a:p>
          <a:p>
            <a:pPr>
              <a:lnSpc>
                <a:spcPct val="80000"/>
              </a:lnSpc>
            </a:pPr>
            <a:r>
              <a:rPr lang="en-US" altLang="en-US" sz="2000" dirty="0"/>
              <a:t>Fourier Transform image contains all information of original image</a:t>
            </a:r>
          </a:p>
          <a:p>
            <a:pPr>
              <a:lnSpc>
                <a:spcPct val="90000"/>
              </a:lnSpc>
            </a:pPr>
            <a:endParaRPr lang="en-US" altLang="en-US" sz="2000" dirty="0"/>
          </a:p>
        </p:txBody>
      </p:sp>
      <p:sp>
        <p:nvSpPr>
          <p:cNvPr id="175108" name="Rectangle 1028">
            <a:extLst>
              <a:ext uri="{FF2B5EF4-FFF2-40B4-BE49-F238E27FC236}">
                <a16:creationId xmlns:a16="http://schemas.microsoft.com/office/drawing/2014/main" id="{00F512C6-A864-5641-9537-D96AA7518670}"/>
              </a:ext>
            </a:extLst>
          </p:cNvPr>
          <p:cNvSpPr>
            <a:spLocks noGrp="1" noChangeArrowheads="1"/>
          </p:cNvSpPr>
          <p:nvPr>
            <p:ph type="title"/>
          </p:nvPr>
        </p:nvSpPr>
        <p:spPr/>
        <p:txBody>
          <a:bodyPr/>
          <a:lstStyle/>
          <a:p>
            <a:r>
              <a:rPr lang="en-US" altLang="en-US" dirty="0"/>
              <a:t>The Fourier Transform</a:t>
            </a:r>
          </a:p>
        </p:txBody>
      </p:sp>
      <p:pic>
        <p:nvPicPr>
          <p:cNvPr id="175109" name="Picture 1029" descr="imageofFourier">
            <a:extLst>
              <a:ext uri="{FF2B5EF4-FFF2-40B4-BE49-F238E27FC236}">
                <a16:creationId xmlns:a16="http://schemas.microsoft.com/office/drawing/2014/main" id="{8082C60D-60A7-0144-BDC8-54E9C29D2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914400"/>
            <a:ext cx="128428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75110" name="Picture 1030" descr="points_a">
            <a:extLst>
              <a:ext uri="{FF2B5EF4-FFF2-40B4-BE49-F238E27FC236}">
                <a16:creationId xmlns:a16="http://schemas.microsoft.com/office/drawing/2014/main" id="{552DCBF0-ADA2-0F4C-837B-D9D911F45B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811" y="2982273"/>
            <a:ext cx="1202377" cy="1202377"/>
          </a:xfrm>
          <a:prstGeom prst="rect">
            <a:avLst/>
          </a:prstGeom>
          <a:noFill/>
          <a:extLst>
            <a:ext uri="{909E8E84-426E-40DD-AFC4-6F175D3DCCD1}">
              <a14:hiddenFill xmlns:a14="http://schemas.microsoft.com/office/drawing/2010/main">
                <a:solidFill>
                  <a:srgbClr val="FFFFFF"/>
                </a:solidFill>
              </a14:hiddenFill>
            </a:ext>
          </a:extLst>
        </p:spPr>
      </p:pic>
      <p:pic>
        <p:nvPicPr>
          <p:cNvPr id="175111" name="Picture 1031" descr="points_a">
            <a:extLst>
              <a:ext uri="{FF2B5EF4-FFF2-40B4-BE49-F238E27FC236}">
                <a16:creationId xmlns:a16="http://schemas.microsoft.com/office/drawing/2014/main" id="{E8173D1C-3B47-C94F-9521-10FB18EBCD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666" y="2982273"/>
            <a:ext cx="1202377" cy="1202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394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Content Placeholder 12"/>
          <p:cNvSpPr>
            <a:spLocks noGrp="1"/>
          </p:cNvSpPr>
          <p:nvPr>
            <p:ph idx="1"/>
          </p:nvPr>
        </p:nvSpPr>
        <p:spPr>
          <a:xfrm>
            <a:off x="457200" y="1059870"/>
            <a:ext cx="8534400" cy="1156855"/>
          </a:xfrm>
        </p:spPr>
        <p:txBody>
          <a:bodyPr/>
          <a:lstStyle/>
          <a:p>
            <a:pPr>
              <a:lnSpc>
                <a:spcPct val="90000"/>
              </a:lnSpc>
              <a:buNone/>
            </a:pPr>
            <a:r>
              <a:rPr lang="en-US" sz="2000" dirty="0"/>
              <a:t>complex numbers: (real, imaginary) or (amplitude, phase)</a:t>
            </a:r>
          </a:p>
          <a:p>
            <a:pPr lvl="1">
              <a:lnSpc>
                <a:spcPct val="90000"/>
              </a:lnSpc>
            </a:pPr>
            <a:r>
              <a:rPr lang="en-US" sz="2000" dirty="0"/>
              <a:t>amplitude tells “how much” of a certain spatial frequency component</a:t>
            </a:r>
          </a:p>
          <a:p>
            <a:pPr lvl="1">
              <a:lnSpc>
                <a:spcPct val="90000"/>
              </a:lnSpc>
            </a:pPr>
            <a:r>
              <a:rPr lang="en-US" sz="2000" dirty="0"/>
              <a:t>phase tells “where” this component is located</a:t>
            </a:r>
          </a:p>
          <a:p>
            <a:endParaRPr lang="en-US" dirty="0"/>
          </a:p>
        </p:txBody>
      </p:sp>
      <p:grpSp>
        <p:nvGrpSpPr>
          <p:cNvPr id="19" name="Group 18"/>
          <p:cNvGrpSpPr/>
          <p:nvPr/>
        </p:nvGrpSpPr>
        <p:grpSpPr>
          <a:xfrm>
            <a:off x="1297710" y="2608279"/>
            <a:ext cx="6743701" cy="4061691"/>
            <a:chOff x="1066800" y="2362200"/>
            <a:chExt cx="7010400" cy="4343400"/>
          </a:xfrm>
        </p:grpSpPr>
        <p:pic>
          <p:nvPicPr>
            <p:cNvPr id="30725" name="Picture 13" descr="gauss_a.gif"/>
            <p:cNvPicPr>
              <a:picLocks noChangeAspect="1"/>
            </p:cNvPicPr>
            <p:nvPr/>
          </p:nvPicPr>
          <p:blipFill>
            <a:blip r:embed="rId3"/>
            <a:srcRect l="8888" b="8888"/>
            <a:stretch>
              <a:fillRect/>
            </a:stretch>
          </p:blipFill>
          <p:spPr bwMode="auto">
            <a:xfrm>
              <a:off x="1066800" y="2362200"/>
              <a:ext cx="2133600" cy="2133600"/>
            </a:xfrm>
            <a:prstGeom prst="rect">
              <a:avLst/>
            </a:prstGeom>
            <a:noFill/>
            <a:ln w="9525">
              <a:noFill/>
              <a:miter lim="800000"/>
              <a:headEnd/>
              <a:tailEnd/>
            </a:ln>
          </p:spPr>
        </p:pic>
        <p:pic>
          <p:nvPicPr>
            <p:cNvPr id="30726" name="Picture 14" descr="gauss_a.mag.gif"/>
            <p:cNvPicPr>
              <a:picLocks noChangeAspect="1"/>
            </p:cNvPicPr>
            <p:nvPr/>
          </p:nvPicPr>
          <p:blipFill>
            <a:blip r:embed="rId4"/>
            <a:srcRect l="7793" b="9091"/>
            <a:stretch>
              <a:fillRect/>
            </a:stretch>
          </p:blipFill>
          <p:spPr bwMode="auto">
            <a:xfrm>
              <a:off x="3322639" y="2362200"/>
              <a:ext cx="2163762" cy="2133600"/>
            </a:xfrm>
            <a:prstGeom prst="rect">
              <a:avLst/>
            </a:prstGeom>
            <a:noFill/>
            <a:ln w="9525">
              <a:noFill/>
              <a:miter lim="800000"/>
              <a:headEnd/>
              <a:tailEnd/>
            </a:ln>
          </p:spPr>
        </p:pic>
        <p:pic>
          <p:nvPicPr>
            <p:cNvPr id="30727" name="Picture 15" descr="gauss_a.pha.gif"/>
            <p:cNvPicPr>
              <a:picLocks noChangeAspect="1"/>
            </p:cNvPicPr>
            <p:nvPr/>
          </p:nvPicPr>
          <p:blipFill>
            <a:blip r:embed="rId5"/>
            <a:srcRect l="8324" r="-182" b="10001"/>
            <a:stretch>
              <a:fillRect/>
            </a:stretch>
          </p:blipFill>
          <p:spPr bwMode="auto">
            <a:xfrm>
              <a:off x="5638800" y="2362200"/>
              <a:ext cx="2438400" cy="2133600"/>
            </a:xfrm>
            <a:prstGeom prst="rect">
              <a:avLst/>
            </a:prstGeom>
            <a:noFill/>
            <a:ln w="9525">
              <a:noFill/>
              <a:miter lim="800000"/>
              <a:headEnd/>
              <a:tailEnd/>
            </a:ln>
          </p:spPr>
        </p:pic>
        <p:pic>
          <p:nvPicPr>
            <p:cNvPr id="17" name="Picture 16" descr="gauss_ao.gif"/>
            <p:cNvPicPr>
              <a:picLocks noChangeAspect="1"/>
            </p:cNvPicPr>
            <p:nvPr/>
          </p:nvPicPr>
          <p:blipFill>
            <a:blip r:embed="rId6"/>
            <a:srcRect l="8888" b="8888"/>
            <a:stretch>
              <a:fillRect/>
            </a:stretch>
          </p:blipFill>
          <p:spPr bwMode="auto">
            <a:xfrm>
              <a:off x="1066800" y="4572000"/>
              <a:ext cx="2133600" cy="2133600"/>
            </a:xfrm>
            <a:prstGeom prst="rect">
              <a:avLst/>
            </a:prstGeom>
            <a:noFill/>
            <a:ln w="9525">
              <a:noFill/>
              <a:miter lim="800000"/>
              <a:headEnd/>
              <a:tailEnd/>
            </a:ln>
          </p:spPr>
        </p:pic>
        <p:pic>
          <p:nvPicPr>
            <p:cNvPr id="10" name="Picture 9" descr="gauss_ao.mag.gif"/>
            <p:cNvPicPr>
              <a:picLocks noChangeAspect="1"/>
            </p:cNvPicPr>
            <p:nvPr/>
          </p:nvPicPr>
          <p:blipFill>
            <a:blip r:embed="rId4"/>
            <a:srcRect l="8888" b="8888"/>
            <a:stretch>
              <a:fillRect/>
            </a:stretch>
          </p:blipFill>
          <p:spPr bwMode="auto">
            <a:xfrm>
              <a:off x="3352800" y="4572000"/>
              <a:ext cx="2133600" cy="2133600"/>
            </a:xfrm>
            <a:prstGeom prst="rect">
              <a:avLst/>
            </a:prstGeom>
            <a:noFill/>
            <a:ln w="9525">
              <a:noFill/>
              <a:miter lim="800000"/>
              <a:headEnd/>
              <a:tailEnd/>
            </a:ln>
          </p:spPr>
        </p:pic>
        <p:pic>
          <p:nvPicPr>
            <p:cNvPr id="11" name="Picture 10" descr="gauss_ao.pha.gif"/>
            <p:cNvPicPr>
              <a:picLocks noChangeAspect="1"/>
            </p:cNvPicPr>
            <p:nvPr/>
          </p:nvPicPr>
          <p:blipFill>
            <a:blip r:embed="rId7"/>
            <a:srcRect l="8324" b="10001"/>
            <a:stretch>
              <a:fillRect/>
            </a:stretch>
          </p:blipFill>
          <p:spPr bwMode="auto">
            <a:xfrm>
              <a:off x="5638800" y="4567238"/>
              <a:ext cx="2438400" cy="2138362"/>
            </a:xfrm>
            <a:prstGeom prst="rect">
              <a:avLst/>
            </a:prstGeom>
            <a:noFill/>
            <a:ln w="9525">
              <a:noFill/>
              <a:miter lim="800000"/>
              <a:headEnd/>
              <a:tailEnd/>
            </a:ln>
          </p:spPr>
        </p:pic>
      </p:grpSp>
      <p:sp>
        <p:nvSpPr>
          <p:cNvPr id="30731" name="Rectangle 3"/>
          <p:cNvSpPr txBox="1">
            <a:spLocks noChangeArrowheads="1"/>
          </p:cNvSpPr>
          <p:nvPr/>
        </p:nvSpPr>
        <p:spPr bwMode="auto">
          <a:xfrm>
            <a:off x="1776025" y="2151079"/>
            <a:ext cx="1104900" cy="4572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i="1" dirty="0" err="1">
                <a:latin typeface="Arial" charset="0"/>
                <a:ea typeface="ＭＳ Ｐゴシック" charset="-128"/>
                <a:cs typeface="ＭＳ Ｐゴシック" charset="-128"/>
              </a:rPr>
              <a:t>I</a:t>
            </a:r>
            <a:r>
              <a:rPr lang="en-US" sz="2000" dirty="0" err="1">
                <a:latin typeface="Arial" charset="0"/>
                <a:ea typeface="ＭＳ Ｐゴシック" charset="-128"/>
                <a:cs typeface="ＭＳ Ｐゴシック" charset="-128"/>
              </a:rPr>
              <a:t>(x,y</a:t>
            </a:r>
            <a:r>
              <a:rPr lang="en-US" sz="2000" dirty="0">
                <a:latin typeface="Arial" charset="0"/>
                <a:ea typeface="ＭＳ Ｐゴシック" charset="-128"/>
                <a:cs typeface="ＭＳ Ｐゴシック" charset="-128"/>
              </a:rPr>
              <a:t>)</a:t>
            </a: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pPr>
            <a:endParaRPr lang="en-US" sz="2000" dirty="0">
              <a:latin typeface="Arial" charset="0"/>
              <a:ea typeface="ＭＳ Ｐゴシック" charset="-128"/>
              <a:cs typeface="ＭＳ Ｐゴシック" charset="-128"/>
            </a:endParaRPr>
          </a:p>
        </p:txBody>
      </p:sp>
      <p:sp>
        <p:nvSpPr>
          <p:cNvPr id="30732" name="Rectangle 3"/>
          <p:cNvSpPr txBox="1">
            <a:spLocks noChangeArrowheads="1"/>
          </p:cNvSpPr>
          <p:nvPr/>
        </p:nvSpPr>
        <p:spPr bwMode="auto">
          <a:xfrm>
            <a:off x="3467101" y="2151079"/>
            <a:ext cx="1943100" cy="4572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dirty="0" err="1">
                <a:latin typeface="Arial" charset="0"/>
                <a:ea typeface="ＭＳ Ｐゴシック" charset="-128"/>
                <a:cs typeface="ＭＳ Ｐゴシック" charset="-128"/>
              </a:rPr>
              <a:t>Amp{</a:t>
            </a:r>
            <a:r>
              <a:rPr lang="en-US" sz="2000" i="1" dirty="0" err="1">
                <a:latin typeface="Arial" charset="0"/>
                <a:ea typeface="ＭＳ Ｐゴシック" charset="-128"/>
                <a:cs typeface="ＭＳ Ｐゴシック" charset="-128"/>
              </a:rPr>
              <a:t>V</a:t>
            </a:r>
            <a:r>
              <a:rPr lang="en-US" sz="2000" dirty="0" err="1">
                <a:latin typeface="Arial" charset="0"/>
                <a:ea typeface="ＭＳ Ｐゴシック" charset="-128"/>
                <a:cs typeface="ＭＳ Ｐゴシック" charset="-128"/>
              </a:rPr>
              <a:t>(u,v</a:t>
            </a:r>
            <a:r>
              <a:rPr lang="en-US" sz="2000" dirty="0">
                <a:latin typeface="Arial" charset="0"/>
                <a:ea typeface="ＭＳ Ｐゴシック" charset="-128"/>
                <a:cs typeface="ＭＳ Ｐゴシック" charset="-128"/>
              </a:rPr>
              <a:t>)}</a:t>
            </a: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pPr>
            <a:endParaRPr lang="en-US" sz="2000" dirty="0">
              <a:latin typeface="Arial" charset="0"/>
              <a:ea typeface="ＭＳ Ｐゴシック" charset="-128"/>
              <a:cs typeface="ＭＳ Ｐゴシック" charset="-128"/>
            </a:endParaRPr>
          </a:p>
        </p:txBody>
      </p:sp>
      <p:sp>
        <p:nvSpPr>
          <p:cNvPr id="30733" name="Rectangle 3"/>
          <p:cNvSpPr txBox="1">
            <a:spLocks noChangeArrowheads="1"/>
          </p:cNvSpPr>
          <p:nvPr/>
        </p:nvSpPr>
        <p:spPr bwMode="auto">
          <a:xfrm>
            <a:off x="5867401" y="2151079"/>
            <a:ext cx="1943100" cy="4572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dirty="0" err="1">
                <a:latin typeface="Arial" charset="0"/>
                <a:ea typeface="ＭＳ Ｐゴシック" charset="-128"/>
                <a:cs typeface="ＭＳ Ｐゴシック" charset="-128"/>
              </a:rPr>
              <a:t>Pha{</a:t>
            </a:r>
            <a:r>
              <a:rPr lang="en-US" sz="2000" i="1" dirty="0" err="1">
                <a:latin typeface="Arial" charset="0"/>
                <a:ea typeface="ＭＳ Ｐゴシック" charset="-128"/>
                <a:cs typeface="ＭＳ Ｐゴシック" charset="-128"/>
              </a:rPr>
              <a:t>V</a:t>
            </a:r>
            <a:r>
              <a:rPr lang="en-US" sz="2000" dirty="0" err="1">
                <a:latin typeface="Arial" charset="0"/>
                <a:ea typeface="ＭＳ Ｐゴシック" charset="-128"/>
                <a:cs typeface="ＭＳ Ｐゴシック" charset="-128"/>
              </a:rPr>
              <a:t>(u,v</a:t>
            </a:r>
            <a:r>
              <a:rPr lang="en-US" sz="2000" dirty="0">
                <a:latin typeface="Arial" charset="0"/>
                <a:ea typeface="ＭＳ Ｐゴシック" charset="-128"/>
                <a:cs typeface="ＭＳ Ｐゴシック" charset="-128"/>
              </a:rPr>
              <a:t>)}</a:t>
            </a: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pPr>
            <a:endParaRPr lang="en-US" sz="2000" dirty="0">
              <a:latin typeface="Arial" charset="0"/>
              <a:ea typeface="ＭＳ Ｐゴシック" charset="-128"/>
              <a:cs typeface="ＭＳ Ｐゴシック" charset="-128"/>
            </a:endParaRPr>
          </a:p>
        </p:txBody>
      </p:sp>
      <p:sp>
        <p:nvSpPr>
          <p:cNvPr id="15"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16"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Amplitude and Phase</a:t>
            </a:r>
          </a:p>
        </p:txBody>
      </p:sp>
      <p:sp>
        <p:nvSpPr>
          <p:cNvPr id="18" name="Footer Placeholder 17"/>
          <p:cNvSpPr>
            <a:spLocks noGrp="1"/>
          </p:cNvSpPr>
          <p:nvPr>
            <p:ph type="ftr" sz="quarter" idx="11"/>
          </p:nvPr>
        </p:nvSpPr>
        <p:spPr/>
        <p:txBody>
          <a:bodyPr/>
          <a:lstStyle/>
          <a:p>
            <a:r>
              <a:rPr lang="en-US"/>
              <a:t>ASTR 511: Interferometry</a:t>
            </a:r>
          </a:p>
        </p:txBody>
      </p:sp>
      <p:sp>
        <p:nvSpPr>
          <p:cNvPr id="20" name="Slide Number Placeholder 19"/>
          <p:cNvSpPr>
            <a:spLocks noGrp="1"/>
          </p:cNvSpPr>
          <p:nvPr>
            <p:ph type="sldNum" sz="quarter" idx="12"/>
          </p:nvPr>
        </p:nvSpPr>
        <p:spPr/>
        <p:txBody>
          <a:bodyPr/>
          <a:lstStyle/>
          <a:p>
            <a:fld id="{9C4407C6-9652-C847-9F73-F04E200F25AD}" type="slidenum">
              <a:rPr lang="en-US" smtClean="0"/>
              <a:pPr/>
              <a:t>33</a:t>
            </a:fld>
            <a:endParaRPr lang="en-US"/>
          </a:p>
        </p:txBody>
      </p:sp>
    </p:spTree>
    <p:extLst>
      <p:ext uri="{BB962C8B-B14F-4D97-AF65-F5344CB8AC3E}">
        <p14:creationId xmlns:p14="http://schemas.microsoft.com/office/powerpoint/2010/main" val="2943337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Content Placeholder 12"/>
          <p:cNvSpPr>
            <a:spLocks noGrp="1"/>
          </p:cNvSpPr>
          <p:nvPr>
            <p:ph idx="1"/>
          </p:nvPr>
        </p:nvSpPr>
        <p:spPr>
          <a:xfrm>
            <a:off x="457200" y="1059870"/>
            <a:ext cx="8534400" cy="1156855"/>
          </a:xfrm>
        </p:spPr>
        <p:txBody>
          <a:bodyPr/>
          <a:lstStyle/>
          <a:p>
            <a:pPr>
              <a:lnSpc>
                <a:spcPct val="90000"/>
              </a:lnSpc>
              <a:buNone/>
            </a:pPr>
            <a:r>
              <a:rPr lang="en-US" sz="2000" dirty="0"/>
              <a:t>complex numbers: (real, imaginary) or (amplitude, phase)</a:t>
            </a:r>
          </a:p>
          <a:p>
            <a:pPr lvl="1">
              <a:lnSpc>
                <a:spcPct val="90000"/>
              </a:lnSpc>
            </a:pPr>
            <a:r>
              <a:rPr lang="en-US" sz="2000" dirty="0"/>
              <a:t>amplitude tells “how much” of a certain spatial frequency component</a:t>
            </a:r>
          </a:p>
          <a:p>
            <a:pPr lvl="1">
              <a:lnSpc>
                <a:spcPct val="90000"/>
              </a:lnSpc>
            </a:pPr>
            <a:r>
              <a:rPr lang="en-US" sz="2000" dirty="0"/>
              <a:t>phase tells “where” this component is located</a:t>
            </a:r>
          </a:p>
          <a:p>
            <a:endParaRPr lang="en-US" dirty="0"/>
          </a:p>
        </p:txBody>
      </p:sp>
      <p:sp>
        <p:nvSpPr>
          <p:cNvPr id="30731" name="Rectangle 3"/>
          <p:cNvSpPr txBox="1">
            <a:spLocks noChangeArrowheads="1"/>
          </p:cNvSpPr>
          <p:nvPr/>
        </p:nvSpPr>
        <p:spPr bwMode="auto">
          <a:xfrm>
            <a:off x="1776025" y="2151079"/>
            <a:ext cx="1104900" cy="4572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i="1" dirty="0" err="1">
                <a:latin typeface="Arial" charset="0"/>
                <a:ea typeface="ＭＳ Ｐゴシック" charset="-128"/>
                <a:cs typeface="ＭＳ Ｐゴシック" charset="-128"/>
              </a:rPr>
              <a:t>I</a:t>
            </a:r>
            <a:r>
              <a:rPr lang="en-US" sz="2000" dirty="0" err="1">
                <a:latin typeface="Arial" charset="0"/>
                <a:ea typeface="ＭＳ Ｐゴシック" charset="-128"/>
                <a:cs typeface="ＭＳ Ｐゴシック" charset="-128"/>
              </a:rPr>
              <a:t>(x,y</a:t>
            </a:r>
            <a:r>
              <a:rPr lang="en-US" sz="2000" dirty="0">
                <a:latin typeface="Arial" charset="0"/>
                <a:ea typeface="ＭＳ Ｐゴシック" charset="-128"/>
                <a:cs typeface="ＭＳ Ｐゴシック" charset="-128"/>
              </a:rPr>
              <a:t>)</a:t>
            </a: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pPr>
            <a:endParaRPr lang="en-US" sz="2000" dirty="0">
              <a:latin typeface="Arial" charset="0"/>
              <a:ea typeface="ＭＳ Ｐゴシック" charset="-128"/>
              <a:cs typeface="ＭＳ Ｐゴシック" charset="-128"/>
            </a:endParaRPr>
          </a:p>
        </p:txBody>
      </p:sp>
      <p:sp>
        <p:nvSpPr>
          <p:cNvPr id="30732" name="Rectangle 3"/>
          <p:cNvSpPr txBox="1">
            <a:spLocks noChangeArrowheads="1"/>
          </p:cNvSpPr>
          <p:nvPr/>
        </p:nvSpPr>
        <p:spPr bwMode="auto">
          <a:xfrm>
            <a:off x="3467101" y="2151079"/>
            <a:ext cx="1943100" cy="4572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dirty="0" err="1">
                <a:latin typeface="Arial" charset="0"/>
                <a:ea typeface="ＭＳ Ｐゴシック" charset="-128"/>
                <a:cs typeface="ＭＳ Ｐゴシック" charset="-128"/>
              </a:rPr>
              <a:t>Amp{</a:t>
            </a:r>
            <a:r>
              <a:rPr lang="en-US" sz="2000" i="1" dirty="0" err="1">
                <a:latin typeface="Arial" charset="0"/>
                <a:ea typeface="ＭＳ Ｐゴシック" charset="-128"/>
                <a:cs typeface="ＭＳ Ｐゴシック" charset="-128"/>
              </a:rPr>
              <a:t>V</a:t>
            </a:r>
            <a:r>
              <a:rPr lang="en-US" sz="2000" dirty="0" err="1">
                <a:latin typeface="Arial" charset="0"/>
                <a:ea typeface="ＭＳ Ｐゴシック" charset="-128"/>
                <a:cs typeface="ＭＳ Ｐゴシック" charset="-128"/>
              </a:rPr>
              <a:t>(u,v</a:t>
            </a:r>
            <a:r>
              <a:rPr lang="en-US" sz="2000" dirty="0">
                <a:latin typeface="Arial" charset="0"/>
                <a:ea typeface="ＭＳ Ｐゴシック" charset="-128"/>
                <a:cs typeface="ＭＳ Ｐゴシック" charset="-128"/>
              </a:rPr>
              <a:t>)}</a:t>
            </a: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pPr>
            <a:endParaRPr lang="en-US" sz="2000" dirty="0">
              <a:latin typeface="Arial" charset="0"/>
              <a:ea typeface="ＭＳ Ｐゴシック" charset="-128"/>
              <a:cs typeface="ＭＳ Ｐゴシック" charset="-128"/>
            </a:endParaRPr>
          </a:p>
        </p:txBody>
      </p:sp>
      <p:sp>
        <p:nvSpPr>
          <p:cNvPr id="30733" name="Rectangle 3"/>
          <p:cNvSpPr txBox="1">
            <a:spLocks noChangeArrowheads="1"/>
          </p:cNvSpPr>
          <p:nvPr/>
        </p:nvSpPr>
        <p:spPr bwMode="auto">
          <a:xfrm>
            <a:off x="5867401" y="2151079"/>
            <a:ext cx="1943100" cy="4572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dirty="0" err="1">
                <a:latin typeface="Arial" charset="0"/>
                <a:ea typeface="ＭＳ Ｐゴシック" charset="-128"/>
                <a:cs typeface="ＭＳ Ｐゴシック" charset="-128"/>
              </a:rPr>
              <a:t>Pha{</a:t>
            </a:r>
            <a:r>
              <a:rPr lang="en-US" sz="2000" i="1" dirty="0" err="1">
                <a:latin typeface="Arial" charset="0"/>
                <a:ea typeface="ＭＳ Ｐゴシック" charset="-128"/>
                <a:cs typeface="ＭＳ Ｐゴシック" charset="-128"/>
              </a:rPr>
              <a:t>V</a:t>
            </a:r>
            <a:r>
              <a:rPr lang="en-US" sz="2000" dirty="0" err="1">
                <a:latin typeface="Arial" charset="0"/>
                <a:ea typeface="ＭＳ Ｐゴシック" charset="-128"/>
                <a:cs typeface="ＭＳ Ｐゴシック" charset="-128"/>
              </a:rPr>
              <a:t>(u,v</a:t>
            </a:r>
            <a:r>
              <a:rPr lang="en-US" sz="2000" dirty="0">
                <a:latin typeface="Arial" charset="0"/>
                <a:ea typeface="ＭＳ Ｐゴシック" charset="-128"/>
                <a:cs typeface="ＭＳ Ｐゴシック" charset="-128"/>
              </a:rPr>
              <a:t>)}</a:t>
            </a: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pPr>
            <a:endParaRPr lang="en-US" sz="2000" dirty="0">
              <a:latin typeface="Arial" charset="0"/>
              <a:ea typeface="ＭＳ Ｐゴシック" charset="-128"/>
              <a:cs typeface="ＭＳ Ｐゴシック" charset="-128"/>
            </a:endParaRPr>
          </a:p>
        </p:txBody>
      </p:sp>
      <p:sp>
        <p:nvSpPr>
          <p:cNvPr id="15"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16"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Amplitude and Phase</a:t>
            </a:r>
          </a:p>
        </p:txBody>
      </p:sp>
      <p:grpSp>
        <p:nvGrpSpPr>
          <p:cNvPr id="18" name="Group 17"/>
          <p:cNvGrpSpPr/>
          <p:nvPr/>
        </p:nvGrpSpPr>
        <p:grpSpPr>
          <a:xfrm>
            <a:off x="1297710" y="2608279"/>
            <a:ext cx="6748272" cy="4059936"/>
            <a:chOff x="1066800" y="2362200"/>
            <a:chExt cx="7010400" cy="4343400"/>
          </a:xfrm>
        </p:grpSpPr>
        <p:pic>
          <p:nvPicPr>
            <p:cNvPr id="19" name="Picture 18" descr="gauss_ao2.pha.gif"/>
            <p:cNvPicPr>
              <a:picLocks noChangeAspect="1"/>
            </p:cNvPicPr>
            <p:nvPr/>
          </p:nvPicPr>
          <p:blipFill>
            <a:blip r:embed="rId3"/>
            <a:srcRect l="8324" b="10001"/>
            <a:stretch>
              <a:fillRect/>
            </a:stretch>
          </p:blipFill>
          <p:spPr bwMode="auto">
            <a:xfrm>
              <a:off x="5638800" y="4567238"/>
              <a:ext cx="2438400" cy="2138362"/>
            </a:xfrm>
            <a:prstGeom prst="rect">
              <a:avLst/>
            </a:prstGeom>
            <a:noFill/>
            <a:ln w="9525">
              <a:noFill/>
              <a:miter lim="800000"/>
              <a:headEnd/>
              <a:tailEnd/>
            </a:ln>
          </p:spPr>
        </p:pic>
        <p:pic>
          <p:nvPicPr>
            <p:cNvPr id="20" name="Picture 19" descr="gauss_ao2.gif"/>
            <p:cNvPicPr>
              <a:picLocks noChangeAspect="1"/>
            </p:cNvPicPr>
            <p:nvPr/>
          </p:nvPicPr>
          <p:blipFill>
            <a:blip r:embed="rId4"/>
            <a:srcRect l="8888" b="8888"/>
            <a:stretch>
              <a:fillRect/>
            </a:stretch>
          </p:blipFill>
          <p:spPr bwMode="auto">
            <a:xfrm>
              <a:off x="1066800" y="4572000"/>
              <a:ext cx="2133600" cy="2133600"/>
            </a:xfrm>
            <a:prstGeom prst="rect">
              <a:avLst/>
            </a:prstGeom>
            <a:noFill/>
            <a:ln w="9525">
              <a:noFill/>
              <a:miter lim="800000"/>
              <a:headEnd/>
              <a:tailEnd/>
            </a:ln>
          </p:spPr>
        </p:pic>
        <p:pic>
          <p:nvPicPr>
            <p:cNvPr id="21" name="Picture 13" descr="gauss_a.gif"/>
            <p:cNvPicPr>
              <a:picLocks noChangeAspect="1"/>
            </p:cNvPicPr>
            <p:nvPr/>
          </p:nvPicPr>
          <p:blipFill>
            <a:blip r:embed="rId5"/>
            <a:srcRect l="8888" b="8888"/>
            <a:stretch>
              <a:fillRect/>
            </a:stretch>
          </p:blipFill>
          <p:spPr bwMode="auto">
            <a:xfrm>
              <a:off x="1066800" y="2362200"/>
              <a:ext cx="2133600" cy="2133600"/>
            </a:xfrm>
            <a:prstGeom prst="rect">
              <a:avLst/>
            </a:prstGeom>
            <a:noFill/>
            <a:ln w="9525">
              <a:noFill/>
              <a:miter lim="800000"/>
              <a:headEnd/>
              <a:tailEnd/>
            </a:ln>
          </p:spPr>
        </p:pic>
        <p:pic>
          <p:nvPicPr>
            <p:cNvPr id="22" name="Picture 14" descr="gauss_a.mag.gif"/>
            <p:cNvPicPr>
              <a:picLocks noChangeAspect="1"/>
            </p:cNvPicPr>
            <p:nvPr/>
          </p:nvPicPr>
          <p:blipFill>
            <a:blip r:embed="rId6"/>
            <a:srcRect l="7793" b="9091"/>
            <a:stretch>
              <a:fillRect/>
            </a:stretch>
          </p:blipFill>
          <p:spPr bwMode="auto">
            <a:xfrm>
              <a:off x="3322639" y="2362200"/>
              <a:ext cx="2163762" cy="2133600"/>
            </a:xfrm>
            <a:prstGeom prst="rect">
              <a:avLst/>
            </a:prstGeom>
            <a:noFill/>
            <a:ln w="9525">
              <a:noFill/>
              <a:miter lim="800000"/>
              <a:headEnd/>
              <a:tailEnd/>
            </a:ln>
          </p:spPr>
        </p:pic>
        <p:pic>
          <p:nvPicPr>
            <p:cNvPr id="23" name="Picture 15" descr="gauss_a.pha.gif"/>
            <p:cNvPicPr>
              <a:picLocks noChangeAspect="1"/>
            </p:cNvPicPr>
            <p:nvPr/>
          </p:nvPicPr>
          <p:blipFill>
            <a:blip r:embed="rId7"/>
            <a:srcRect l="8324" r="-182" b="10001"/>
            <a:stretch>
              <a:fillRect/>
            </a:stretch>
          </p:blipFill>
          <p:spPr bwMode="auto">
            <a:xfrm>
              <a:off x="5638800" y="2362200"/>
              <a:ext cx="2438400" cy="2133600"/>
            </a:xfrm>
            <a:prstGeom prst="rect">
              <a:avLst/>
            </a:prstGeom>
            <a:noFill/>
            <a:ln w="9525">
              <a:noFill/>
              <a:miter lim="800000"/>
              <a:headEnd/>
              <a:tailEnd/>
            </a:ln>
          </p:spPr>
        </p:pic>
        <p:pic>
          <p:nvPicPr>
            <p:cNvPr id="24" name="Picture 23" descr="gauss_ao.mag.gif"/>
            <p:cNvPicPr>
              <a:picLocks noChangeAspect="1"/>
            </p:cNvPicPr>
            <p:nvPr/>
          </p:nvPicPr>
          <p:blipFill>
            <a:blip r:embed="rId6"/>
            <a:srcRect l="8888" b="8888"/>
            <a:stretch>
              <a:fillRect/>
            </a:stretch>
          </p:blipFill>
          <p:spPr bwMode="auto">
            <a:xfrm>
              <a:off x="3352800" y="4572000"/>
              <a:ext cx="2133600" cy="2133600"/>
            </a:xfrm>
            <a:prstGeom prst="rect">
              <a:avLst/>
            </a:prstGeom>
            <a:noFill/>
            <a:ln w="9525">
              <a:noFill/>
              <a:miter lim="800000"/>
              <a:headEnd/>
              <a:tailEnd/>
            </a:ln>
          </p:spPr>
        </p:pic>
      </p:grpSp>
      <p:sp>
        <p:nvSpPr>
          <p:cNvPr id="17" name="Footer Placeholder 16"/>
          <p:cNvSpPr>
            <a:spLocks noGrp="1"/>
          </p:cNvSpPr>
          <p:nvPr>
            <p:ph type="ftr" sz="quarter" idx="11"/>
          </p:nvPr>
        </p:nvSpPr>
        <p:spPr/>
        <p:txBody>
          <a:bodyPr/>
          <a:lstStyle/>
          <a:p>
            <a:r>
              <a:rPr lang="en-US"/>
              <a:t>ASTR 511: Interferometry</a:t>
            </a:r>
          </a:p>
        </p:txBody>
      </p:sp>
      <p:sp>
        <p:nvSpPr>
          <p:cNvPr id="25" name="Slide Number Placeholder 24"/>
          <p:cNvSpPr>
            <a:spLocks noGrp="1"/>
          </p:cNvSpPr>
          <p:nvPr>
            <p:ph type="sldNum" sz="quarter" idx="12"/>
          </p:nvPr>
        </p:nvSpPr>
        <p:spPr/>
        <p:txBody>
          <a:bodyPr/>
          <a:lstStyle/>
          <a:p>
            <a:fld id="{9C4407C6-9652-C847-9F73-F04E200F25AD}" type="slidenum">
              <a:rPr lang="en-US" smtClean="0"/>
              <a:pPr/>
              <a:t>34</a:t>
            </a:fld>
            <a:endParaRPr lang="en-US"/>
          </a:p>
        </p:txBody>
      </p:sp>
    </p:spTree>
    <p:extLst>
      <p:ext uri="{BB962C8B-B14F-4D97-AF65-F5344CB8AC3E}">
        <p14:creationId xmlns:p14="http://schemas.microsoft.com/office/powerpoint/2010/main" val="1076568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1"/>
          </p:nvPr>
        </p:nvSpPr>
        <p:spPr>
          <a:xfrm>
            <a:off x="765450" y="1219200"/>
            <a:ext cx="1139550" cy="489528"/>
          </a:xfrm>
        </p:spPr>
        <p:txBody>
          <a:bodyPr>
            <a:normAutofit/>
          </a:bodyPr>
          <a:lstStyle/>
          <a:p>
            <a:pPr algn="ctr">
              <a:lnSpc>
                <a:spcPct val="90000"/>
              </a:lnSpc>
              <a:buFontTx/>
              <a:buNone/>
            </a:pPr>
            <a:r>
              <a:rPr lang="en-US" sz="2400" dirty="0" err="1"/>
              <a:t>I(x,y</a:t>
            </a:r>
            <a:r>
              <a:rPr lang="en-US" sz="2400" dirty="0"/>
              <a:t>)</a:t>
            </a:r>
          </a:p>
          <a:p>
            <a:pPr>
              <a:lnSpc>
                <a:spcPct val="90000"/>
              </a:lnSpc>
            </a:pPr>
            <a:endParaRPr lang="en-US" sz="2000" dirty="0"/>
          </a:p>
          <a:p>
            <a:pPr>
              <a:lnSpc>
                <a:spcPct val="90000"/>
              </a:lnSpc>
            </a:pPr>
            <a:endParaRPr lang="en-US" sz="2000" dirty="0"/>
          </a:p>
          <a:p>
            <a:pPr>
              <a:lnSpc>
                <a:spcPct val="90000"/>
              </a:lnSpc>
            </a:pPr>
            <a:endParaRPr lang="en-US" sz="2000" dirty="0"/>
          </a:p>
          <a:p>
            <a:pPr>
              <a:lnSpc>
                <a:spcPct val="90000"/>
              </a:lnSpc>
            </a:pPr>
            <a:endParaRPr lang="en-US" sz="2000" dirty="0"/>
          </a:p>
          <a:p>
            <a:pPr>
              <a:lnSpc>
                <a:spcPct val="90000"/>
              </a:lnSpc>
              <a:buFontTx/>
              <a:buNone/>
            </a:pPr>
            <a:endParaRPr lang="en-US" sz="2000" dirty="0"/>
          </a:p>
        </p:txBody>
      </p:sp>
      <p:pic>
        <p:nvPicPr>
          <p:cNvPr id="24581" name="Picture 11" descr="gauss_d"/>
          <p:cNvPicPr>
            <a:picLocks noChangeAspect="1" noChangeArrowheads="1"/>
          </p:cNvPicPr>
          <p:nvPr/>
        </p:nvPicPr>
        <p:blipFill>
          <a:blip r:embed="rId5"/>
          <a:srcRect/>
          <a:stretch>
            <a:fillRect/>
          </a:stretch>
        </p:blipFill>
        <p:spPr bwMode="auto">
          <a:xfrm>
            <a:off x="1752600" y="1371601"/>
            <a:ext cx="2133600" cy="2133600"/>
          </a:xfrm>
          <a:prstGeom prst="rect">
            <a:avLst/>
          </a:prstGeom>
          <a:noFill/>
          <a:ln w="9525">
            <a:noFill/>
            <a:miter lim="800000"/>
            <a:headEnd/>
            <a:tailEnd/>
          </a:ln>
        </p:spPr>
      </p:pic>
      <p:sp>
        <p:nvSpPr>
          <p:cNvPr id="24585" name="Rectangle 15"/>
          <p:cNvSpPr>
            <a:spLocks noChangeArrowheads="1"/>
          </p:cNvSpPr>
          <p:nvPr/>
        </p:nvSpPr>
        <p:spPr bwMode="auto">
          <a:xfrm>
            <a:off x="912091" y="6172200"/>
            <a:ext cx="7412182" cy="5334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dirty="0">
                <a:latin typeface="Arial Narrow" panose="020B0604020202020204" pitchFamily="34" charset="0"/>
                <a:cs typeface="Arial Narrow" panose="020B0604020202020204" pitchFamily="34" charset="0"/>
              </a:rPr>
              <a:t>narrow features transform to wide features (and vice-versa)</a:t>
            </a:r>
          </a:p>
          <a:p>
            <a:pPr marL="342865" indent="-342865">
              <a:lnSpc>
                <a:spcPct val="90000"/>
              </a:lnSpc>
              <a:spcBef>
                <a:spcPct val="20000"/>
              </a:spcBef>
            </a:pPr>
            <a:endParaRPr lang="en-US" dirty="0">
              <a:latin typeface="Arial" charset="0"/>
            </a:endParaRPr>
          </a:p>
        </p:txBody>
      </p:sp>
      <p:sp>
        <p:nvSpPr>
          <p:cNvPr id="24583" name="Rectangle 3"/>
          <p:cNvSpPr txBox="1">
            <a:spLocks noChangeArrowheads="1"/>
          </p:cNvSpPr>
          <p:nvPr/>
        </p:nvSpPr>
        <p:spPr bwMode="auto">
          <a:xfrm>
            <a:off x="6943445" y="1219199"/>
            <a:ext cx="1981200" cy="789709"/>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400" dirty="0" err="1">
                <a:latin typeface="Arial Narrow" panose="020B0604020202020204" pitchFamily="34" charset="0"/>
                <a:ea typeface="ＭＳ Ｐゴシック" charset="-128"/>
                <a:cs typeface="Arial Narrow" panose="020B0604020202020204" pitchFamily="34" charset="0"/>
              </a:rPr>
              <a:t>Amp{V(u,v</a:t>
            </a:r>
            <a:r>
              <a:rPr lang="en-US" sz="2400" dirty="0">
                <a:latin typeface="Arial Narrow" panose="020B0604020202020204" pitchFamily="34" charset="0"/>
                <a:ea typeface="ＭＳ Ｐゴシック" charset="-128"/>
                <a:cs typeface="Arial Narrow" panose="020B0604020202020204" pitchFamily="34" charset="0"/>
              </a:rPr>
              <a:t>)}</a:t>
            </a: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buFontTx/>
              <a:buChar char="•"/>
            </a:pPr>
            <a:endParaRPr lang="en-US" sz="2000" dirty="0">
              <a:latin typeface="Arial" charset="0"/>
              <a:ea typeface="ＭＳ Ｐゴシック" charset="-128"/>
              <a:cs typeface="ＭＳ Ｐゴシック" charset="-128"/>
            </a:endParaRPr>
          </a:p>
          <a:p>
            <a:pPr marL="342865" indent="-342865">
              <a:lnSpc>
                <a:spcPct val="90000"/>
              </a:lnSpc>
              <a:spcBef>
                <a:spcPct val="20000"/>
              </a:spcBef>
            </a:pPr>
            <a:endParaRPr lang="en-US" sz="2000" dirty="0">
              <a:latin typeface="Arial" charset="0"/>
              <a:ea typeface="ＭＳ Ｐゴシック" charset="-128"/>
              <a:cs typeface="ＭＳ Ｐゴシック" charset="-128"/>
            </a:endParaRPr>
          </a:p>
        </p:txBody>
      </p:sp>
      <p:grpSp>
        <p:nvGrpSpPr>
          <p:cNvPr id="2" name="Group 18"/>
          <p:cNvGrpSpPr>
            <a:grpSpLocks/>
          </p:cNvGrpSpPr>
          <p:nvPr/>
        </p:nvGrpSpPr>
        <p:grpSpPr bwMode="auto">
          <a:xfrm>
            <a:off x="335285" y="3657601"/>
            <a:ext cx="3550915" cy="2133600"/>
            <a:chOff x="335285" y="3657600"/>
            <a:chExt cx="3550915" cy="2133600"/>
          </a:xfrm>
        </p:grpSpPr>
        <p:pic>
          <p:nvPicPr>
            <p:cNvPr id="24594" name="Picture 11" descr="gauss_a.gif"/>
            <p:cNvPicPr>
              <a:picLocks noChangeAspect="1"/>
            </p:cNvPicPr>
            <p:nvPr/>
          </p:nvPicPr>
          <p:blipFill>
            <a:blip r:embed="rId6"/>
            <a:srcRect l="8888" b="8888"/>
            <a:stretch>
              <a:fillRect/>
            </a:stretch>
          </p:blipFill>
          <p:spPr bwMode="auto">
            <a:xfrm>
              <a:off x="1752600" y="3657600"/>
              <a:ext cx="2133600" cy="2133600"/>
            </a:xfrm>
            <a:prstGeom prst="rect">
              <a:avLst/>
            </a:prstGeom>
            <a:noFill/>
            <a:ln w="9525">
              <a:noFill/>
              <a:miter lim="800000"/>
              <a:headEnd/>
              <a:tailEnd/>
            </a:ln>
          </p:spPr>
        </p:pic>
        <p:sp>
          <p:nvSpPr>
            <p:cNvPr id="24595" name="TextBox 14"/>
            <p:cNvSpPr txBox="1">
              <a:spLocks noChangeArrowheads="1"/>
            </p:cNvSpPr>
            <p:nvPr/>
          </p:nvSpPr>
          <p:spPr bwMode="auto">
            <a:xfrm>
              <a:off x="335285" y="4400550"/>
              <a:ext cx="1189749" cy="400110"/>
            </a:xfrm>
            <a:prstGeom prst="rect">
              <a:avLst/>
            </a:prstGeom>
            <a:noFill/>
            <a:ln w="9525">
              <a:noFill/>
              <a:miter lim="800000"/>
              <a:headEnd/>
              <a:tailEnd/>
            </a:ln>
          </p:spPr>
          <p:txBody>
            <a:bodyPr wrap="none">
              <a:prstTxWarp prst="textNoShape">
                <a:avLst/>
              </a:prstTxWarp>
              <a:spAutoFit/>
            </a:bodyPr>
            <a:lstStyle/>
            <a:p>
              <a:pPr algn="ctr"/>
              <a:r>
                <a:rPr lang="en-US" sz="2000" dirty="0">
                  <a:latin typeface="Arial Narrow" panose="020B0604020202020204" pitchFamily="34" charset="0"/>
                  <a:ea typeface="Arial" charset="0"/>
                  <a:cs typeface="Arial Narrow" panose="020B0604020202020204" pitchFamily="34" charset="0"/>
                </a:rPr>
                <a:t>  Gaussian</a:t>
              </a:r>
            </a:p>
          </p:txBody>
        </p:sp>
      </p:grpSp>
      <p:sp>
        <p:nvSpPr>
          <p:cNvPr id="5" name="TextBox 15"/>
          <p:cNvSpPr txBox="1">
            <a:spLocks noChangeArrowheads="1"/>
          </p:cNvSpPr>
          <p:nvPr/>
        </p:nvSpPr>
        <p:spPr bwMode="auto">
          <a:xfrm>
            <a:off x="228600" y="2342257"/>
            <a:ext cx="1245834" cy="400099"/>
          </a:xfrm>
          <a:prstGeom prst="rect">
            <a:avLst/>
          </a:prstGeom>
          <a:noFill/>
          <a:ln w="9525">
            <a:noFill/>
            <a:miter lim="800000"/>
            <a:headEnd/>
            <a:tailEnd/>
          </a:ln>
        </p:spPr>
        <p:txBody>
          <a:bodyPr wrap="none" lIns="91430" tIns="45715" rIns="91430" bIns="45715">
            <a:prstTxWarp prst="textNoShape">
              <a:avLst/>
            </a:prstTxWarp>
            <a:spAutoFit/>
          </a:bodyPr>
          <a:lstStyle/>
          <a:p>
            <a:r>
              <a:rPr lang="en-US" sz="2000" dirty="0" err="1">
                <a:latin typeface="Optima"/>
                <a:cs typeface="Optima"/>
                <a:sym typeface="Symbol" charset="2"/>
              </a:rPr>
              <a:t></a:t>
            </a:r>
            <a:r>
              <a:rPr lang="en-US" sz="2000" dirty="0">
                <a:latin typeface="Optima"/>
                <a:cs typeface="Optima"/>
                <a:sym typeface="Symbol" charset="2"/>
              </a:rPr>
              <a:t> </a:t>
            </a:r>
            <a:r>
              <a:rPr lang="en-US" sz="2000" dirty="0">
                <a:latin typeface="Arial Narrow" panose="020B0604020202020204" pitchFamily="34" charset="0"/>
                <a:cs typeface="Arial Narrow" panose="020B0604020202020204" pitchFamily="34" charset="0"/>
              </a:rPr>
              <a:t>Function </a:t>
            </a:r>
          </a:p>
        </p:txBody>
      </p:sp>
      <p:grpSp>
        <p:nvGrpSpPr>
          <p:cNvPr id="3" name="Group 16"/>
          <p:cNvGrpSpPr>
            <a:grpSpLocks/>
          </p:cNvGrpSpPr>
          <p:nvPr/>
        </p:nvGrpSpPr>
        <p:grpSpPr bwMode="auto">
          <a:xfrm>
            <a:off x="4214750" y="1371601"/>
            <a:ext cx="4212915" cy="2133600"/>
            <a:chOff x="4191000" y="1371600"/>
            <a:chExt cx="4212914" cy="2133600"/>
          </a:xfrm>
        </p:grpSpPr>
        <p:pic>
          <p:nvPicPr>
            <p:cNvPr id="24591" name="Picture 12" descr="level_d"/>
            <p:cNvPicPr>
              <a:picLocks noChangeAspect="1" noChangeArrowheads="1"/>
            </p:cNvPicPr>
            <p:nvPr/>
          </p:nvPicPr>
          <p:blipFill>
            <a:blip r:embed="rId7"/>
            <a:srcRect/>
            <a:stretch>
              <a:fillRect/>
            </a:stretch>
          </p:blipFill>
          <p:spPr bwMode="auto">
            <a:xfrm>
              <a:off x="4876800" y="1371600"/>
              <a:ext cx="2133600" cy="2133600"/>
            </a:xfrm>
            <a:prstGeom prst="rect">
              <a:avLst/>
            </a:prstGeom>
            <a:noFill/>
            <a:ln w="9525">
              <a:noFill/>
              <a:miter lim="800000"/>
              <a:headEnd/>
              <a:tailEnd/>
            </a:ln>
          </p:spPr>
        </p:pic>
        <p:pic>
          <p:nvPicPr>
            <p:cNvPr id="24592" name="Picture 13" descr="TP_tmp"/>
            <p:cNvPicPr>
              <a:picLocks noChangeAspect="1" noChangeArrowheads="1"/>
            </p:cNvPicPr>
            <p:nvPr>
              <p:custDataLst>
                <p:tags r:id="rId2"/>
              </p:custDataLst>
            </p:nvPr>
          </p:nvPicPr>
          <p:blipFill>
            <a:blip r:embed="rId8"/>
            <a:srcRect/>
            <a:stretch>
              <a:fillRect/>
            </a:stretch>
          </p:blipFill>
          <p:spPr bwMode="auto">
            <a:xfrm>
              <a:off x="4191000" y="2311400"/>
              <a:ext cx="393700" cy="355600"/>
            </a:xfrm>
            <a:prstGeom prst="rect">
              <a:avLst/>
            </a:prstGeom>
            <a:noFill/>
            <a:ln w="9525">
              <a:noFill/>
              <a:miter lim="800000"/>
              <a:headEnd/>
              <a:tailEnd/>
            </a:ln>
          </p:spPr>
        </p:pic>
        <p:sp>
          <p:nvSpPr>
            <p:cNvPr id="24593" name="TextBox 16"/>
            <p:cNvSpPr txBox="1">
              <a:spLocks noChangeArrowheads="1"/>
            </p:cNvSpPr>
            <p:nvPr/>
          </p:nvSpPr>
          <p:spPr bwMode="auto">
            <a:xfrm>
              <a:off x="7319963" y="2258295"/>
              <a:ext cx="1083951" cy="400110"/>
            </a:xfrm>
            <a:prstGeom prst="rect">
              <a:avLst/>
            </a:prstGeom>
            <a:noFill/>
            <a:ln w="9525">
              <a:noFill/>
              <a:miter lim="800000"/>
              <a:headEnd/>
              <a:tailEnd/>
            </a:ln>
          </p:spPr>
          <p:txBody>
            <a:bodyPr wrap="none">
              <a:prstTxWarp prst="textNoShape">
                <a:avLst/>
              </a:prstTxWarp>
              <a:spAutoFit/>
            </a:bodyPr>
            <a:lstStyle/>
            <a:p>
              <a:r>
                <a:rPr lang="en-US" sz="2000" dirty="0">
                  <a:latin typeface="Arial Narrow" panose="020B0604020202020204" pitchFamily="34" charset="0"/>
                  <a:cs typeface="Arial Narrow" panose="020B0604020202020204" pitchFamily="34" charset="0"/>
                  <a:sym typeface="Symbol" charset="2"/>
                </a:rPr>
                <a:t>Constant</a:t>
              </a:r>
              <a:r>
                <a:rPr lang="en-US" sz="2000" dirty="0">
                  <a:latin typeface="Arial Narrow" panose="020B0604020202020204" pitchFamily="34" charset="0"/>
                  <a:cs typeface="Arial Narrow" panose="020B0604020202020204" pitchFamily="34" charset="0"/>
                </a:rPr>
                <a:t> </a:t>
              </a:r>
            </a:p>
          </p:txBody>
        </p:sp>
      </p:grpSp>
      <p:grpSp>
        <p:nvGrpSpPr>
          <p:cNvPr id="4" name="Group 17"/>
          <p:cNvGrpSpPr>
            <a:grpSpLocks/>
          </p:cNvGrpSpPr>
          <p:nvPr/>
        </p:nvGrpSpPr>
        <p:grpSpPr bwMode="auto">
          <a:xfrm>
            <a:off x="4114801" y="3657601"/>
            <a:ext cx="4335937" cy="2133600"/>
            <a:chOff x="4114800" y="3657600"/>
            <a:chExt cx="4335937" cy="2133600"/>
          </a:xfrm>
        </p:grpSpPr>
        <p:pic>
          <p:nvPicPr>
            <p:cNvPr id="24588" name="Picture 14" descr="TP_tmp"/>
            <p:cNvPicPr>
              <a:picLocks noChangeAspect="1" noChangeArrowheads="1"/>
            </p:cNvPicPr>
            <p:nvPr>
              <p:custDataLst>
                <p:tags r:id="rId1"/>
              </p:custDataLst>
            </p:nvPr>
          </p:nvPicPr>
          <p:blipFill>
            <a:blip r:embed="rId8"/>
            <a:srcRect/>
            <a:stretch>
              <a:fillRect/>
            </a:stretch>
          </p:blipFill>
          <p:spPr bwMode="auto">
            <a:xfrm>
              <a:off x="4114800" y="4445000"/>
              <a:ext cx="393700" cy="355600"/>
            </a:xfrm>
            <a:prstGeom prst="rect">
              <a:avLst/>
            </a:prstGeom>
            <a:noFill/>
            <a:ln w="9525">
              <a:noFill/>
              <a:miter lim="800000"/>
              <a:headEnd/>
              <a:tailEnd/>
            </a:ln>
          </p:spPr>
        </p:pic>
        <p:pic>
          <p:nvPicPr>
            <p:cNvPr id="24589" name="Picture 12" descr="gauss_a.mag.gif"/>
            <p:cNvPicPr>
              <a:picLocks noChangeAspect="1"/>
            </p:cNvPicPr>
            <p:nvPr/>
          </p:nvPicPr>
          <p:blipFill>
            <a:blip r:embed="rId9"/>
            <a:srcRect l="7793" b="9091"/>
            <a:stretch>
              <a:fillRect/>
            </a:stretch>
          </p:blipFill>
          <p:spPr bwMode="auto">
            <a:xfrm>
              <a:off x="4876800" y="3657600"/>
              <a:ext cx="2163763" cy="2133600"/>
            </a:xfrm>
            <a:prstGeom prst="rect">
              <a:avLst/>
            </a:prstGeom>
            <a:noFill/>
            <a:ln w="9525">
              <a:noFill/>
              <a:miter lim="800000"/>
              <a:headEnd/>
              <a:tailEnd/>
            </a:ln>
          </p:spPr>
        </p:pic>
        <p:sp>
          <p:nvSpPr>
            <p:cNvPr id="24590" name="TextBox 17"/>
            <p:cNvSpPr txBox="1">
              <a:spLocks noChangeArrowheads="1"/>
            </p:cNvSpPr>
            <p:nvPr/>
          </p:nvSpPr>
          <p:spPr bwMode="auto">
            <a:xfrm>
              <a:off x="7376405" y="4400550"/>
              <a:ext cx="1074332" cy="400110"/>
            </a:xfrm>
            <a:prstGeom prst="rect">
              <a:avLst/>
            </a:prstGeom>
            <a:noFill/>
            <a:ln w="9525">
              <a:noFill/>
              <a:miter lim="800000"/>
              <a:headEnd/>
              <a:tailEnd/>
            </a:ln>
          </p:spPr>
          <p:txBody>
            <a:bodyPr wrap="none">
              <a:prstTxWarp prst="textNoShape">
                <a:avLst/>
              </a:prstTxWarp>
              <a:spAutoFit/>
            </a:bodyPr>
            <a:lstStyle/>
            <a:p>
              <a:pPr algn="ctr"/>
              <a:r>
                <a:rPr lang="en-US" sz="2000" dirty="0">
                  <a:latin typeface="Arial Narrow" panose="020B0604020202020204" pitchFamily="34" charset="0"/>
                  <a:ea typeface="Arial" charset="0"/>
                  <a:cs typeface="Arial Narrow" panose="020B0604020202020204" pitchFamily="34" charset="0"/>
                </a:rPr>
                <a:t>Gaussian</a:t>
              </a:r>
            </a:p>
          </p:txBody>
        </p:sp>
      </p:grpSp>
      <p:sp>
        <p:nvSpPr>
          <p:cNvPr id="21"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23"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Some 2-D Fourier</a:t>
            </a:r>
            <a:r>
              <a:rPr kumimoji="0" lang="en-US" sz="3600" u="none" strike="noStrike" kern="1200" cap="none" spc="0" normalizeH="0" noProof="0" dirty="0">
                <a:ln>
                  <a:noFill/>
                </a:ln>
                <a:solidFill>
                  <a:schemeClr val="tx1"/>
                </a:solidFill>
                <a:effectLst/>
                <a:uLnTx/>
                <a:uFillTx/>
                <a:latin typeface="Arial Narrow" panose="020B0604020202020204" pitchFamily="34" charset="0"/>
                <a:ea typeface="+mj-ea"/>
                <a:cs typeface="Arial Narrow" panose="020B0604020202020204" pitchFamily="34" charset="0"/>
              </a:rPr>
              <a:t> Transform Pairs</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20" name="Footer Placeholder 19"/>
          <p:cNvSpPr>
            <a:spLocks noGrp="1"/>
          </p:cNvSpPr>
          <p:nvPr>
            <p:ph type="ftr" sz="quarter" idx="11"/>
          </p:nvPr>
        </p:nvSpPr>
        <p:spPr/>
        <p:txBody>
          <a:bodyPr/>
          <a:lstStyle/>
          <a:p>
            <a:r>
              <a:rPr lang="en-US"/>
              <a:t>ASTR 511: Interferometry</a:t>
            </a:r>
          </a:p>
        </p:txBody>
      </p:sp>
      <p:sp>
        <p:nvSpPr>
          <p:cNvPr id="22" name="Slide Number Placeholder 21"/>
          <p:cNvSpPr>
            <a:spLocks noGrp="1"/>
          </p:cNvSpPr>
          <p:nvPr>
            <p:ph type="sldNum" sz="quarter" idx="12"/>
          </p:nvPr>
        </p:nvSpPr>
        <p:spPr/>
        <p:txBody>
          <a:bodyPr/>
          <a:lstStyle/>
          <a:p>
            <a:fld id="{9C4407C6-9652-C847-9F73-F04E200F25AD}" type="slidenum">
              <a:rPr lang="en-US" smtClean="0"/>
              <a:pPr/>
              <a:t>35</a:t>
            </a:fld>
            <a:endParaRPr lang="en-US"/>
          </a:p>
        </p:txBody>
      </p:sp>
    </p:spTree>
    <p:extLst>
      <p:ext uri="{BB962C8B-B14F-4D97-AF65-F5344CB8AC3E}">
        <p14:creationId xmlns:p14="http://schemas.microsoft.com/office/powerpoint/2010/main" val="3835007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1" descr="gauss_c.gif"/>
          <p:cNvPicPr>
            <a:picLocks noChangeAspect="1"/>
          </p:cNvPicPr>
          <p:nvPr/>
        </p:nvPicPr>
        <p:blipFill>
          <a:blip r:embed="rId5"/>
          <a:srcRect l="7777" b="8888"/>
          <a:stretch>
            <a:fillRect/>
          </a:stretch>
        </p:blipFill>
        <p:spPr bwMode="auto">
          <a:xfrm>
            <a:off x="1752600" y="1397000"/>
            <a:ext cx="2133600" cy="2108200"/>
          </a:xfrm>
          <a:prstGeom prst="rect">
            <a:avLst/>
          </a:prstGeom>
          <a:noFill/>
          <a:ln w="9525">
            <a:noFill/>
            <a:miter lim="800000"/>
            <a:headEnd/>
            <a:tailEnd/>
          </a:ln>
        </p:spPr>
      </p:pic>
      <p:sp>
        <p:nvSpPr>
          <p:cNvPr id="26631" name="TextBox 14"/>
          <p:cNvSpPr txBox="1">
            <a:spLocks noChangeArrowheads="1"/>
          </p:cNvSpPr>
          <p:nvPr/>
        </p:nvSpPr>
        <p:spPr bwMode="auto">
          <a:xfrm>
            <a:off x="331788" y="2149761"/>
            <a:ext cx="1074313" cy="707876"/>
          </a:xfrm>
          <a:prstGeom prst="rect">
            <a:avLst/>
          </a:prstGeom>
          <a:noFill/>
          <a:ln w="9525">
            <a:noFill/>
            <a:miter lim="800000"/>
            <a:headEnd/>
            <a:tailEnd/>
          </a:ln>
        </p:spPr>
        <p:txBody>
          <a:bodyPr wrap="none" lIns="91430" tIns="45715" rIns="91430" bIns="45715">
            <a:prstTxWarp prst="textNoShape">
              <a:avLst/>
            </a:prstTxWarp>
            <a:spAutoFit/>
          </a:bodyPr>
          <a:lstStyle/>
          <a:p>
            <a:r>
              <a:rPr lang="en-US" sz="2000" dirty="0">
                <a:latin typeface="Arial Narrow" panose="020B0604020202020204" pitchFamily="34" charset="0"/>
                <a:ea typeface="Arial" charset="0"/>
                <a:cs typeface="Arial Narrow" panose="020B0604020202020204" pitchFamily="34" charset="0"/>
              </a:rPr>
              <a:t>elliptical</a:t>
            </a:r>
          </a:p>
          <a:p>
            <a:r>
              <a:rPr lang="en-US" sz="2000" dirty="0">
                <a:latin typeface="Arial Narrow" panose="020B0604020202020204" pitchFamily="34" charset="0"/>
                <a:ea typeface="Arial" charset="0"/>
                <a:cs typeface="Arial Narrow" panose="020B0604020202020204" pitchFamily="34" charset="0"/>
              </a:rPr>
              <a:t>Gaussian</a:t>
            </a:r>
          </a:p>
        </p:txBody>
      </p:sp>
      <p:sp>
        <p:nvSpPr>
          <p:cNvPr id="26638" name="Rectangle 15"/>
          <p:cNvSpPr>
            <a:spLocks noChangeArrowheads="1"/>
          </p:cNvSpPr>
          <p:nvPr/>
        </p:nvSpPr>
        <p:spPr bwMode="auto">
          <a:xfrm>
            <a:off x="1231900" y="6070595"/>
            <a:ext cx="6553200" cy="5334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000" dirty="0">
                <a:latin typeface="Arial Narrow" panose="020B0604020202020204" pitchFamily="34" charset="0"/>
                <a:cs typeface="Arial Narrow" panose="020B0604020202020204" pitchFamily="34" charset="0"/>
              </a:rPr>
              <a:t>sharp edges result in many high spatial frequencies</a:t>
            </a:r>
          </a:p>
          <a:p>
            <a:pPr marL="342865" indent="-342865">
              <a:lnSpc>
                <a:spcPct val="90000"/>
              </a:lnSpc>
              <a:spcBef>
                <a:spcPct val="20000"/>
              </a:spcBef>
            </a:pPr>
            <a:endParaRPr lang="en-US" dirty="0">
              <a:latin typeface="Arial" charset="0"/>
            </a:endParaRPr>
          </a:p>
        </p:txBody>
      </p:sp>
      <p:grpSp>
        <p:nvGrpSpPr>
          <p:cNvPr id="2" name="Group 16"/>
          <p:cNvGrpSpPr>
            <a:grpSpLocks/>
          </p:cNvGrpSpPr>
          <p:nvPr/>
        </p:nvGrpSpPr>
        <p:grpSpPr bwMode="auto">
          <a:xfrm>
            <a:off x="4191000" y="1371600"/>
            <a:ext cx="4186988" cy="2108200"/>
            <a:chOff x="4191000" y="1371600"/>
            <a:chExt cx="4186988" cy="2108200"/>
          </a:xfrm>
        </p:grpSpPr>
        <p:pic>
          <p:nvPicPr>
            <p:cNvPr id="26641" name="Picture 22" descr="gauss_c.mag.gif"/>
            <p:cNvPicPr>
              <a:picLocks noChangeAspect="1"/>
            </p:cNvPicPr>
            <p:nvPr/>
          </p:nvPicPr>
          <p:blipFill>
            <a:blip r:embed="rId6"/>
            <a:srcRect l="7777" b="8888"/>
            <a:stretch>
              <a:fillRect/>
            </a:stretch>
          </p:blipFill>
          <p:spPr bwMode="auto">
            <a:xfrm>
              <a:off x="4876800" y="1371600"/>
              <a:ext cx="2133600" cy="2108200"/>
            </a:xfrm>
            <a:prstGeom prst="rect">
              <a:avLst/>
            </a:prstGeom>
            <a:noFill/>
            <a:ln w="9525">
              <a:noFill/>
              <a:miter lim="800000"/>
              <a:headEnd/>
              <a:tailEnd/>
            </a:ln>
          </p:spPr>
        </p:pic>
        <p:pic>
          <p:nvPicPr>
            <p:cNvPr id="26642" name="Picture 13" descr="TP_tmp"/>
            <p:cNvPicPr>
              <a:picLocks noChangeAspect="1" noChangeArrowheads="1"/>
            </p:cNvPicPr>
            <p:nvPr>
              <p:custDataLst>
                <p:tags r:id="rId2"/>
              </p:custDataLst>
            </p:nvPr>
          </p:nvPicPr>
          <p:blipFill>
            <a:blip r:embed="rId7"/>
            <a:srcRect/>
            <a:stretch>
              <a:fillRect/>
            </a:stretch>
          </p:blipFill>
          <p:spPr bwMode="auto">
            <a:xfrm>
              <a:off x="4191000" y="2311400"/>
              <a:ext cx="393700" cy="355600"/>
            </a:xfrm>
            <a:prstGeom prst="rect">
              <a:avLst/>
            </a:prstGeom>
            <a:noFill/>
            <a:ln w="9525">
              <a:noFill/>
              <a:miter lim="800000"/>
              <a:headEnd/>
              <a:tailEnd/>
            </a:ln>
          </p:spPr>
        </p:pic>
        <p:sp>
          <p:nvSpPr>
            <p:cNvPr id="26643" name="TextBox 17"/>
            <p:cNvSpPr txBox="1">
              <a:spLocks noChangeArrowheads="1"/>
            </p:cNvSpPr>
            <p:nvPr/>
          </p:nvSpPr>
          <p:spPr bwMode="auto">
            <a:xfrm>
              <a:off x="7303655" y="2122055"/>
              <a:ext cx="1074333" cy="707886"/>
            </a:xfrm>
            <a:prstGeom prst="rect">
              <a:avLst/>
            </a:prstGeom>
            <a:noFill/>
            <a:ln w="9525">
              <a:noFill/>
              <a:miter lim="800000"/>
              <a:headEnd/>
              <a:tailEnd/>
            </a:ln>
          </p:spPr>
          <p:txBody>
            <a:bodyPr wrap="none">
              <a:prstTxWarp prst="textNoShape">
                <a:avLst/>
              </a:prstTxWarp>
              <a:spAutoFit/>
            </a:bodyPr>
            <a:lstStyle/>
            <a:p>
              <a:r>
                <a:rPr lang="en-US" sz="2000" dirty="0">
                  <a:latin typeface="Arial Narrow" panose="020B0604020202020204" pitchFamily="34" charset="0"/>
                  <a:ea typeface="Arial" charset="0"/>
                  <a:cs typeface="Arial Narrow" panose="020B0604020202020204" pitchFamily="34" charset="0"/>
                </a:rPr>
                <a:t>elliptical</a:t>
              </a:r>
            </a:p>
            <a:p>
              <a:r>
                <a:rPr lang="en-US" sz="2000" dirty="0">
                  <a:latin typeface="Arial Narrow" panose="020B0604020202020204" pitchFamily="34" charset="0"/>
                  <a:ea typeface="Arial" charset="0"/>
                  <a:cs typeface="Arial Narrow" panose="020B0604020202020204" pitchFamily="34" charset="0"/>
                </a:rPr>
                <a:t>Gaussian</a:t>
              </a:r>
            </a:p>
          </p:txBody>
        </p:sp>
      </p:grpSp>
      <p:grpSp>
        <p:nvGrpSpPr>
          <p:cNvPr id="3" name="Group 19"/>
          <p:cNvGrpSpPr>
            <a:grpSpLocks/>
          </p:cNvGrpSpPr>
          <p:nvPr/>
        </p:nvGrpSpPr>
        <p:grpSpPr bwMode="auto">
          <a:xfrm>
            <a:off x="534989" y="3683000"/>
            <a:ext cx="3351212" cy="2108200"/>
            <a:chOff x="534988" y="3683000"/>
            <a:chExt cx="3351212" cy="2108200"/>
          </a:xfrm>
        </p:grpSpPr>
        <p:pic>
          <p:nvPicPr>
            <p:cNvPr id="26639" name="Picture 23" descr="disk_ax.gif"/>
            <p:cNvPicPr>
              <a:picLocks noChangeAspect="1"/>
            </p:cNvPicPr>
            <p:nvPr/>
          </p:nvPicPr>
          <p:blipFill>
            <a:blip r:embed="rId8"/>
            <a:srcRect l="7777" b="8888"/>
            <a:stretch>
              <a:fillRect/>
            </a:stretch>
          </p:blipFill>
          <p:spPr bwMode="auto">
            <a:xfrm>
              <a:off x="1752600" y="3683000"/>
              <a:ext cx="2133600" cy="2108200"/>
            </a:xfrm>
            <a:prstGeom prst="rect">
              <a:avLst/>
            </a:prstGeom>
            <a:noFill/>
            <a:ln w="9525">
              <a:noFill/>
              <a:miter lim="800000"/>
              <a:headEnd/>
              <a:tailEnd/>
            </a:ln>
          </p:spPr>
        </p:pic>
        <p:sp>
          <p:nvSpPr>
            <p:cNvPr id="26640" name="TextBox 19"/>
            <p:cNvSpPr txBox="1">
              <a:spLocks noChangeArrowheads="1"/>
            </p:cNvSpPr>
            <p:nvPr/>
          </p:nvSpPr>
          <p:spPr bwMode="auto">
            <a:xfrm>
              <a:off x="534988" y="4476750"/>
              <a:ext cx="595035" cy="400110"/>
            </a:xfrm>
            <a:prstGeom prst="rect">
              <a:avLst/>
            </a:prstGeom>
            <a:noFill/>
            <a:ln w="9525">
              <a:noFill/>
              <a:miter lim="800000"/>
              <a:headEnd/>
              <a:tailEnd/>
            </a:ln>
          </p:spPr>
          <p:txBody>
            <a:bodyPr wrap="none">
              <a:prstTxWarp prst="textNoShape">
                <a:avLst/>
              </a:prstTxWarp>
              <a:spAutoFit/>
            </a:bodyPr>
            <a:lstStyle/>
            <a:p>
              <a:r>
                <a:rPr lang="en-US" sz="2000" dirty="0">
                  <a:latin typeface="Arial Narrow" panose="020B0604020202020204" pitchFamily="34" charset="0"/>
                  <a:ea typeface="Arial" charset="0"/>
                  <a:cs typeface="Arial Narrow" panose="020B0604020202020204" pitchFamily="34" charset="0"/>
                </a:rPr>
                <a:t>Disk</a:t>
              </a:r>
            </a:p>
          </p:txBody>
        </p:sp>
      </p:grpSp>
      <p:grpSp>
        <p:nvGrpSpPr>
          <p:cNvPr id="4" name="Group 18"/>
          <p:cNvGrpSpPr>
            <a:grpSpLocks/>
          </p:cNvGrpSpPr>
          <p:nvPr/>
        </p:nvGrpSpPr>
        <p:grpSpPr bwMode="auto">
          <a:xfrm>
            <a:off x="4114800" y="3683000"/>
            <a:ext cx="4104026" cy="2108200"/>
            <a:chOff x="4114800" y="3683000"/>
            <a:chExt cx="4104026" cy="2108200"/>
          </a:xfrm>
        </p:grpSpPr>
        <p:pic>
          <p:nvPicPr>
            <p:cNvPr id="26636" name="Picture 14" descr="TP_tmp"/>
            <p:cNvPicPr>
              <a:picLocks noChangeAspect="1" noChangeArrowheads="1"/>
            </p:cNvPicPr>
            <p:nvPr>
              <p:custDataLst>
                <p:tags r:id="rId1"/>
              </p:custDataLst>
            </p:nvPr>
          </p:nvPicPr>
          <p:blipFill>
            <a:blip r:embed="rId7"/>
            <a:srcRect/>
            <a:stretch>
              <a:fillRect/>
            </a:stretch>
          </p:blipFill>
          <p:spPr bwMode="auto">
            <a:xfrm>
              <a:off x="4114800" y="4445000"/>
              <a:ext cx="393700" cy="355600"/>
            </a:xfrm>
            <a:prstGeom prst="rect">
              <a:avLst/>
            </a:prstGeom>
            <a:noFill/>
            <a:ln w="9525">
              <a:noFill/>
              <a:miter lim="800000"/>
              <a:headEnd/>
              <a:tailEnd/>
            </a:ln>
          </p:spPr>
        </p:pic>
        <p:pic>
          <p:nvPicPr>
            <p:cNvPr id="26637" name="Picture 24" descr="disk_a.mag.gif"/>
            <p:cNvPicPr>
              <a:picLocks noChangeAspect="1"/>
            </p:cNvPicPr>
            <p:nvPr/>
          </p:nvPicPr>
          <p:blipFill>
            <a:blip r:embed="rId9"/>
            <a:srcRect l="7777" b="8888"/>
            <a:stretch>
              <a:fillRect/>
            </a:stretch>
          </p:blipFill>
          <p:spPr bwMode="auto">
            <a:xfrm>
              <a:off x="4876800" y="3683000"/>
              <a:ext cx="2133600" cy="2108200"/>
            </a:xfrm>
            <a:prstGeom prst="rect">
              <a:avLst/>
            </a:prstGeom>
            <a:noFill/>
            <a:ln w="9525">
              <a:noFill/>
              <a:miter lim="800000"/>
              <a:headEnd/>
              <a:tailEnd/>
            </a:ln>
          </p:spPr>
        </p:pic>
        <p:sp>
          <p:nvSpPr>
            <p:cNvPr id="5" name="TextBox 16"/>
            <p:cNvSpPr txBox="1">
              <a:spLocks noChangeArrowheads="1"/>
            </p:cNvSpPr>
            <p:nvPr/>
          </p:nvSpPr>
          <p:spPr bwMode="auto">
            <a:xfrm>
              <a:off x="7350125" y="4453660"/>
              <a:ext cx="868701" cy="400110"/>
            </a:xfrm>
            <a:prstGeom prst="rect">
              <a:avLst/>
            </a:prstGeom>
            <a:noFill/>
            <a:ln w="9525">
              <a:noFill/>
              <a:miter lim="800000"/>
              <a:headEnd/>
              <a:tailEnd/>
            </a:ln>
          </p:spPr>
          <p:txBody>
            <a:bodyPr wrap="none">
              <a:prstTxWarp prst="textNoShape">
                <a:avLst/>
              </a:prstTxWarp>
              <a:spAutoFit/>
            </a:bodyPr>
            <a:lstStyle/>
            <a:p>
              <a:r>
                <a:rPr lang="en-US" sz="2000" dirty="0">
                  <a:latin typeface="Arial Narrow" panose="020B0604020202020204" pitchFamily="34" charset="0"/>
                  <a:cs typeface="Arial Narrow" panose="020B0604020202020204" pitchFamily="34" charset="0"/>
                  <a:sym typeface="Symbol" charset="2"/>
                </a:rPr>
                <a:t>Bessel</a:t>
              </a:r>
              <a:r>
                <a:rPr lang="en-US" sz="2000" dirty="0">
                  <a:latin typeface="Arial Narrow" panose="020B0604020202020204" pitchFamily="34" charset="0"/>
                  <a:cs typeface="Arial Narrow" panose="020B0604020202020204" pitchFamily="34" charset="0"/>
                </a:rPr>
                <a:t> </a:t>
              </a:r>
            </a:p>
          </p:txBody>
        </p:sp>
      </p:grpSp>
      <p:sp>
        <p:nvSpPr>
          <p:cNvPr id="21"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22" name="Rectangle 3"/>
          <p:cNvSpPr txBox="1">
            <a:spLocks noChangeArrowheads="1"/>
          </p:cNvSpPr>
          <p:nvPr/>
        </p:nvSpPr>
        <p:spPr>
          <a:xfrm>
            <a:off x="491215"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rPr>
              <a:t>More 2-D Fourier</a:t>
            </a:r>
            <a:r>
              <a:rPr kumimoji="0" lang="en-US" sz="3600" u="none" strike="noStrike" kern="1200" cap="none" spc="0" normalizeH="0" noProof="0" dirty="0">
                <a:ln>
                  <a:noFill/>
                </a:ln>
                <a:solidFill>
                  <a:schemeClr val="tx1"/>
                </a:solidFill>
                <a:effectLst/>
                <a:uLnTx/>
                <a:uFillTx/>
                <a:latin typeface="Arial Narrow" panose="020B0604020202020204" pitchFamily="34" charset="0"/>
                <a:ea typeface="+mj-ea"/>
                <a:cs typeface="Arial Narrow" panose="020B0604020202020204" pitchFamily="34" charset="0"/>
              </a:rPr>
              <a:t> Transform Pairs</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24" name="Rectangle 3"/>
          <p:cNvSpPr txBox="1">
            <a:spLocks noChangeArrowheads="1"/>
          </p:cNvSpPr>
          <p:nvPr/>
        </p:nvSpPr>
        <p:spPr>
          <a:xfrm>
            <a:off x="765450" y="1219200"/>
            <a:ext cx="1139550" cy="489528"/>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90000"/>
              </a:lnSpc>
              <a:spcBef>
                <a:spcPct val="20000"/>
              </a:spcBef>
              <a:spcAft>
                <a:spcPts val="0"/>
              </a:spcAft>
              <a:buClrTx/>
              <a:buSzTx/>
              <a:buFontTx/>
              <a:buNone/>
              <a:tabLst/>
              <a:defRPr/>
            </a:pPr>
            <a:r>
              <a:rPr kumimoji="0" lang="en-US" sz="2400" u="none" strike="noStrike" kern="1200" cap="none" spc="0" normalizeH="0" baseline="0" noProof="0" dirty="0" err="1">
                <a:ln>
                  <a:noFill/>
                </a:ln>
                <a:solidFill>
                  <a:schemeClr val="tx1"/>
                </a:solidFill>
                <a:effectLst/>
                <a:uLnTx/>
                <a:uFillTx/>
                <a:latin typeface="Arial Narrow" panose="020B0604020202020204" pitchFamily="34" charset="0"/>
                <a:cs typeface="Arial Narrow" panose="020B0604020202020204" pitchFamily="34" charset="0"/>
              </a:rPr>
              <a:t>I(x,y</a:t>
            </a:r>
            <a:r>
              <a:rPr kumimoji="0" lang="en-US" sz="2400" u="none" strike="noStrike" kern="1200" cap="none" spc="0" normalizeH="0" baseline="0" noProof="0" dirty="0">
                <a:ln>
                  <a:noFill/>
                </a:ln>
                <a:solidFill>
                  <a:schemeClr val="tx1"/>
                </a:solidFill>
                <a:effectLst/>
                <a:uLnTx/>
                <a:uFillTx/>
                <a:latin typeface="Arial Narrow" panose="020B0604020202020204" pitchFamily="34" charset="0"/>
                <a:cs typeface="Arial Narrow" panose="020B0604020202020204" pitchFamily="34" charset="0"/>
              </a:rPr>
              <a:t>)</a:t>
            </a: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90000"/>
              </a:lnSpc>
              <a:spcBef>
                <a:spcPct val="20000"/>
              </a:spcBef>
              <a:spcAft>
                <a:spcPts val="0"/>
              </a:spcAft>
              <a:buClrTx/>
              <a:buSzTx/>
              <a:buFont typeface="Arial"/>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9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27" name="Rectangle 3"/>
          <p:cNvSpPr txBox="1">
            <a:spLocks noChangeArrowheads="1"/>
          </p:cNvSpPr>
          <p:nvPr/>
        </p:nvSpPr>
        <p:spPr bwMode="auto">
          <a:xfrm>
            <a:off x="6943445" y="1219199"/>
            <a:ext cx="1981200" cy="789709"/>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2400" dirty="0">
                <a:latin typeface="Arial Narrow" panose="020B0604020202020204" pitchFamily="34" charset="0"/>
                <a:ea typeface="ＭＳ Ｐゴシック" charset="-128"/>
                <a:cs typeface="Arial Narrow" panose="020B0604020202020204" pitchFamily="34" charset="0"/>
              </a:rPr>
              <a:t>Amp{V(</a:t>
            </a:r>
            <a:r>
              <a:rPr lang="en-US" sz="2400" dirty="0" err="1">
                <a:latin typeface="Arial Narrow" panose="020B0604020202020204" pitchFamily="34" charset="0"/>
                <a:ea typeface="ＭＳ Ｐゴシック" charset="-128"/>
                <a:cs typeface="Arial Narrow" panose="020B0604020202020204" pitchFamily="34" charset="0"/>
              </a:rPr>
              <a:t>u,v</a:t>
            </a:r>
            <a:r>
              <a:rPr lang="en-US" sz="2400" dirty="0">
                <a:latin typeface="Arial Narrow" panose="020B0604020202020204" pitchFamily="34" charset="0"/>
                <a:ea typeface="ＭＳ Ｐゴシック" charset="-128"/>
                <a:cs typeface="Arial Narrow" panose="020B0604020202020204" pitchFamily="34" charset="0"/>
              </a:rPr>
              <a:t>)}</a:t>
            </a:r>
            <a:endParaRPr lang="en-US" sz="2000" dirty="0">
              <a:latin typeface="Arial" charset="0"/>
              <a:ea typeface="ＭＳ Ｐゴシック" charset="-128"/>
              <a:cs typeface="ＭＳ Ｐゴシック" charset="-128"/>
            </a:endParaRPr>
          </a:p>
        </p:txBody>
      </p:sp>
      <p:sp>
        <p:nvSpPr>
          <p:cNvPr id="20" name="Footer Placeholder 19"/>
          <p:cNvSpPr>
            <a:spLocks noGrp="1"/>
          </p:cNvSpPr>
          <p:nvPr>
            <p:ph type="ftr" sz="quarter" idx="11"/>
          </p:nvPr>
        </p:nvSpPr>
        <p:spPr/>
        <p:txBody>
          <a:bodyPr/>
          <a:lstStyle/>
          <a:p>
            <a:r>
              <a:rPr lang="en-US"/>
              <a:t>ASTR 511: Interferometry</a:t>
            </a:r>
          </a:p>
        </p:txBody>
      </p:sp>
      <p:sp>
        <p:nvSpPr>
          <p:cNvPr id="23" name="Slide Number Placeholder 22"/>
          <p:cNvSpPr>
            <a:spLocks noGrp="1"/>
          </p:cNvSpPr>
          <p:nvPr>
            <p:ph type="sldNum" sz="quarter" idx="12"/>
          </p:nvPr>
        </p:nvSpPr>
        <p:spPr/>
        <p:txBody>
          <a:bodyPr/>
          <a:lstStyle/>
          <a:p>
            <a:fld id="{9C4407C6-9652-C847-9F73-F04E200F25AD}" type="slidenum">
              <a:rPr lang="en-US" smtClean="0"/>
              <a:pPr/>
              <a:t>36</a:t>
            </a:fld>
            <a:endParaRPr lang="en-US"/>
          </a:p>
        </p:txBody>
      </p:sp>
    </p:spTree>
    <p:extLst>
      <p:ext uri="{BB962C8B-B14F-4D97-AF65-F5344CB8AC3E}">
        <p14:creationId xmlns:p14="http://schemas.microsoft.com/office/powerpoint/2010/main" val="2602863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p:txBody>
          <a:bodyPr/>
          <a:lstStyle/>
          <a:p>
            <a:pPr eaLnBrk="1" hangingPunct="1"/>
            <a:r>
              <a:rPr lang="en-US" sz="2000" dirty="0"/>
              <a:t>The FT of a single visibility measurement is a sinusoid with spacing   1/</a:t>
            </a:r>
            <a:r>
              <a:rPr lang="en-US" sz="2000" dirty="0">
                <a:ea typeface="Times New Roman" charset="0"/>
              </a:rPr>
              <a:t>u = </a:t>
            </a:r>
            <a:r>
              <a:rPr lang="en-US" sz="2000" i="1" dirty="0" err="1">
                <a:latin typeface="Symbol" charset="2"/>
              </a:rPr>
              <a:t>l</a:t>
            </a:r>
            <a:r>
              <a:rPr lang="en-US" sz="2000" dirty="0"/>
              <a:t>/B between successive peaks, or “fringes”</a:t>
            </a:r>
          </a:p>
          <a:p>
            <a:pPr eaLnBrk="1" hangingPunct="1"/>
            <a:r>
              <a:rPr lang="en-US" sz="2000" dirty="0"/>
              <a:t>Build up an image of the sky by summing many such sinusoids (addition theorem)</a:t>
            </a:r>
          </a:p>
          <a:p>
            <a:pPr eaLnBrk="1" hangingPunct="1"/>
            <a:r>
              <a:rPr lang="en-US" sz="2000" dirty="0"/>
              <a:t>FT scaling theorem shows:</a:t>
            </a:r>
          </a:p>
          <a:p>
            <a:pPr lvl="1" eaLnBrk="1" hangingPunct="1"/>
            <a:r>
              <a:rPr lang="en-US" sz="2000" dirty="0"/>
              <a:t>Short baselines have large                                                                  </a:t>
            </a:r>
          </a:p>
          <a:p>
            <a:pPr marL="457200" lvl="1" indent="0" eaLnBrk="1" hangingPunct="1">
              <a:buNone/>
            </a:pPr>
            <a:r>
              <a:rPr lang="en-US" sz="2000" dirty="0"/>
              <a:t>fringe </a:t>
            </a:r>
            <a:r>
              <a:rPr lang="en-US" sz="2000" dirty="0" err="1"/>
              <a:t>spacings</a:t>
            </a:r>
            <a:r>
              <a:rPr lang="en-US" sz="2000" dirty="0"/>
              <a:t> and measure                                                               </a:t>
            </a:r>
          </a:p>
          <a:p>
            <a:pPr marL="457200" lvl="1" indent="0" eaLnBrk="1" hangingPunct="1">
              <a:buNone/>
            </a:pPr>
            <a:r>
              <a:rPr lang="en-US" sz="2000" dirty="0"/>
              <a:t>large-scale structure on the sky</a:t>
            </a:r>
          </a:p>
          <a:p>
            <a:pPr lvl="1" eaLnBrk="1" hangingPunct="1"/>
            <a:r>
              <a:rPr lang="en-US" sz="2000" dirty="0"/>
              <a:t>Long baselines have small                                                                 </a:t>
            </a:r>
          </a:p>
          <a:p>
            <a:pPr marL="457200" lvl="1" indent="0" eaLnBrk="1" hangingPunct="1">
              <a:buNone/>
            </a:pPr>
            <a:r>
              <a:rPr lang="en-US" sz="2000" dirty="0"/>
              <a:t>fringe </a:t>
            </a:r>
            <a:r>
              <a:rPr lang="en-US" sz="2000" dirty="0" err="1"/>
              <a:t>spacings</a:t>
            </a:r>
            <a:r>
              <a:rPr lang="en-US" sz="2000" dirty="0"/>
              <a:t> and measure                                                                   </a:t>
            </a:r>
          </a:p>
          <a:p>
            <a:pPr marL="457200" lvl="1" indent="0" eaLnBrk="1" hangingPunct="1">
              <a:buNone/>
            </a:pPr>
            <a:r>
              <a:rPr lang="en-US" sz="2000" dirty="0"/>
              <a:t>small-scale structure on the sky</a:t>
            </a:r>
          </a:p>
        </p:txBody>
      </p:sp>
      <p:grpSp>
        <p:nvGrpSpPr>
          <p:cNvPr id="2" name="Group 21"/>
          <p:cNvGrpSpPr>
            <a:grpSpLocks/>
          </p:cNvGrpSpPr>
          <p:nvPr/>
        </p:nvGrpSpPr>
        <p:grpSpPr bwMode="auto">
          <a:xfrm>
            <a:off x="4260852" y="2724150"/>
            <a:ext cx="4767263" cy="3509964"/>
            <a:chOff x="2556" y="1548"/>
            <a:chExt cx="3003" cy="2211"/>
          </a:xfrm>
        </p:grpSpPr>
        <p:sp>
          <p:nvSpPr>
            <p:cNvPr id="37894" name="Freeform 4"/>
            <p:cNvSpPr>
              <a:spLocks/>
            </p:cNvSpPr>
            <p:nvPr/>
          </p:nvSpPr>
          <p:spPr bwMode="auto">
            <a:xfrm>
              <a:off x="3168" y="2064"/>
              <a:ext cx="1108" cy="1043"/>
            </a:xfrm>
            <a:custGeom>
              <a:avLst/>
              <a:gdLst>
                <a:gd name="T0" fmla="*/ 182 w 1108"/>
                <a:gd name="T1" fmla="*/ 156 h 1043"/>
                <a:gd name="T2" fmla="*/ 150 w 1108"/>
                <a:gd name="T3" fmla="*/ 220 h 1043"/>
                <a:gd name="T4" fmla="*/ 86 w 1108"/>
                <a:gd name="T5" fmla="*/ 316 h 1043"/>
                <a:gd name="T6" fmla="*/ 14 w 1108"/>
                <a:gd name="T7" fmla="*/ 564 h 1043"/>
                <a:gd name="T8" fmla="*/ 62 w 1108"/>
                <a:gd name="T9" fmla="*/ 732 h 1043"/>
                <a:gd name="T10" fmla="*/ 78 w 1108"/>
                <a:gd name="T11" fmla="*/ 756 h 1043"/>
                <a:gd name="T12" fmla="*/ 94 w 1108"/>
                <a:gd name="T13" fmla="*/ 804 h 1043"/>
                <a:gd name="T14" fmla="*/ 182 w 1108"/>
                <a:gd name="T15" fmla="*/ 892 h 1043"/>
                <a:gd name="T16" fmla="*/ 190 w 1108"/>
                <a:gd name="T17" fmla="*/ 916 h 1043"/>
                <a:gd name="T18" fmla="*/ 214 w 1108"/>
                <a:gd name="T19" fmla="*/ 924 h 1043"/>
                <a:gd name="T20" fmla="*/ 334 w 1108"/>
                <a:gd name="T21" fmla="*/ 972 h 1043"/>
                <a:gd name="T22" fmla="*/ 358 w 1108"/>
                <a:gd name="T23" fmla="*/ 988 h 1043"/>
                <a:gd name="T24" fmla="*/ 374 w 1108"/>
                <a:gd name="T25" fmla="*/ 1012 h 1043"/>
                <a:gd name="T26" fmla="*/ 422 w 1108"/>
                <a:gd name="T27" fmla="*/ 1036 h 1043"/>
                <a:gd name="T28" fmla="*/ 710 w 1108"/>
                <a:gd name="T29" fmla="*/ 996 h 1043"/>
                <a:gd name="T30" fmla="*/ 782 w 1108"/>
                <a:gd name="T31" fmla="*/ 892 h 1043"/>
                <a:gd name="T32" fmla="*/ 822 w 1108"/>
                <a:gd name="T33" fmla="*/ 852 h 1043"/>
                <a:gd name="T34" fmla="*/ 886 w 1108"/>
                <a:gd name="T35" fmla="*/ 756 h 1043"/>
                <a:gd name="T36" fmla="*/ 1006 w 1108"/>
                <a:gd name="T37" fmla="*/ 724 h 1043"/>
                <a:gd name="T38" fmla="*/ 1014 w 1108"/>
                <a:gd name="T39" fmla="*/ 700 h 1043"/>
                <a:gd name="T40" fmla="*/ 1038 w 1108"/>
                <a:gd name="T41" fmla="*/ 684 h 1043"/>
                <a:gd name="T42" fmla="*/ 1086 w 1108"/>
                <a:gd name="T43" fmla="*/ 564 h 1043"/>
                <a:gd name="T44" fmla="*/ 998 w 1108"/>
                <a:gd name="T45" fmla="*/ 276 h 1043"/>
                <a:gd name="T46" fmla="*/ 918 w 1108"/>
                <a:gd name="T47" fmla="*/ 252 h 1043"/>
                <a:gd name="T48" fmla="*/ 894 w 1108"/>
                <a:gd name="T49" fmla="*/ 228 h 1043"/>
                <a:gd name="T50" fmla="*/ 870 w 1108"/>
                <a:gd name="T51" fmla="*/ 220 h 1043"/>
                <a:gd name="T52" fmla="*/ 838 w 1108"/>
                <a:gd name="T53" fmla="*/ 172 h 1043"/>
                <a:gd name="T54" fmla="*/ 646 w 1108"/>
                <a:gd name="T55" fmla="*/ 28 h 1043"/>
                <a:gd name="T56" fmla="*/ 622 w 1108"/>
                <a:gd name="T57" fmla="*/ 4 h 1043"/>
                <a:gd name="T58" fmla="*/ 590 w 1108"/>
                <a:gd name="T59" fmla="*/ 52 h 1043"/>
                <a:gd name="T60" fmla="*/ 310 w 1108"/>
                <a:gd name="T61" fmla="*/ 36 h 1043"/>
                <a:gd name="T62" fmla="*/ 286 w 1108"/>
                <a:gd name="T63" fmla="*/ 52 h 1043"/>
                <a:gd name="T64" fmla="*/ 254 w 1108"/>
                <a:gd name="T65" fmla="*/ 60 h 1043"/>
                <a:gd name="T66" fmla="*/ 246 w 1108"/>
                <a:gd name="T67" fmla="*/ 84 h 1043"/>
                <a:gd name="T68" fmla="*/ 206 w 1108"/>
                <a:gd name="T69" fmla="*/ 124 h 1043"/>
                <a:gd name="T70" fmla="*/ 182 w 1108"/>
                <a:gd name="T71" fmla="*/ 156 h 10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8"/>
                <a:gd name="T109" fmla="*/ 0 h 1043"/>
                <a:gd name="T110" fmla="*/ 1108 w 1108"/>
                <a:gd name="T111" fmla="*/ 1043 h 10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8" h="1043">
                  <a:moveTo>
                    <a:pt x="182" y="156"/>
                  </a:moveTo>
                  <a:cubicBezTo>
                    <a:pt x="195" y="196"/>
                    <a:pt x="183" y="198"/>
                    <a:pt x="150" y="220"/>
                  </a:cubicBezTo>
                  <a:cubicBezTo>
                    <a:pt x="137" y="260"/>
                    <a:pt x="100" y="274"/>
                    <a:pt x="86" y="316"/>
                  </a:cubicBezTo>
                  <a:cubicBezTo>
                    <a:pt x="58" y="399"/>
                    <a:pt x="35" y="479"/>
                    <a:pt x="14" y="564"/>
                  </a:cubicBezTo>
                  <a:cubicBezTo>
                    <a:pt x="18" y="613"/>
                    <a:pt x="0" y="711"/>
                    <a:pt x="62" y="732"/>
                  </a:cubicBezTo>
                  <a:cubicBezTo>
                    <a:pt x="67" y="740"/>
                    <a:pt x="74" y="747"/>
                    <a:pt x="78" y="756"/>
                  </a:cubicBezTo>
                  <a:cubicBezTo>
                    <a:pt x="85" y="771"/>
                    <a:pt x="82" y="792"/>
                    <a:pt x="94" y="804"/>
                  </a:cubicBezTo>
                  <a:cubicBezTo>
                    <a:pt x="125" y="835"/>
                    <a:pt x="145" y="867"/>
                    <a:pt x="182" y="892"/>
                  </a:cubicBezTo>
                  <a:cubicBezTo>
                    <a:pt x="185" y="900"/>
                    <a:pt x="184" y="910"/>
                    <a:pt x="190" y="916"/>
                  </a:cubicBezTo>
                  <a:cubicBezTo>
                    <a:pt x="196" y="922"/>
                    <a:pt x="206" y="921"/>
                    <a:pt x="214" y="924"/>
                  </a:cubicBezTo>
                  <a:cubicBezTo>
                    <a:pt x="256" y="942"/>
                    <a:pt x="289" y="963"/>
                    <a:pt x="334" y="972"/>
                  </a:cubicBezTo>
                  <a:cubicBezTo>
                    <a:pt x="342" y="977"/>
                    <a:pt x="351" y="981"/>
                    <a:pt x="358" y="988"/>
                  </a:cubicBezTo>
                  <a:cubicBezTo>
                    <a:pt x="365" y="995"/>
                    <a:pt x="366" y="1006"/>
                    <a:pt x="374" y="1012"/>
                  </a:cubicBezTo>
                  <a:cubicBezTo>
                    <a:pt x="388" y="1023"/>
                    <a:pt x="407" y="1026"/>
                    <a:pt x="422" y="1036"/>
                  </a:cubicBezTo>
                  <a:cubicBezTo>
                    <a:pt x="541" y="1027"/>
                    <a:pt x="616" y="1043"/>
                    <a:pt x="710" y="996"/>
                  </a:cubicBezTo>
                  <a:cubicBezTo>
                    <a:pt x="725" y="938"/>
                    <a:pt x="724" y="911"/>
                    <a:pt x="782" y="892"/>
                  </a:cubicBezTo>
                  <a:cubicBezTo>
                    <a:pt x="825" y="828"/>
                    <a:pt x="769" y="905"/>
                    <a:pt x="822" y="852"/>
                  </a:cubicBezTo>
                  <a:cubicBezTo>
                    <a:pt x="851" y="823"/>
                    <a:pt x="848" y="781"/>
                    <a:pt x="886" y="756"/>
                  </a:cubicBezTo>
                  <a:cubicBezTo>
                    <a:pt x="919" y="734"/>
                    <a:pt x="968" y="737"/>
                    <a:pt x="1006" y="724"/>
                  </a:cubicBezTo>
                  <a:cubicBezTo>
                    <a:pt x="1009" y="716"/>
                    <a:pt x="1009" y="707"/>
                    <a:pt x="1014" y="700"/>
                  </a:cubicBezTo>
                  <a:cubicBezTo>
                    <a:pt x="1020" y="692"/>
                    <a:pt x="1033" y="692"/>
                    <a:pt x="1038" y="684"/>
                  </a:cubicBezTo>
                  <a:cubicBezTo>
                    <a:pt x="1061" y="647"/>
                    <a:pt x="1061" y="601"/>
                    <a:pt x="1086" y="564"/>
                  </a:cubicBezTo>
                  <a:cubicBezTo>
                    <a:pt x="1108" y="478"/>
                    <a:pt x="1082" y="332"/>
                    <a:pt x="998" y="276"/>
                  </a:cubicBezTo>
                  <a:cubicBezTo>
                    <a:pt x="975" y="261"/>
                    <a:pt x="945" y="260"/>
                    <a:pt x="918" y="252"/>
                  </a:cubicBezTo>
                  <a:cubicBezTo>
                    <a:pt x="910" y="244"/>
                    <a:pt x="903" y="234"/>
                    <a:pt x="894" y="228"/>
                  </a:cubicBezTo>
                  <a:cubicBezTo>
                    <a:pt x="887" y="223"/>
                    <a:pt x="876" y="226"/>
                    <a:pt x="870" y="220"/>
                  </a:cubicBezTo>
                  <a:cubicBezTo>
                    <a:pt x="856" y="206"/>
                    <a:pt x="849" y="188"/>
                    <a:pt x="838" y="172"/>
                  </a:cubicBezTo>
                  <a:cubicBezTo>
                    <a:pt x="798" y="112"/>
                    <a:pt x="714" y="51"/>
                    <a:pt x="646" y="28"/>
                  </a:cubicBezTo>
                  <a:cubicBezTo>
                    <a:pt x="638" y="20"/>
                    <a:pt x="632" y="0"/>
                    <a:pt x="622" y="4"/>
                  </a:cubicBezTo>
                  <a:cubicBezTo>
                    <a:pt x="604" y="12"/>
                    <a:pt x="590" y="52"/>
                    <a:pt x="590" y="52"/>
                  </a:cubicBezTo>
                  <a:cubicBezTo>
                    <a:pt x="396" y="21"/>
                    <a:pt x="489" y="25"/>
                    <a:pt x="310" y="36"/>
                  </a:cubicBezTo>
                  <a:cubicBezTo>
                    <a:pt x="302" y="41"/>
                    <a:pt x="295" y="48"/>
                    <a:pt x="286" y="52"/>
                  </a:cubicBezTo>
                  <a:cubicBezTo>
                    <a:pt x="276" y="56"/>
                    <a:pt x="263" y="53"/>
                    <a:pt x="254" y="60"/>
                  </a:cubicBezTo>
                  <a:cubicBezTo>
                    <a:pt x="247" y="65"/>
                    <a:pt x="250" y="76"/>
                    <a:pt x="246" y="84"/>
                  </a:cubicBezTo>
                  <a:cubicBezTo>
                    <a:pt x="233" y="111"/>
                    <a:pt x="230" y="108"/>
                    <a:pt x="206" y="124"/>
                  </a:cubicBezTo>
                  <a:cubicBezTo>
                    <a:pt x="188" y="178"/>
                    <a:pt x="198" y="187"/>
                    <a:pt x="182" y="156"/>
                  </a:cubicBezTo>
                  <a:close/>
                </a:path>
              </a:pathLst>
            </a:custGeom>
            <a:solidFill>
              <a:srgbClr val="33CCCC"/>
            </a:solidFill>
            <a:ln w="9525">
              <a:solidFill>
                <a:schemeClr val="tx1"/>
              </a:solidFill>
              <a:round/>
              <a:headEnd/>
              <a:tailEnd/>
            </a:ln>
          </p:spPr>
          <p:txBody>
            <a:bodyPr>
              <a:prstTxWarp prst="textNoShape">
                <a:avLst/>
              </a:prstTxWarp>
            </a:bodyPr>
            <a:lstStyle/>
            <a:p>
              <a:endParaRPr lang="en-US"/>
            </a:p>
          </p:txBody>
        </p:sp>
        <p:sp>
          <p:nvSpPr>
            <p:cNvPr id="37895" name="Freeform 5"/>
            <p:cNvSpPr>
              <a:spLocks/>
            </p:cNvSpPr>
            <p:nvPr/>
          </p:nvSpPr>
          <p:spPr bwMode="auto">
            <a:xfrm>
              <a:off x="3348" y="2235"/>
              <a:ext cx="677" cy="633"/>
            </a:xfrm>
            <a:custGeom>
              <a:avLst/>
              <a:gdLst>
                <a:gd name="T0" fmla="*/ 146 w 677"/>
                <a:gd name="T1" fmla="*/ 25 h 633"/>
                <a:gd name="T2" fmla="*/ 74 w 677"/>
                <a:gd name="T3" fmla="*/ 241 h 633"/>
                <a:gd name="T4" fmla="*/ 50 w 677"/>
                <a:gd name="T5" fmla="*/ 313 h 633"/>
                <a:gd name="T6" fmla="*/ 34 w 677"/>
                <a:gd name="T7" fmla="*/ 361 h 633"/>
                <a:gd name="T8" fmla="*/ 138 w 677"/>
                <a:gd name="T9" fmla="*/ 633 h 633"/>
                <a:gd name="T10" fmla="*/ 426 w 677"/>
                <a:gd name="T11" fmla="*/ 601 h 633"/>
                <a:gd name="T12" fmla="*/ 642 w 677"/>
                <a:gd name="T13" fmla="*/ 505 h 633"/>
                <a:gd name="T14" fmla="*/ 658 w 677"/>
                <a:gd name="T15" fmla="*/ 457 h 633"/>
                <a:gd name="T16" fmla="*/ 666 w 677"/>
                <a:gd name="T17" fmla="*/ 433 h 633"/>
                <a:gd name="T18" fmla="*/ 666 w 677"/>
                <a:gd name="T19" fmla="*/ 289 h 633"/>
                <a:gd name="T20" fmla="*/ 658 w 677"/>
                <a:gd name="T21" fmla="*/ 201 h 633"/>
                <a:gd name="T22" fmla="*/ 650 w 677"/>
                <a:gd name="T23" fmla="*/ 145 h 633"/>
                <a:gd name="T24" fmla="*/ 386 w 677"/>
                <a:gd name="T25" fmla="*/ 33 h 633"/>
                <a:gd name="T26" fmla="*/ 306 w 677"/>
                <a:gd name="T27" fmla="*/ 1 h 633"/>
                <a:gd name="T28" fmla="*/ 186 w 677"/>
                <a:gd name="T29" fmla="*/ 9 h 633"/>
                <a:gd name="T30" fmla="*/ 146 w 677"/>
                <a:gd name="T31" fmla="*/ 25 h 6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7"/>
                <a:gd name="T49" fmla="*/ 0 h 633"/>
                <a:gd name="T50" fmla="*/ 677 w 677"/>
                <a:gd name="T51" fmla="*/ 633 h 6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7" h="633">
                  <a:moveTo>
                    <a:pt x="146" y="25"/>
                  </a:moveTo>
                  <a:cubicBezTo>
                    <a:pt x="122" y="97"/>
                    <a:pt x="98" y="169"/>
                    <a:pt x="74" y="241"/>
                  </a:cubicBezTo>
                  <a:cubicBezTo>
                    <a:pt x="66" y="265"/>
                    <a:pt x="58" y="289"/>
                    <a:pt x="50" y="313"/>
                  </a:cubicBezTo>
                  <a:cubicBezTo>
                    <a:pt x="45" y="329"/>
                    <a:pt x="34" y="361"/>
                    <a:pt x="34" y="361"/>
                  </a:cubicBezTo>
                  <a:cubicBezTo>
                    <a:pt x="40" y="516"/>
                    <a:pt x="0" y="587"/>
                    <a:pt x="138" y="633"/>
                  </a:cubicBezTo>
                  <a:cubicBezTo>
                    <a:pt x="240" y="625"/>
                    <a:pt x="321" y="607"/>
                    <a:pt x="426" y="601"/>
                  </a:cubicBezTo>
                  <a:cubicBezTo>
                    <a:pt x="490" y="558"/>
                    <a:pt x="569" y="529"/>
                    <a:pt x="642" y="505"/>
                  </a:cubicBezTo>
                  <a:cubicBezTo>
                    <a:pt x="647" y="489"/>
                    <a:pt x="653" y="473"/>
                    <a:pt x="658" y="457"/>
                  </a:cubicBezTo>
                  <a:cubicBezTo>
                    <a:pt x="661" y="449"/>
                    <a:pt x="666" y="433"/>
                    <a:pt x="666" y="433"/>
                  </a:cubicBezTo>
                  <a:cubicBezTo>
                    <a:pt x="677" y="332"/>
                    <a:pt x="676" y="390"/>
                    <a:pt x="666" y="289"/>
                  </a:cubicBezTo>
                  <a:cubicBezTo>
                    <a:pt x="663" y="260"/>
                    <a:pt x="661" y="230"/>
                    <a:pt x="658" y="201"/>
                  </a:cubicBezTo>
                  <a:cubicBezTo>
                    <a:pt x="656" y="182"/>
                    <a:pt x="657" y="163"/>
                    <a:pt x="650" y="145"/>
                  </a:cubicBezTo>
                  <a:cubicBezTo>
                    <a:pt x="604" y="25"/>
                    <a:pt x="503" y="44"/>
                    <a:pt x="386" y="33"/>
                  </a:cubicBezTo>
                  <a:cubicBezTo>
                    <a:pt x="358" y="24"/>
                    <a:pt x="334" y="10"/>
                    <a:pt x="306" y="1"/>
                  </a:cubicBezTo>
                  <a:cubicBezTo>
                    <a:pt x="266" y="4"/>
                    <a:pt x="225" y="0"/>
                    <a:pt x="186" y="9"/>
                  </a:cubicBezTo>
                  <a:cubicBezTo>
                    <a:pt x="127" y="22"/>
                    <a:pt x="188" y="46"/>
                    <a:pt x="146" y="25"/>
                  </a:cubicBezTo>
                  <a:close/>
                </a:path>
              </a:pathLst>
            </a:custGeom>
            <a:solidFill>
              <a:srgbClr val="33CCCC"/>
            </a:solidFill>
            <a:ln w="9525">
              <a:solidFill>
                <a:schemeClr val="tx1"/>
              </a:solidFill>
              <a:round/>
              <a:headEnd/>
              <a:tailEnd/>
            </a:ln>
          </p:spPr>
          <p:txBody>
            <a:bodyPr>
              <a:prstTxWarp prst="textNoShape">
                <a:avLst/>
              </a:prstTxWarp>
            </a:bodyPr>
            <a:lstStyle/>
            <a:p>
              <a:endParaRPr lang="en-US"/>
            </a:p>
          </p:txBody>
        </p:sp>
        <p:sp>
          <p:nvSpPr>
            <p:cNvPr id="37896" name="Freeform 6"/>
            <p:cNvSpPr>
              <a:spLocks/>
            </p:cNvSpPr>
            <p:nvPr/>
          </p:nvSpPr>
          <p:spPr bwMode="auto">
            <a:xfrm>
              <a:off x="3528" y="2412"/>
              <a:ext cx="350" cy="321"/>
            </a:xfrm>
            <a:custGeom>
              <a:avLst/>
              <a:gdLst>
                <a:gd name="T0" fmla="*/ 126 w 350"/>
                <a:gd name="T1" fmla="*/ 16 h 321"/>
                <a:gd name="T2" fmla="*/ 110 w 350"/>
                <a:gd name="T3" fmla="*/ 40 h 321"/>
                <a:gd name="T4" fmla="*/ 86 w 350"/>
                <a:gd name="T5" fmla="*/ 48 h 321"/>
                <a:gd name="T6" fmla="*/ 38 w 350"/>
                <a:gd name="T7" fmla="*/ 120 h 321"/>
                <a:gd name="T8" fmla="*/ 22 w 350"/>
                <a:gd name="T9" fmla="*/ 168 h 321"/>
                <a:gd name="T10" fmla="*/ 14 w 350"/>
                <a:gd name="T11" fmla="*/ 192 h 321"/>
                <a:gd name="T12" fmla="*/ 142 w 350"/>
                <a:gd name="T13" fmla="*/ 312 h 321"/>
                <a:gd name="T14" fmla="*/ 286 w 350"/>
                <a:gd name="T15" fmla="*/ 264 h 321"/>
                <a:gd name="T16" fmla="*/ 350 w 350"/>
                <a:gd name="T17" fmla="*/ 144 h 321"/>
                <a:gd name="T18" fmla="*/ 318 w 350"/>
                <a:gd name="T19" fmla="*/ 24 h 321"/>
                <a:gd name="T20" fmla="*/ 262 w 350"/>
                <a:gd name="T21" fmla="*/ 0 h 321"/>
                <a:gd name="T22" fmla="*/ 166 w 350"/>
                <a:gd name="T23" fmla="*/ 16 h 321"/>
                <a:gd name="T24" fmla="*/ 126 w 350"/>
                <a:gd name="T25" fmla="*/ 16 h 3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0"/>
                <a:gd name="T40" fmla="*/ 0 h 321"/>
                <a:gd name="T41" fmla="*/ 350 w 350"/>
                <a:gd name="T42" fmla="*/ 321 h 3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0" h="321">
                  <a:moveTo>
                    <a:pt x="126" y="16"/>
                  </a:moveTo>
                  <a:cubicBezTo>
                    <a:pt x="121" y="24"/>
                    <a:pt x="118" y="34"/>
                    <a:pt x="110" y="40"/>
                  </a:cubicBezTo>
                  <a:cubicBezTo>
                    <a:pt x="103" y="45"/>
                    <a:pt x="92" y="42"/>
                    <a:pt x="86" y="48"/>
                  </a:cubicBezTo>
                  <a:cubicBezTo>
                    <a:pt x="86" y="48"/>
                    <a:pt x="46" y="108"/>
                    <a:pt x="38" y="120"/>
                  </a:cubicBezTo>
                  <a:cubicBezTo>
                    <a:pt x="29" y="134"/>
                    <a:pt x="27" y="152"/>
                    <a:pt x="22" y="168"/>
                  </a:cubicBezTo>
                  <a:cubicBezTo>
                    <a:pt x="19" y="176"/>
                    <a:pt x="14" y="192"/>
                    <a:pt x="14" y="192"/>
                  </a:cubicBezTo>
                  <a:cubicBezTo>
                    <a:pt x="26" y="321"/>
                    <a:pt x="0" y="302"/>
                    <a:pt x="142" y="312"/>
                  </a:cubicBezTo>
                  <a:cubicBezTo>
                    <a:pt x="230" y="305"/>
                    <a:pt x="235" y="315"/>
                    <a:pt x="286" y="264"/>
                  </a:cubicBezTo>
                  <a:cubicBezTo>
                    <a:pt x="297" y="230"/>
                    <a:pt x="329" y="176"/>
                    <a:pt x="350" y="144"/>
                  </a:cubicBezTo>
                  <a:cubicBezTo>
                    <a:pt x="347" y="116"/>
                    <a:pt x="349" y="49"/>
                    <a:pt x="318" y="24"/>
                  </a:cubicBezTo>
                  <a:cubicBezTo>
                    <a:pt x="302" y="11"/>
                    <a:pt x="280" y="9"/>
                    <a:pt x="262" y="0"/>
                  </a:cubicBezTo>
                  <a:cubicBezTo>
                    <a:pt x="230" y="5"/>
                    <a:pt x="198" y="10"/>
                    <a:pt x="166" y="16"/>
                  </a:cubicBezTo>
                  <a:cubicBezTo>
                    <a:pt x="128" y="23"/>
                    <a:pt x="142" y="32"/>
                    <a:pt x="126" y="16"/>
                  </a:cubicBezTo>
                  <a:close/>
                </a:path>
              </a:pathLst>
            </a:custGeom>
            <a:solidFill>
              <a:srgbClr val="33CCCC"/>
            </a:solidFill>
            <a:ln w="9525">
              <a:solidFill>
                <a:schemeClr val="tx1"/>
              </a:solidFill>
              <a:round/>
              <a:headEnd/>
              <a:tailEnd/>
            </a:ln>
          </p:spPr>
          <p:txBody>
            <a:bodyPr>
              <a:prstTxWarp prst="textNoShape">
                <a:avLst/>
              </a:prstTxWarp>
            </a:bodyPr>
            <a:lstStyle/>
            <a:p>
              <a:endParaRPr lang="en-US"/>
            </a:p>
          </p:txBody>
        </p:sp>
        <p:sp>
          <p:nvSpPr>
            <p:cNvPr id="37897" name="Freeform 7"/>
            <p:cNvSpPr>
              <a:spLocks/>
            </p:cNvSpPr>
            <p:nvPr/>
          </p:nvSpPr>
          <p:spPr bwMode="auto">
            <a:xfrm>
              <a:off x="3662" y="2532"/>
              <a:ext cx="104" cy="107"/>
            </a:xfrm>
            <a:custGeom>
              <a:avLst/>
              <a:gdLst>
                <a:gd name="T0" fmla="*/ 32 w 104"/>
                <a:gd name="T1" fmla="*/ 16 h 107"/>
                <a:gd name="T2" fmla="*/ 16 w 104"/>
                <a:gd name="T3" fmla="*/ 40 h 107"/>
                <a:gd name="T4" fmla="*/ 0 w 104"/>
                <a:gd name="T5" fmla="*/ 88 h 107"/>
                <a:gd name="T6" fmla="*/ 104 w 104"/>
                <a:gd name="T7" fmla="*/ 40 h 107"/>
                <a:gd name="T8" fmla="*/ 72 w 104"/>
                <a:gd name="T9" fmla="*/ 0 h 107"/>
                <a:gd name="T10" fmla="*/ 32 w 104"/>
                <a:gd name="T11" fmla="*/ 16 h 107"/>
                <a:gd name="T12" fmla="*/ 0 60000 65536"/>
                <a:gd name="T13" fmla="*/ 0 60000 65536"/>
                <a:gd name="T14" fmla="*/ 0 60000 65536"/>
                <a:gd name="T15" fmla="*/ 0 60000 65536"/>
                <a:gd name="T16" fmla="*/ 0 60000 65536"/>
                <a:gd name="T17" fmla="*/ 0 60000 65536"/>
                <a:gd name="T18" fmla="*/ 0 w 104"/>
                <a:gd name="T19" fmla="*/ 0 h 107"/>
                <a:gd name="T20" fmla="*/ 104 w 104"/>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04" h="107">
                  <a:moveTo>
                    <a:pt x="32" y="16"/>
                  </a:moveTo>
                  <a:cubicBezTo>
                    <a:pt x="27" y="24"/>
                    <a:pt x="20" y="31"/>
                    <a:pt x="16" y="40"/>
                  </a:cubicBezTo>
                  <a:cubicBezTo>
                    <a:pt x="9" y="55"/>
                    <a:pt x="0" y="88"/>
                    <a:pt x="0" y="88"/>
                  </a:cubicBezTo>
                  <a:cubicBezTo>
                    <a:pt x="56" y="107"/>
                    <a:pt x="86" y="93"/>
                    <a:pt x="104" y="40"/>
                  </a:cubicBezTo>
                  <a:cubicBezTo>
                    <a:pt x="99" y="25"/>
                    <a:pt x="96" y="0"/>
                    <a:pt x="72" y="0"/>
                  </a:cubicBezTo>
                  <a:cubicBezTo>
                    <a:pt x="58" y="0"/>
                    <a:pt x="46" y="16"/>
                    <a:pt x="32" y="16"/>
                  </a:cubicBezTo>
                  <a:close/>
                </a:path>
              </a:pathLst>
            </a:custGeom>
            <a:solidFill>
              <a:srgbClr val="33CCCC"/>
            </a:solidFill>
            <a:ln w="9525">
              <a:solidFill>
                <a:schemeClr val="tx1"/>
              </a:solidFill>
              <a:round/>
              <a:headEnd/>
              <a:tailEnd/>
            </a:ln>
          </p:spPr>
          <p:txBody>
            <a:bodyPr>
              <a:prstTxWarp prst="textNoShape">
                <a:avLst/>
              </a:prstTxWarp>
            </a:bodyPr>
            <a:lstStyle/>
            <a:p>
              <a:endParaRPr lang="en-US"/>
            </a:p>
          </p:txBody>
        </p:sp>
        <p:sp>
          <p:nvSpPr>
            <p:cNvPr id="37898" name="Line 8"/>
            <p:cNvSpPr>
              <a:spLocks noChangeShapeType="1"/>
            </p:cNvSpPr>
            <p:nvPr/>
          </p:nvSpPr>
          <p:spPr bwMode="auto">
            <a:xfrm flipH="1">
              <a:off x="3408" y="1584"/>
              <a:ext cx="528" cy="1968"/>
            </a:xfrm>
            <a:prstGeom prst="line">
              <a:avLst/>
            </a:prstGeom>
            <a:noFill/>
            <a:ln w="9525">
              <a:solidFill>
                <a:schemeClr val="tx1"/>
              </a:solidFill>
              <a:round/>
              <a:headEnd/>
              <a:tailEnd/>
            </a:ln>
          </p:spPr>
          <p:txBody>
            <a:bodyPr>
              <a:prstTxWarp prst="textNoShape">
                <a:avLst/>
              </a:prstTxWarp>
            </a:bodyPr>
            <a:lstStyle/>
            <a:p>
              <a:endParaRPr lang="en-US"/>
            </a:p>
          </p:txBody>
        </p:sp>
        <p:sp>
          <p:nvSpPr>
            <p:cNvPr id="37899" name="Line 9"/>
            <p:cNvSpPr>
              <a:spLocks noChangeShapeType="1"/>
            </p:cNvSpPr>
            <p:nvPr/>
          </p:nvSpPr>
          <p:spPr bwMode="auto">
            <a:xfrm flipH="1">
              <a:off x="3638" y="1644"/>
              <a:ext cx="480" cy="1872"/>
            </a:xfrm>
            <a:prstGeom prst="line">
              <a:avLst/>
            </a:prstGeom>
            <a:noFill/>
            <a:ln w="9525">
              <a:solidFill>
                <a:schemeClr val="tx1"/>
              </a:solidFill>
              <a:prstDash val="lgDash"/>
              <a:round/>
              <a:headEnd/>
              <a:tailEnd/>
            </a:ln>
          </p:spPr>
          <p:txBody>
            <a:bodyPr>
              <a:prstTxWarp prst="textNoShape">
                <a:avLst/>
              </a:prstTxWarp>
            </a:bodyPr>
            <a:lstStyle/>
            <a:p>
              <a:endParaRPr lang="en-US"/>
            </a:p>
          </p:txBody>
        </p:sp>
        <p:sp>
          <p:nvSpPr>
            <p:cNvPr id="37900" name="Line 10"/>
            <p:cNvSpPr>
              <a:spLocks noChangeShapeType="1"/>
            </p:cNvSpPr>
            <p:nvPr/>
          </p:nvSpPr>
          <p:spPr bwMode="auto">
            <a:xfrm flipH="1">
              <a:off x="3829" y="1650"/>
              <a:ext cx="509" cy="1893"/>
            </a:xfrm>
            <a:prstGeom prst="line">
              <a:avLst/>
            </a:prstGeom>
            <a:noFill/>
            <a:ln w="9525">
              <a:solidFill>
                <a:schemeClr val="tx1"/>
              </a:solidFill>
              <a:round/>
              <a:headEnd/>
              <a:tailEnd/>
            </a:ln>
          </p:spPr>
          <p:txBody>
            <a:bodyPr>
              <a:prstTxWarp prst="textNoShape">
                <a:avLst/>
              </a:prstTxWarp>
            </a:bodyPr>
            <a:lstStyle/>
            <a:p>
              <a:endParaRPr lang="en-US"/>
            </a:p>
          </p:txBody>
        </p:sp>
        <p:sp>
          <p:nvSpPr>
            <p:cNvPr id="37901" name="Line 11"/>
            <p:cNvSpPr>
              <a:spLocks noChangeShapeType="1"/>
            </p:cNvSpPr>
            <p:nvPr/>
          </p:nvSpPr>
          <p:spPr bwMode="auto">
            <a:xfrm flipH="1">
              <a:off x="4055" y="1710"/>
              <a:ext cx="470" cy="1806"/>
            </a:xfrm>
            <a:prstGeom prst="line">
              <a:avLst/>
            </a:prstGeom>
            <a:noFill/>
            <a:ln w="9525">
              <a:solidFill>
                <a:schemeClr val="tx1"/>
              </a:solidFill>
              <a:prstDash val="lgDash"/>
              <a:round/>
              <a:headEnd/>
              <a:tailEnd/>
            </a:ln>
          </p:spPr>
          <p:txBody>
            <a:bodyPr>
              <a:prstTxWarp prst="textNoShape">
                <a:avLst/>
              </a:prstTxWarp>
            </a:bodyPr>
            <a:lstStyle/>
            <a:p>
              <a:endParaRPr lang="en-US"/>
            </a:p>
          </p:txBody>
        </p:sp>
        <p:sp>
          <p:nvSpPr>
            <p:cNvPr id="37902" name="Line 12"/>
            <p:cNvSpPr>
              <a:spLocks noChangeShapeType="1"/>
            </p:cNvSpPr>
            <p:nvPr/>
          </p:nvSpPr>
          <p:spPr bwMode="auto">
            <a:xfrm flipH="1">
              <a:off x="3208" y="1596"/>
              <a:ext cx="511" cy="1939"/>
            </a:xfrm>
            <a:prstGeom prst="line">
              <a:avLst/>
            </a:prstGeom>
            <a:noFill/>
            <a:ln w="9525">
              <a:solidFill>
                <a:schemeClr val="tx1"/>
              </a:solidFill>
              <a:prstDash val="lgDash"/>
              <a:round/>
              <a:headEnd/>
              <a:tailEnd/>
            </a:ln>
          </p:spPr>
          <p:txBody>
            <a:bodyPr>
              <a:prstTxWarp prst="textNoShape">
                <a:avLst/>
              </a:prstTxWarp>
            </a:bodyPr>
            <a:lstStyle/>
            <a:p>
              <a:endParaRPr lang="en-US"/>
            </a:p>
          </p:txBody>
        </p:sp>
        <p:sp>
          <p:nvSpPr>
            <p:cNvPr id="37903" name="Line 13"/>
            <p:cNvSpPr>
              <a:spLocks noChangeShapeType="1"/>
            </p:cNvSpPr>
            <p:nvPr/>
          </p:nvSpPr>
          <p:spPr bwMode="auto">
            <a:xfrm flipH="1">
              <a:off x="2999" y="1548"/>
              <a:ext cx="536" cy="2024"/>
            </a:xfrm>
            <a:prstGeom prst="line">
              <a:avLst/>
            </a:prstGeom>
            <a:noFill/>
            <a:ln w="9525">
              <a:solidFill>
                <a:schemeClr val="tx1"/>
              </a:solidFill>
              <a:round/>
              <a:headEnd/>
              <a:tailEnd/>
            </a:ln>
          </p:spPr>
          <p:txBody>
            <a:bodyPr>
              <a:prstTxWarp prst="textNoShape">
                <a:avLst/>
              </a:prstTxWarp>
            </a:bodyPr>
            <a:lstStyle/>
            <a:p>
              <a:endParaRPr lang="en-US"/>
            </a:p>
          </p:txBody>
        </p:sp>
        <p:sp>
          <p:nvSpPr>
            <p:cNvPr id="37904" name="Line 14"/>
            <p:cNvSpPr>
              <a:spLocks noChangeShapeType="1"/>
            </p:cNvSpPr>
            <p:nvPr/>
          </p:nvSpPr>
          <p:spPr bwMode="auto">
            <a:xfrm flipH="1">
              <a:off x="2789" y="1570"/>
              <a:ext cx="528" cy="1968"/>
            </a:xfrm>
            <a:prstGeom prst="line">
              <a:avLst/>
            </a:prstGeom>
            <a:noFill/>
            <a:ln w="9525">
              <a:solidFill>
                <a:schemeClr val="tx1"/>
              </a:solidFill>
              <a:prstDash val="lgDash"/>
              <a:round/>
              <a:headEnd/>
              <a:tailEnd/>
            </a:ln>
          </p:spPr>
          <p:txBody>
            <a:bodyPr>
              <a:prstTxWarp prst="textNoShape">
                <a:avLst/>
              </a:prstTxWarp>
            </a:bodyPr>
            <a:lstStyle/>
            <a:p>
              <a:endParaRPr lang="en-US"/>
            </a:p>
          </p:txBody>
        </p:sp>
        <p:sp>
          <p:nvSpPr>
            <p:cNvPr id="37905" name="Text Box 15"/>
            <p:cNvSpPr txBox="1">
              <a:spLocks noChangeArrowheads="1"/>
            </p:cNvSpPr>
            <p:nvPr/>
          </p:nvSpPr>
          <p:spPr bwMode="auto">
            <a:xfrm>
              <a:off x="2556" y="3468"/>
              <a:ext cx="2880" cy="291"/>
            </a:xfrm>
            <a:prstGeom prst="rect">
              <a:avLst/>
            </a:prstGeom>
            <a:noFill/>
            <a:ln w="9525">
              <a:noFill/>
              <a:miter lim="800000"/>
              <a:headEnd/>
              <a:tailEnd/>
            </a:ln>
          </p:spPr>
          <p:txBody>
            <a:bodyPr>
              <a:prstTxWarp prst="textNoShape">
                <a:avLst/>
              </a:prstTxWarp>
              <a:spAutoFit/>
            </a:bodyPr>
            <a:lstStyle/>
            <a:p>
              <a:pPr>
                <a:spcBef>
                  <a:spcPct val="0"/>
                </a:spcBef>
                <a:buFontTx/>
                <a:buNone/>
              </a:pPr>
              <a:r>
                <a:rPr lang="en-US" sz="2400" dirty="0">
                  <a:solidFill>
                    <a:schemeClr val="accent2"/>
                  </a:solidFill>
                  <a:latin typeface="Gill Sans MT" charset="0"/>
                </a:rPr>
                <a:t>  </a:t>
              </a:r>
              <a:r>
                <a:rPr lang="en-US" sz="2000" dirty="0">
                  <a:solidFill>
                    <a:srgbClr val="FF3300"/>
                  </a:solidFill>
                  <a:latin typeface="Symbol" charset="2"/>
                </a:rPr>
                <a:t>-   +   -   +   -   +   -</a:t>
              </a:r>
              <a:r>
                <a:rPr lang="en-US" sz="2000" dirty="0">
                  <a:solidFill>
                    <a:srgbClr val="FF3300"/>
                  </a:solidFill>
                  <a:latin typeface="Gill Sans MT" charset="0"/>
                </a:rPr>
                <a:t>     </a:t>
              </a:r>
              <a:r>
                <a:rPr lang="en-US" sz="2000" dirty="0">
                  <a:solidFill>
                    <a:srgbClr val="FF3300"/>
                  </a:solidFill>
                  <a:latin typeface="Optima"/>
                  <a:cs typeface="Optima"/>
                </a:rPr>
                <a:t>Fringe Sign</a:t>
              </a:r>
            </a:p>
          </p:txBody>
        </p:sp>
        <p:sp>
          <p:nvSpPr>
            <p:cNvPr id="37906" name="Line 16"/>
            <p:cNvSpPr>
              <a:spLocks noChangeShapeType="1"/>
            </p:cNvSpPr>
            <p:nvPr/>
          </p:nvSpPr>
          <p:spPr bwMode="auto">
            <a:xfrm>
              <a:off x="4144" y="1548"/>
              <a:ext cx="434" cy="109"/>
            </a:xfrm>
            <a:prstGeom prst="line">
              <a:avLst/>
            </a:prstGeom>
            <a:noFill/>
            <a:ln w="28575">
              <a:solidFill>
                <a:srgbClr val="FF3300"/>
              </a:solidFill>
              <a:round/>
              <a:headEnd type="arrow" w="med" len="med"/>
              <a:tailEnd type="arrow" w="med" len="med"/>
            </a:ln>
          </p:spPr>
          <p:txBody>
            <a:bodyPr>
              <a:prstTxWarp prst="textNoShape">
                <a:avLst/>
              </a:prstTxWarp>
            </a:bodyPr>
            <a:lstStyle/>
            <a:p>
              <a:endParaRPr lang="en-US"/>
            </a:p>
          </p:txBody>
        </p:sp>
        <p:sp>
          <p:nvSpPr>
            <p:cNvPr id="37907" name="Line 17"/>
            <p:cNvSpPr>
              <a:spLocks noChangeShapeType="1"/>
            </p:cNvSpPr>
            <p:nvPr/>
          </p:nvSpPr>
          <p:spPr bwMode="auto">
            <a:xfrm>
              <a:off x="4358" y="1644"/>
              <a:ext cx="432" cy="576"/>
            </a:xfrm>
            <a:prstGeom prst="line">
              <a:avLst/>
            </a:prstGeom>
            <a:noFill/>
            <a:ln w="28575">
              <a:solidFill>
                <a:schemeClr val="tx1"/>
              </a:solidFill>
              <a:round/>
              <a:headEnd type="arrow" w="med" len="med"/>
              <a:tailEnd/>
            </a:ln>
          </p:spPr>
          <p:txBody>
            <a:bodyPr>
              <a:prstTxWarp prst="textNoShape">
                <a:avLst/>
              </a:prstTxWarp>
            </a:bodyPr>
            <a:lstStyle/>
            <a:p>
              <a:endParaRPr lang="en-US"/>
            </a:p>
          </p:txBody>
        </p:sp>
        <p:sp>
          <p:nvSpPr>
            <p:cNvPr id="37908" name="Text Box 18"/>
            <p:cNvSpPr txBox="1">
              <a:spLocks noChangeArrowheads="1"/>
            </p:cNvSpPr>
            <p:nvPr/>
          </p:nvSpPr>
          <p:spPr bwMode="auto">
            <a:xfrm>
              <a:off x="4780" y="2193"/>
              <a:ext cx="673" cy="252"/>
            </a:xfrm>
            <a:prstGeom prst="rect">
              <a:avLst/>
            </a:prstGeom>
            <a:noFill/>
            <a:ln w="9525">
              <a:noFill/>
              <a:miter lim="800000"/>
              <a:headEnd/>
              <a:tailEnd/>
            </a:ln>
          </p:spPr>
          <p:txBody>
            <a:bodyPr wrap="none">
              <a:prstTxWarp prst="textNoShape">
                <a:avLst/>
              </a:prstTxWarp>
              <a:spAutoFit/>
            </a:bodyPr>
            <a:lstStyle/>
            <a:p>
              <a:pPr>
                <a:spcBef>
                  <a:spcPct val="0"/>
                </a:spcBef>
                <a:buFontTx/>
                <a:buNone/>
              </a:pPr>
              <a:r>
                <a:rPr lang="en-US" sz="2000" i="1" dirty="0" err="1">
                  <a:solidFill>
                    <a:srgbClr val="000099"/>
                  </a:solidFill>
                  <a:latin typeface="Symbol" charset="2"/>
                </a:rPr>
                <a:t>l</a:t>
              </a:r>
              <a:r>
                <a:rPr lang="en-US" sz="2000" dirty="0">
                  <a:solidFill>
                    <a:srgbClr val="000099"/>
                  </a:solidFill>
                  <a:latin typeface="Optima"/>
                  <a:cs typeface="Optima"/>
                </a:rPr>
                <a:t>/</a:t>
              </a:r>
              <a:r>
                <a:rPr lang="en-US" sz="2000" i="1" dirty="0">
                  <a:solidFill>
                    <a:srgbClr val="000099"/>
                  </a:solidFill>
                  <a:latin typeface="Optima"/>
                  <a:cs typeface="Optima"/>
                </a:rPr>
                <a:t>B</a:t>
              </a:r>
              <a:r>
                <a:rPr lang="en-US" sz="2000" dirty="0">
                  <a:solidFill>
                    <a:srgbClr val="000099"/>
                  </a:solidFill>
                  <a:latin typeface="Optima"/>
                  <a:cs typeface="Optima"/>
                </a:rPr>
                <a:t> rad.</a:t>
              </a:r>
            </a:p>
          </p:txBody>
        </p:sp>
        <p:sp>
          <p:nvSpPr>
            <p:cNvPr id="37909" name="Text Box 19"/>
            <p:cNvSpPr txBox="1">
              <a:spLocks noChangeArrowheads="1"/>
            </p:cNvSpPr>
            <p:nvPr/>
          </p:nvSpPr>
          <p:spPr bwMode="auto">
            <a:xfrm>
              <a:off x="4742" y="2649"/>
              <a:ext cx="817" cy="446"/>
            </a:xfrm>
            <a:prstGeom prst="rect">
              <a:avLst/>
            </a:prstGeom>
            <a:noFill/>
            <a:ln w="9525">
              <a:noFill/>
              <a:miter lim="800000"/>
              <a:headEnd/>
              <a:tailEnd/>
            </a:ln>
          </p:spPr>
          <p:txBody>
            <a:bodyPr wrap="none">
              <a:prstTxWarp prst="textNoShape">
                <a:avLst/>
              </a:prstTxWarp>
              <a:spAutoFit/>
            </a:bodyPr>
            <a:lstStyle/>
            <a:p>
              <a:pPr>
                <a:spcBef>
                  <a:spcPct val="0"/>
                </a:spcBef>
                <a:buFontTx/>
                <a:buNone/>
              </a:pPr>
              <a:r>
                <a:rPr lang="en-US" sz="2000" dirty="0">
                  <a:solidFill>
                    <a:srgbClr val="000099"/>
                  </a:solidFill>
                  <a:latin typeface="Optima"/>
                  <a:cs typeface="Optima"/>
                </a:rPr>
                <a:t>Source</a:t>
              </a:r>
            </a:p>
            <a:p>
              <a:pPr>
                <a:spcBef>
                  <a:spcPct val="0"/>
                </a:spcBef>
                <a:buFontTx/>
                <a:buNone/>
              </a:pPr>
              <a:r>
                <a:rPr lang="en-US" sz="2000" dirty="0">
                  <a:solidFill>
                    <a:srgbClr val="000099"/>
                  </a:solidFill>
                  <a:latin typeface="Optima"/>
                  <a:cs typeface="Optima"/>
                </a:rPr>
                <a:t>brightness</a:t>
              </a:r>
            </a:p>
          </p:txBody>
        </p:sp>
        <p:sp>
          <p:nvSpPr>
            <p:cNvPr id="37910" name="Line 20"/>
            <p:cNvSpPr>
              <a:spLocks noChangeShapeType="1"/>
            </p:cNvSpPr>
            <p:nvPr/>
          </p:nvSpPr>
          <p:spPr bwMode="auto">
            <a:xfrm flipH="1" flipV="1">
              <a:off x="4166" y="2700"/>
              <a:ext cx="528" cy="48"/>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pSp>
      <p:sp>
        <p:nvSpPr>
          <p:cNvPr id="23"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25"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Picturing the Visibility: Fringes</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24" name="Footer Placeholder 23"/>
          <p:cNvSpPr>
            <a:spLocks noGrp="1"/>
          </p:cNvSpPr>
          <p:nvPr>
            <p:ph type="ftr" sz="quarter" idx="11"/>
          </p:nvPr>
        </p:nvSpPr>
        <p:spPr/>
        <p:txBody>
          <a:bodyPr/>
          <a:lstStyle/>
          <a:p>
            <a:r>
              <a:rPr lang="en-US"/>
              <a:t>ASTR 511: Interferometry</a:t>
            </a:r>
          </a:p>
        </p:txBody>
      </p:sp>
      <p:sp>
        <p:nvSpPr>
          <p:cNvPr id="26" name="Slide Number Placeholder 25"/>
          <p:cNvSpPr>
            <a:spLocks noGrp="1"/>
          </p:cNvSpPr>
          <p:nvPr>
            <p:ph type="sldNum" sz="quarter" idx="12"/>
          </p:nvPr>
        </p:nvSpPr>
        <p:spPr/>
        <p:txBody>
          <a:bodyPr/>
          <a:lstStyle/>
          <a:p>
            <a:fld id="{9C4407C6-9652-C847-9F73-F04E200F25AD}" type="slidenum">
              <a:rPr lang="en-US" smtClean="0"/>
              <a:pPr/>
              <a:t>37</a:t>
            </a:fld>
            <a:endParaRPr lang="en-US"/>
          </a:p>
        </p:txBody>
      </p:sp>
    </p:spTree>
    <p:extLst>
      <p:ext uri="{BB962C8B-B14F-4D97-AF65-F5344CB8AC3E}">
        <p14:creationId xmlns:p14="http://schemas.microsoft.com/office/powerpoint/2010/main" val="2446978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D701B233-4260-7149-B097-5D76F9156F89}"/>
              </a:ext>
            </a:extLst>
          </p:cNvPr>
          <p:cNvSpPr>
            <a:spLocks noGrp="1"/>
          </p:cNvSpPr>
          <p:nvPr>
            <p:ph type="sldNum" sz="quarter" idx="12"/>
          </p:nvPr>
        </p:nvSpPr>
        <p:spPr/>
        <p:txBody>
          <a:bodyPr/>
          <a:lstStyle/>
          <a:p>
            <a:fld id="{2DF325EB-F7DE-054A-8534-910234B8CA81}" type="slidenum">
              <a:rPr lang="en-US" altLang="en-US"/>
              <a:pPr/>
              <a:t>38</a:t>
            </a:fld>
            <a:endParaRPr lang="en-US" altLang="en-US"/>
          </a:p>
        </p:txBody>
      </p:sp>
      <p:sp>
        <p:nvSpPr>
          <p:cNvPr id="228354" name="Rectangle 2">
            <a:extLst>
              <a:ext uri="{FF2B5EF4-FFF2-40B4-BE49-F238E27FC236}">
                <a16:creationId xmlns:a16="http://schemas.microsoft.com/office/drawing/2014/main" id="{31CB0699-6AF1-4249-A07D-50D8AA0CCA57}"/>
              </a:ext>
            </a:extLst>
          </p:cNvPr>
          <p:cNvSpPr>
            <a:spLocks noGrp="1" noChangeArrowheads="1"/>
          </p:cNvSpPr>
          <p:nvPr>
            <p:ph type="title"/>
          </p:nvPr>
        </p:nvSpPr>
        <p:spPr/>
        <p:txBody>
          <a:bodyPr/>
          <a:lstStyle/>
          <a:p>
            <a:r>
              <a:rPr lang="en-US" altLang="en-US"/>
              <a:t>Visibility and Sky Brightness</a:t>
            </a:r>
          </a:p>
        </p:txBody>
      </p:sp>
      <p:pic>
        <p:nvPicPr>
          <p:cNvPr id="228355" name="Picture 3" descr="TP_tmp">
            <a:extLst>
              <a:ext uri="{FF2B5EF4-FFF2-40B4-BE49-F238E27FC236}">
                <a16:creationId xmlns:a16="http://schemas.microsoft.com/office/drawing/2014/main" id="{870E7773-B04B-134B-941F-934DBF495604}"/>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905000" y="1371600"/>
            <a:ext cx="50514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56" name="AutoShape 4">
            <a:extLst>
              <a:ext uri="{FF2B5EF4-FFF2-40B4-BE49-F238E27FC236}">
                <a16:creationId xmlns:a16="http://schemas.microsoft.com/office/drawing/2014/main" id="{93A22EEC-8077-6141-AF59-E88019CD61CD}"/>
              </a:ext>
            </a:extLst>
          </p:cNvPr>
          <p:cNvSpPr>
            <a:spLocks noChangeAspect="1" noChangeArrowheads="1"/>
          </p:cNvSpPr>
          <p:nvPr/>
        </p:nvSpPr>
        <p:spPr bwMode="auto">
          <a:xfrm>
            <a:off x="4343400" y="3932238"/>
            <a:ext cx="182563" cy="182562"/>
          </a:xfrm>
          <a:prstGeom prst="smileyFace">
            <a:avLst>
              <a:gd name="adj" fmla="val 4653"/>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58" name="Rectangle 6" descr="sin1">
            <a:extLst>
              <a:ext uri="{FF2B5EF4-FFF2-40B4-BE49-F238E27FC236}">
                <a16:creationId xmlns:a16="http://schemas.microsoft.com/office/drawing/2014/main" id="{6569447A-DE95-5A43-8FF8-347988681B69}"/>
              </a:ext>
            </a:extLst>
          </p:cNvPr>
          <p:cNvSpPr>
            <a:spLocks noChangeArrowheads="1"/>
          </p:cNvSpPr>
          <p:nvPr/>
        </p:nvSpPr>
        <p:spPr bwMode="auto">
          <a:xfrm>
            <a:off x="2667000" y="2209800"/>
            <a:ext cx="3505200" cy="3962400"/>
          </a:xfrm>
          <a:prstGeom prst="rect">
            <a:avLst/>
          </a:prstGeom>
          <a:blipFill dpi="0" rotWithShape="0">
            <a:blip r:embed="rId5">
              <a:alphaModFix amt="45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63" name="Rectangle 11" descr="sin3">
            <a:extLst>
              <a:ext uri="{FF2B5EF4-FFF2-40B4-BE49-F238E27FC236}">
                <a16:creationId xmlns:a16="http://schemas.microsoft.com/office/drawing/2014/main" id="{0C7C9F15-45DE-3744-B977-C54BA5C05322}"/>
              </a:ext>
            </a:extLst>
          </p:cNvPr>
          <p:cNvSpPr>
            <a:spLocks noChangeArrowheads="1"/>
          </p:cNvSpPr>
          <p:nvPr/>
        </p:nvSpPr>
        <p:spPr bwMode="auto">
          <a:xfrm>
            <a:off x="2667000" y="2209800"/>
            <a:ext cx="3505200" cy="3962400"/>
          </a:xfrm>
          <a:prstGeom prst="rect">
            <a:avLst/>
          </a:prstGeom>
          <a:blipFill dpi="0" rotWithShape="0">
            <a:blip r:embed="rId6">
              <a:alphaModFix amt="45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66" name="Rectangle 14" descr="sin3a">
            <a:extLst>
              <a:ext uri="{FF2B5EF4-FFF2-40B4-BE49-F238E27FC236}">
                <a16:creationId xmlns:a16="http://schemas.microsoft.com/office/drawing/2014/main" id="{566849E5-9A2D-1841-8AF0-2D063CFC8DE8}"/>
              </a:ext>
            </a:extLst>
          </p:cNvPr>
          <p:cNvSpPr>
            <a:spLocks noChangeArrowheads="1"/>
          </p:cNvSpPr>
          <p:nvPr/>
        </p:nvSpPr>
        <p:spPr bwMode="auto">
          <a:xfrm>
            <a:off x="2667000" y="2209800"/>
            <a:ext cx="3505200" cy="3962400"/>
          </a:xfrm>
          <a:prstGeom prst="rect">
            <a:avLst/>
          </a:prstGeom>
          <a:blipFill dpi="0" rotWithShape="0">
            <a:blip r:embed="rId7">
              <a:alphaModFix amt="45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91825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8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2000"/>
                                        <p:tgtEl>
                                          <p:spTgt spid="228358"/>
                                        </p:tgtEl>
                                      </p:cBhvr>
                                    </p:animEffect>
                                    <p:set>
                                      <p:cBhvr>
                                        <p:cTn id="11" dur="1" fill="hold">
                                          <p:stCondLst>
                                            <p:cond delay="1999"/>
                                          </p:stCondLst>
                                        </p:cTn>
                                        <p:tgtEl>
                                          <p:spTgt spid="228358"/>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2836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2000"/>
                                        <p:tgtEl>
                                          <p:spTgt spid="228363"/>
                                        </p:tgtEl>
                                      </p:cBhvr>
                                    </p:animEffect>
                                    <p:set>
                                      <p:cBhvr>
                                        <p:cTn id="20" dur="1" fill="hold">
                                          <p:stCondLst>
                                            <p:cond delay="1999"/>
                                          </p:stCondLst>
                                        </p:cTn>
                                        <p:tgtEl>
                                          <p:spTgt spid="228363"/>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8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D8FF4248-6A47-1E4A-962B-B93FB9F524B5}"/>
              </a:ext>
            </a:extLst>
          </p:cNvPr>
          <p:cNvSpPr>
            <a:spLocks noGrp="1"/>
          </p:cNvSpPr>
          <p:nvPr>
            <p:ph type="sldNum" sz="quarter" idx="12"/>
          </p:nvPr>
        </p:nvSpPr>
        <p:spPr/>
        <p:txBody>
          <a:bodyPr/>
          <a:lstStyle/>
          <a:p>
            <a:fld id="{7FF5DDB4-7477-3946-AD3A-7A76BF92EEB6}" type="slidenum">
              <a:rPr lang="en-US" altLang="en-US"/>
              <a:pPr/>
              <a:t>39</a:t>
            </a:fld>
            <a:endParaRPr lang="en-US" altLang="en-US"/>
          </a:p>
        </p:txBody>
      </p:sp>
      <p:sp>
        <p:nvSpPr>
          <p:cNvPr id="232452" name="AutoShape 4">
            <a:extLst>
              <a:ext uri="{FF2B5EF4-FFF2-40B4-BE49-F238E27FC236}">
                <a16:creationId xmlns:a16="http://schemas.microsoft.com/office/drawing/2014/main" id="{0476D2FD-7C36-B941-B2AC-9EBFE73719DA}"/>
              </a:ext>
            </a:extLst>
          </p:cNvPr>
          <p:cNvSpPr>
            <a:spLocks noChangeAspect="1" noChangeArrowheads="1"/>
          </p:cNvSpPr>
          <p:nvPr/>
        </p:nvSpPr>
        <p:spPr bwMode="auto">
          <a:xfrm>
            <a:off x="3919538" y="3614738"/>
            <a:ext cx="1033462" cy="1033462"/>
          </a:xfrm>
          <a:prstGeom prst="smileyFace">
            <a:avLst>
              <a:gd name="adj" fmla="val 4653"/>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3" name="Rectangle 5" descr="sin1">
            <a:extLst>
              <a:ext uri="{FF2B5EF4-FFF2-40B4-BE49-F238E27FC236}">
                <a16:creationId xmlns:a16="http://schemas.microsoft.com/office/drawing/2014/main" id="{218B798A-0472-924E-AF3F-C8B816100560}"/>
              </a:ext>
            </a:extLst>
          </p:cNvPr>
          <p:cNvSpPr>
            <a:spLocks noChangeArrowheads="1"/>
          </p:cNvSpPr>
          <p:nvPr/>
        </p:nvSpPr>
        <p:spPr bwMode="auto">
          <a:xfrm>
            <a:off x="2667000" y="2209800"/>
            <a:ext cx="3505200" cy="3962400"/>
          </a:xfrm>
          <a:prstGeom prst="rect">
            <a:avLst/>
          </a:prstGeom>
          <a:blipFill dpi="0" rotWithShape="0">
            <a:blip r:embed="rId4">
              <a:alphaModFix amt="45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4" name="Rectangle 6" descr="sin3">
            <a:extLst>
              <a:ext uri="{FF2B5EF4-FFF2-40B4-BE49-F238E27FC236}">
                <a16:creationId xmlns:a16="http://schemas.microsoft.com/office/drawing/2014/main" id="{1BC1D7C5-1D9F-5347-9056-F02474CF37EC}"/>
              </a:ext>
            </a:extLst>
          </p:cNvPr>
          <p:cNvSpPr>
            <a:spLocks noChangeArrowheads="1"/>
          </p:cNvSpPr>
          <p:nvPr/>
        </p:nvSpPr>
        <p:spPr bwMode="auto">
          <a:xfrm>
            <a:off x="2667000" y="2209800"/>
            <a:ext cx="3505200" cy="3962400"/>
          </a:xfrm>
          <a:prstGeom prst="rect">
            <a:avLst/>
          </a:prstGeom>
          <a:blipFill dpi="0" rotWithShape="0">
            <a:blip r:embed="rId5">
              <a:alphaModFix amt="45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5" name="Rectangle 7" descr="sin3a">
            <a:extLst>
              <a:ext uri="{FF2B5EF4-FFF2-40B4-BE49-F238E27FC236}">
                <a16:creationId xmlns:a16="http://schemas.microsoft.com/office/drawing/2014/main" id="{4FC34E7D-F7F7-7D48-B157-3226C25C1A86}"/>
              </a:ext>
            </a:extLst>
          </p:cNvPr>
          <p:cNvSpPr>
            <a:spLocks noChangeArrowheads="1"/>
          </p:cNvSpPr>
          <p:nvPr/>
        </p:nvSpPr>
        <p:spPr bwMode="auto">
          <a:xfrm>
            <a:off x="2667000" y="2209800"/>
            <a:ext cx="3505200" cy="3962400"/>
          </a:xfrm>
          <a:prstGeom prst="rect">
            <a:avLst/>
          </a:prstGeom>
          <a:blipFill dpi="0" rotWithShape="0">
            <a:blip r:embed="rId6">
              <a:alphaModFix amt="45000"/>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0" name="Rectangle 2">
            <a:extLst>
              <a:ext uri="{FF2B5EF4-FFF2-40B4-BE49-F238E27FC236}">
                <a16:creationId xmlns:a16="http://schemas.microsoft.com/office/drawing/2014/main" id="{0B07E980-3384-B549-AE19-2798A2F3B951}"/>
              </a:ext>
            </a:extLst>
          </p:cNvPr>
          <p:cNvSpPr>
            <a:spLocks noGrp="1" noChangeArrowheads="1"/>
          </p:cNvSpPr>
          <p:nvPr>
            <p:ph type="title"/>
          </p:nvPr>
        </p:nvSpPr>
        <p:spPr/>
        <p:txBody>
          <a:bodyPr/>
          <a:lstStyle/>
          <a:p>
            <a:r>
              <a:rPr lang="en-US" altLang="en-US"/>
              <a:t>Visibility and Sky Brightness</a:t>
            </a:r>
          </a:p>
        </p:txBody>
      </p:sp>
      <p:pic>
        <p:nvPicPr>
          <p:cNvPr id="232451" name="Picture 3" descr="TP_tmp">
            <a:extLst>
              <a:ext uri="{FF2B5EF4-FFF2-40B4-BE49-F238E27FC236}">
                <a16:creationId xmlns:a16="http://schemas.microsoft.com/office/drawing/2014/main" id="{B11A7208-A54A-264D-A378-B13D0953E340}"/>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1905000" y="1371600"/>
            <a:ext cx="5051425"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528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24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2000"/>
                                        <p:tgtEl>
                                          <p:spTgt spid="232453"/>
                                        </p:tgtEl>
                                      </p:cBhvr>
                                    </p:animEffect>
                                    <p:set>
                                      <p:cBhvr>
                                        <p:cTn id="11" dur="1" fill="hold">
                                          <p:stCondLst>
                                            <p:cond delay="1999"/>
                                          </p:stCondLst>
                                        </p:cTn>
                                        <p:tgtEl>
                                          <p:spTgt spid="232453"/>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3245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2000"/>
                                        <p:tgtEl>
                                          <p:spTgt spid="232454"/>
                                        </p:tgtEl>
                                      </p:cBhvr>
                                    </p:animEffect>
                                    <p:set>
                                      <p:cBhvr>
                                        <p:cTn id="20" dur="1" fill="hold">
                                          <p:stCondLst>
                                            <p:cond delay="1999"/>
                                          </p:stCondLst>
                                        </p:cTn>
                                        <p:tgtEl>
                                          <p:spTgt spid="23245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3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239059" y="274637"/>
            <a:ext cx="8904941" cy="1143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1" i="0" u="none" strike="noStrike" cap="none">
                <a:solidFill>
                  <a:srgbClr val="990033"/>
                </a:solidFill>
                <a:latin typeface="Cabin"/>
                <a:ea typeface="Cabin"/>
                <a:cs typeface="Cabin"/>
                <a:sym typeface="Cabin"/>
              </a:rPr>
              <a:t>Long wavelength means no glass mirrors</a:t>
            </a:r>
          </a:p>
        </p:txBody>
      </p:sp>
      <p:sp>
        <p:nvSpPr>
          <p:cNvPr id="178" name="Shape 178"/>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4</a:t>
            </a:fld>
            <a:endParaRPr lang="en-US" sz="1200" b="0" i="0" u="none" strike="noStrike" cap="none">
              <a:solidFill>
                <a:srgbClr val="000099"/>
              </a:solidFill>
              <a:latin typeface="Cabin"/>
              <a:ea typeface="Cabin"/>
              <a:cs typeface="Cabin"/>
              <a:sym typeface="Cabin"/>
            </a:endParaRPr>
          </a:p>
        </p:txBody>
      </p:sp>
      <p:pic>
        <p:nvPicPr>
          <p:cNvPr id="179" name="Shape 179"/>
          <p:cNvPicPr preferRelativeResize="0"/>
          <p:nvPr/>
        </p:nvPicPr>
        <p:blipFill rotWithShape="1">
          <a:blip r:embed="rId3">
            <a:alphaModFix/>
          </a:blip>
          <a:srcRect/>
          <a:stretch/>
        </p:blipFill>
        <p:spPr>
          <a:xfrm>
            <a:off x="457200" y="1011721"/>
            <a:ext cx="4272644" cy="2901837"/>
          </a:xfrm>
          <a:prstGeom prst="rect">
            <a:avLst/>
          </a:prstGeom>
          <a:noFill/>
          <a:ln>
            <a:noFill/>
          </a:ln>
        </p:spPr>
      </p:pic>
      <p:pic>
        <p:nvPicPr>
          <p:cNvPr id="180" name="Shape 180"/>
          <p:cNvPicPr preferRelativeResize="0"/>
          <p:nvPr/>
        </p:nvPicPr>
        <p:blipFill rotWithShape="1">
          <a:blip r:embed="rId4">
            <a:alphaModFix/>
          </a:blip>
          <a:srcRect/>
          <a:stretch/>
        </p:blipFill>
        <p:spPr>
          <a:xfrm>
            <a:off x="439141" y="5280464"/>
            <a:ext cx="7772398" cy="1441010"/>
          </a:xfrm>
          <a:prstGeom prst="rect">
            <a:avLst/>
          </a:prstGeom>
          <a:noFill/>
          <a:ln>
            <a:noFill/>
          </a:ln>
        </p:spPr>
      </p:pic>
      <p:pic>
        <p:nvPicPr>
          <p:cNvPr id="181" name="Shape 181"/>
          <p:cNvPicPr preferRelativeResize="0"/>
          <p:nvPr/>
        </p:nvPicPr>
        <p:blipFill rotWithShape="1">
          <a:blip r:embed="rId5">
            <a:alphaModFix/>
          </a:blip>
          <a:srcRect/>
          <a:stretch/>
        </p:blipFill>
        <p:spPr>
          <a:xfrm>
            <a:off x="3920110" y="2799165"/>
            <a:ext cx="4309489" cy="2861770"/>
          </a:xfrm>
          <a:prstGeom prst="rect">
            <a:avLst/>
          </a:prstGeom>
          <a:noFill/>
          <a:ln>
            <a:noFill/>
          </a:ln>
        </p:spPr>
      </p:pic>
      <p:pic>
        <p:nvPicPr>
          <p:cNvPr id="182" name="Shape 182"/>
          <p:cNvPicPr preferRelativeResize="0"/>
          <p:nvPr/>
        </p:nvPicPr>
        <p:blipFill rotWithShape="1">
          <a:blip r:embed="rId6">
            <a:alphaModFix/>
          </a:blip>
          <a:srcRect/>
          <a:stretch/>
        </p:blipFill>
        <p:spPr>
          <a:xfrm>
            <a:off x="5790712" y="1011721"/>
            <a:ext cx="3124199" cy="2343150"/>
          </a:xfrm>
          <a:prstGeom prst="rect">
            <a:avLst/>
          </a:prstGeom>
          <a:noFill/>
          <a:ln>
            <a:noFill/>
          </a:ln>
        </p:spPr>
      </p:pic>
      <p:pic>
        <p:nvPicPr>
          <p:cNvPr id="183" name="Shape 183"/>
          <p:cNvPicPr preferRelativeResize="0"/>
          <p:nvPr/>
        </p:nvPicPr>
        <p:blipFill rotWithShape="1">
          <a:blip r:embed="rId7">
            <a:alphaModFix/>
          </a:blip>
          <a:srcRect/>
          <a:stretch/>
        </p:blipFill>
        <p:spPr>
          <a:xfrm>
            <a:off x="2890900" y="1011721"/>
            <a:ext cx="3118787" cy="2075877"/>
          </a:xfrm>
          <a:prstGeom prst="rect">
            <a:avLst/>
          </a:prstGeom>
          <a:noFill/>
          <a:ln>
            <a:noFill/>
          </a:ln>
        </p:spPr>
      </p:pic>
      <p:pic>
        <p:nvPicPr>
          <p:cNvPr id="184" name="Shape 184"/>
          <p:cNvPicPr preferRelativeResize="0"/>
          <p:nvPr/>
        </p:nvPicPr>
        <p:blipFill rotWithShape="1">
          <a:blip r:embed="rId8">
            <a:alphaModFix/>
          </a:blip>
          <a:srcRect/>
          <a:stretch/>
        </p:blipFill>
        <p:spPr>
          <a:xfrm>
            <a:off x="1470269" y="3911576"/>
            <a:ext cx="2438399" cy="1932431"/>
          </a:xfrm>
          <a:prstGeom prst="rect">
            <a:avLst/>
          </a:prstGeom>
          <a:noFill/>
          <a:ln>
            <a:noFill/>
          </a:ln>
        </p:spPr>
      </p:pic>
    </p:spTree>
    <p:extLst>
      <p:ext uri="{BB962C8B-B14F-4D97-AF65-F5344CB8AC3E}">
        <p14:creationId xmlns:p14="http://schemas.microsoft.com/office/powerpoint/2010/main" val="1664968879"/>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F051DCDC-EF92-7E42-9F9B-2DAAB841C986}"/>
              </a:ext>
            </a:extLst>
          </p:cNvPr>
          <p:cNvSpPr>
            <a:spLocks noGrp="1"/>
          </p:cNvSpPr>
          <p:nvPr>
            <p:ph type="sldNum" sz="quarter" idx="12"/>
          </p:nvPr>
        </p:nvSpPr>
        <p:spPr/>
        <p:txBody>
          <a:bodyPr/>
          <a:lstStyle/>
          <a:p>
            <a:fld id="{A0C3FC67-6AE3-6E47-8000-9792000EC1CE}" type="slidenum">
              <a:rPr lang="en-US" altLang="en-US"/>
              <a:pPr/>
              <a:t>40</a:t>
            </a:fld>
            <a:endParaRPr lang="en-US" altLang="en-US"/>
          </a:p>
        </p:txBody>
      </p:sp>
      <p:pic>
        <p:nvPicPr>
          <p:cNvPr id="144396" name="Picture 1036" descr="vega850hrws">
            <a:extLst>
              <a:ext uri="{FF2B5EF4-FFF2-40B4-BE49-F238E27FC236}">
                <a16:creationId xmlns:a16="http://schemas.microsoft.com/office/drawing/2014/main" id="{09F5A522-0FEB-F549-998E-07BAB2036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9654"/>
          <a:stretch>
            <a:fillRect/>
          </a:stretch>
        </p:blipFill>
        <p:spPr bwMode="auto">
          <a:xfrm>
            <a:off x="3048000" y="1905000"/>
            <a:ext cx="2362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44395" name="Picture 1035" descr="vega850hrws_scaled">
            <a:extLst>
              <a:ext uri="{FF2B5EF4-FFF2-40B4-BE49-F238E27FC236}">
                <a16:creationId xmlns:a16="http://schemas.microsoft.com/office/drawing/2014/main" id="{40D741F3-0B4F-4847-BE9E-FF8AA63115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8743"/>
          <a:stretch>
            <a:fillRect/>
          </a:stretch>
        </p:blipFill>
        <p:spPr bwMode="auto">
          <a:xfrm>
            <a:off x="228600" y="1905000"/>
            <a:ext cx="2386013"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44398" name="Picture 1038" descr="jd">
            <a:extLst>
              <a:ext uri="{FF2B5EF4-FFF2-40B4-BE49-F238E27FC236}">
                <a16:creationId xmlns:a16="http://schemas.microsoft.com/office/drawing/2014/main" id="{3E6BAAD9-B6AE-274E-A130-6665676A20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63" y="4259263"/>
            <a:ext cx="2065337" cy="2065337"/>
          </a:xfrm>
          <a:prstGeom prst="rect">
            <a:avLst/>
          </a:prstGeom>
          <a:noFill/>
          <a:extLst>
            <a:ext uri="{909E8E84-426E-40DD-AFC4-6F175D3DCCD1}">
              <a14:hiddenFill xmlns:a14="http://schemas.microsoft.com/office/drawing/2010/main">
                <a:solidFill>
                  <a:srgbClr val="FFFFFF"/>
                </a:solidFill>
              </a14:hiddenFill>
            </a:ext>
          </a:extLst>
        </p:spPr>
      </p:pic>
      <p:pic>
        <p:nvPicPr>
          <p:cNvPr id="144397" name="Picture 1037" descr="jd">
            <a:extLst>
              <a:ext uri="{FF2B5EF4-FFF2-40B4-BE49-F238E27FC236}">
                <a16:creationId xmlns:a16="http://schemas.microsoft.com/office/drawing/2014/main" id="{4493C742-012F-DF41-A0F9-B73C7FE9C4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267200"/>
            <a:ext cx="2065338" cy="2065338"/>
          </a:xfrm>
          <a:prstGeom prst="rect">
            <a:avLst/>
          </a:prstGeom>
          <a:noFill/>
          <a:extLst>
            <a:ext uri="{909E8E84-426E-40DD-AFC4-6F175D3DCCD1}">
              <a14:hiddenFill xmlns:a14="http://schemas.microsoft.com/office/drawing/2010/main">
                <a:solidFill>
                  <a:srgbClr val="FFFFFF"/>
                </a:solidFill>
              </a14:hiddenFill>
            </a:ext>
          </a:extLst>
        </p:spPr>
      </p:pic>
      <p:sp>
        <p:nvSpPr>
          <p:cNvPr id="144390" name="Rectangle 1030">
            <a:extLst>
              <a:ext uri="{FF2B5EF4-FFF2-40B4-BE49-F238E27FC236}">
                <a16:creationId xmlns:a16="http://schemas.microsoft.com/office/drawing/2014/main" id="{8DF478C0-9A9C-994D-A44E-EC6C3D5AF4D1}"/>
              </a:ext>
            </a:extLst>
          </p:cNvPr>
          <p:cNvSpPr>
            <a:spLocks noGrp="1" noChangeArrowheads="1"/>
          </p:cNvSpPr>
          <p:nvPr>
            <p:ph type="title"/>
          </p:nvPr>
        </p:nvSpPr>
        <p:spPr/>
        <p:txBody>
          <a:bodyPr/>
          <a:lstStyle/>
          <a:p>
            <a:r>
              <a:rPr lang="en-US" altLang="en-US" dirty="0"/>
              <a:t>2D Fourier Transform Pairs</a:t>
            </a:r>
          </a:p>
        </p:txBody>
      </p:sp>
      <p:sp>
        <p:nvSpPr>
          <p:cNvPr id="144391" name="Rectangle 1031">
            <a:extLst>
              <a:ext uri="{FF2B5EF4-FFF2-40B4-BE49-F238E27FC236}">
                <a16:creationId xmlns:a16="http://schemas.microsoft.com/office/drawing/2014/main" id="{9B6B76AA-937D-DC4D-97D4-23144BFD55AC}"/>
              </a:ext>
            </a:extLst>
          </p:cNvPr>
          <p:cNvSpPr>
            <a:spLocks noGrp="1" noChangeArrowheads="1"/>
          </p:cNvSpPr>
          <p:nvPr>
            <p:ph type="body" idx="1"/>
          </p:nvPr>
        </p:nvSpPr>
        <p:spPr>
          <a:xfrm>
            <a:off x="723900" y="1447800"/>
            <a:ext cx="8191500" cy="457200"/>
          </a:xfrm>
        </p:spPr>
        <p:txBody>
          <a:bodyPr/>
          <a:lstStyle/>
          <a:p>
            <a:pPr>
              <a:lnSpc>
                <a:spcPct val="90000"/>
              </a:lnSpc>
              <a:buFontTx/>
              <a:buNone/>
            </a:pPr>
            <a:r>
              <a:rPr lang="en-US" altLang="en-US" sz="2400"/>
              <a:t>T(x,y)                      Amp{V(u,v)}</a:t>
            </a:r>
          </a:p>
          <a:p>
            <a:pPr>
              <a:lnSpc>
                <a:spcPct val="90000"/>
              </a:lnSpc>
            </a:pPr>
            <a:endParaRPr lang="en-US" altLang="en-US" sz="2000"/>
          </a:p>
          <a:p>
            <a:pPr>
              <a:lnSpc>
                <a:spcPct val="90000"/>
              </a:lnSpc>
            </a:pPr>
            <a:endParaRPr lang="en-US" altLang="en-US" sz="2000"/>
          </a:p>
          <a:p>
            <a:pPr>
              <a:lnSpc>
                <a:spcPct val="90000"/>
              </a:lnSpc>
            </a:pPr>
            <a:endParaRPr lang="en-US" altLang="en-US" sz="2000"/>
          </a:p>
          <a:p>
            <a:pPr>
              <a:lnSpc>
                <a:spcPct val="90000"/>
              </a:lnSpc>
            </a:pPr>
            <a:endParaRPr lang="en-US" altLang="en-US" sz="2000"/>
          </a:p>
          <a:p>
            <a:pPr>
              <a:lnSpc>
                <a:spcPct val="90000"/>
              </a:lnSpc>
              <a:buFontTx/>
              <a:buNone/>
            </a:pPr>
            <a:endParaRPr lang="en-US" altLang="en-US" sz="2000"/>
          </a:p>
        </p:txBody>
      </p:sp>
      <p:pic>
        <p:nvPicPr>
          <p:cNvPr id="144392" name="Picture 1032" descr="TP_tmp">
            <a:extLst>
              <a:ext uri="{FF2B5EF4-FFF2-40B4-BE49-F238E27FC236}">
                <a16:creationId xmlns:a16="http://schemas.microsoft.com/office/drawing/2014/main" id="{B09F6BBA-584E-A840-81A5-CB5103479234}"/>
              </a:ext>
            </a:extLst>
          </p:cNvPr>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2667000" y="2667000"/>
            <a:ext cx="3937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93" name="Picture 1033" descr="TP_tmp">
            <a:extLst>
              <a:ext uri="{FF2B5EF4-FFF2-40B4-BE49-F238E27FC236}">
                <a16:creationId xmlns:a16="http://schemas.microsoft.com/office/drawing/2014/main" id="{92821E87-0A89-7F4A-A5E5-526B29DB2304}"/>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2667000" y="5105400"/>
            <a:ext cx="393700"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94" name="Rectangle 1034">
            <a:extLst>
              <a:ext uri="{FF2B5EF4-FFF2-40B4-BE49-F238E27FC236}">
                <a16:creationId xmlns:a16="http://schemas.microsoft.com/office/drawing/2014/main" id="{C2CF4A57-0189-0B47-9B95-DB57DA24F491}"/>
              </a:ext>
            </a:extLst>
          </p:cNvPr>
          <p:cNvSpPr>
            <a:spLocks noChangeArrowheads="1"/>
          </p:cNvSpPr>
          <p:nvPr/>
        </p:nvSpPr>
        <p:spPr bwMode="auto">
          <a:xfrm>
            <a:off x="5638800" y="19050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nSpc>
                <a:spcPct val="90000"/>
              </a:lnSpc>
              <a:buFontTx/>
              <a:buNone/>
            </a:pPr>
            <a:r>
              <a:rPr lang="en-US" altLang="en-US" sz="2000"/>
              <a:t>structure on many scales</a:t>
            </a:r>
          </a:p>
          <a:p>
            <a:pPr>
              <a:lnSpc>
                <a:spcPct val="90000"/>
              </a:lnSpc>
              <a:buFontTx/>
              <a:buNone/>
            </a:pPr>
            <a:endParaRPr lang="en-US" altLang="en-US" sz="2000"/>
          </a:p>
          <a:p>
            <a:pPr>
              <a:lnSpc>
                <a:spcPct val="90000"/>
              </a:lnSpc>
              <a:buFontTx/>
              <a:buNone/>
            </a:pPr>
            <a:endParaRPr lang="en-US" altLang="en-US" sz="2000"/>
          </a:p>
          <a:p>
            <a:pPr>
              <a:lnSpc>
                <a:spcPct val="90000"/>
              </a:lnSpc>
              <a:buFontTx/>
              <a:buNone/>
            </a:pPr>
            <a:endParaRPr lang="en-US" altLang="en-US" sz="2000"/>
          </a:p>
          <a:p>
            <a:pPr>
              <a:lnSpc>
                <a:spcPct val="90000"/>
              </a:lnSpc>
              <a:buFontTx/>
              <a:buNone/>
            </a:pPr>
            <a:endParaRPr lang="en-US" altLang="en-US" sz="2000"/>
          </a:p>
          <a:p>
            <a:pPr>
              <a:lnSpc>
                <a:spcPct val="90000"/>
              </a:lnSpc>
              <a:buFontTx/>
              <a:buNone/>
            </a:pPr>
            <a:endParaRPr lang="en-US" altLang="en-US" sz="2000"/>
          </a:p>
          <a:p>
            <a:pPr>
              <a:lnSpc>
                <a:spcPct val="90000"/>
              </a:lnSpc>
              <a:buFontTx/>
              <a:buNone/>
            </a:pPr>
            <a:endParaRPr lang="en-US" altLang="en-US" sz="2000"/>
          </a:p>
          <a:p>
            <a:pPr>
              <a:lnSpc>
                <a:spcPct val="90000"/>
              </a:lnSpc>
              <a:buFontTx/>
              <a:buNone/>
            </a:pPr>
            <a:endParaRPr lang="en-US" altLang="en-US" sz="2000"/>
          </a:p>
          <a:p>
            <a:pPr>
              <a:lnSpc>
                <a:spcPct val="90000"/>
              </a:lnSpc>
              <a:buFontTx/>
              <a:buNone/>
            </a:pPr>
            <a:endParaRPr lang="en-US" altLang="en-US" sz="2400"/>
          </a:p>
        </p:txBody>
      </p:sp>
      <p:sp>
        <p:nvSpPr>
          <p:cNvPr id="144399" name="Rectangle 1039">
            <a:extLst>
              <a:ext uri="{FF2B5EF4-FFF2-40B4-BE49-F238E27FC236}">
                <a16:creationId xmlns:a16="http://schemas.microsoft.com/office/drawing/2014/main" id="{925DEF87-F7AF-B44E-A8FB-BE1E3C7AC779}"/>
              </a:ext>
            </a:extLst>
          </p:cNvPr>
          <p:cNvSpPr>
            <a:spLocks noChangeArrowheads="1"/>
          </p:cNvSpPr>
          <p:nvPr/>
        </p:nvSpPr>
        <p:spPr bwMode="auto">
          <a:xfrm>
            <a:off x="5638800" y="2438400"/>
            <a:ext cx="3352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nSpc>
                <a:spcPct val="90000"/>
              </a:lnSpc>
            </a:pPr>
            <a:r>
              <a:rPr lang="en-US" altLang="en-US" sz="2000"/>
              <a:t>T(x,y) is real, but V(u,v) is complex (in general)</a:t>
            </a:r>
          </a:p>
          <a:p>
            <a:pPr lvl="1">
              <a:lnSpc>
                <a:spcPct val="90000"/>
              </a:lnSpc>
            </a:pPr>
            <a:r>
              <a:rPr lang="en-US" altLang="en-US" sz="1800"/>
              <a:t>Real and Imaginary</a:t>
            </a:r>
          </a:p>
          <a:p>
            <a:pPr lvl="1">
              <a:lnSpc>
                <a:spcPct val="90000"/>
              </a:lnSpc>
            </a:pPr>
            <a:r>
              <a:rPr lang="en-US" altLang="en-US" sz="1800"/>
              <a:t>Amplitude and Phase</a:t>
            </a:r>
          </a:p>
          <a:p>
            <a:pPr lvl="1">
              <a:lnSpc>
                <a:spcPct val="90000"/>
              </a:lnSpc>
            </a:pPr>
            <a:r>
              <a:rPr lang="en-US" altLang="en-US" sz="1800"/>
              <a:t>Amplitude tells “how much” of a certain frequency component, Phase tells “where” </a:t>
            </a:r>
          </a:p>
          <a:p>
            <a:pPr lvl="1">
              <a:lnSpc>
                <a:spcPct val="90000"/>
              </a:lnSpc>
            </a:pPr>
            <a:r>
              <a:rPr lang="en-US" altLang="en-US" sz="1800"/>
              <a:t>V(-u,-v) = V*(u,v)     where * is complex conjugation (Hermitian)</a:t>
            </a:r>
          </a:p>
          <a:p>
            <a:pPr>
              <a:lnSpc>
                <a:spcPct val="90000"/>
              </a:lnSpc>
            </a:pPr>
            <a:r>
              <a:rPr lang="en-US" altLang="en-US" sz="2000"/>
              <a:t>V(u=0,v=0) </a:t>
            </a:r>
            <a:r>
              <a:rPr lang="en-US" altLang="en-US" sz="2000">
                <a:sym typeface="Symbol" pitchFamily="2" charset="2"/>
              </a:rPr>
              <a:t></a:t>
            </a:r>
            <a:r>
              <a:rPr lang="en-US" altLang="en-US" sz="2000"/>
              <a:t> integral of T(x,y)dxdy = total flux</a:t>
            </a:r>
            <a:endParaRPr lang="en-US" altLang="en-US"/>
          </a:p>
          <a:p>
            <a:pPr>
              <a:lnSpc>
                <a:spcPct val="90000"/>
              </a:lnSpc>
              <a:buFontTx/>
              <a:buNone/>
            </a:pPr>
            <a:endParaRPr lang="en-US" altLang="en-US" sz="2400"/>
          </a:p>
        </p:txBody>
      </p:sp>
    </p:spTree>
    <p:extLst>
      <p:ext uri="{BB962C8B-B14F-4D97-AF65-F5344CB8AC3E}">
        <p14:creationId xmlns:p14="http://schemas.microsoft.com/office/powerpoint/2010/main" val="851216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3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4439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443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43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4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3"/>
          <p:cNvSpPr>
            <a:spLocks noGrp="1" noChangeArrowheads="1"/>
          </p:cNvSpPr>
          <p:nvPr>
            <p:ph type="body" idx="1"/>
          </p:nvPr>
        </p:nvSpPr>
        <p:spPr>
          <a:xfrm>
            <a:off x="457200" y="1295401"/>
            <a:ext cx="8229600" cy="4572000"/>
          </a:xfrm>
        </p:spPr>
        <p:txBody>
          <a:bodyPr>
            <a:normAutofit/>
          </a:bodyPr>
          <a:lstStyle/>
          <a:p>
            <a:r>
              <a:rPr lang="en-US" sz="2000" dirty="0"/>
              <a:t>sample </a:t>
            </a:r>
            <a:r>
              <a:rPr lang="en-US" sz="2000" dirty="0" err="1"/>
              <a:t>V(u,v</a:t>
            </a:r>
            <a:r>
              <a:rPr lang="en-US" sz="2000" dirty="0"/>
              <a:t>) at enough points to synthesize the equivalent large aperture of size (</a:t>
            </a:r>
            <a:r>
              <a:rPr lang="en-US" sz="2000" dirty="0" err="1"/>
              <a:t>u</a:t>
            </a:r>
            <a:r>
              <a:rPr lang="en-US" sz="2000" baseline="-25000" dirty="0" err="1"/>
              <a:t>max</a:t>
            </a:r>
            <a:r>
              <a:rPr lang="en-US" sz="2000" dirty="0" err="1"/>
              <a:t>,v</a:t>
            </a:r>
            <a:r>
              <a:rPr lang="en-US" sz="2000" baseline="-25000" dirty="0" err="1"/>
              <a:t>max</a:t>
            </a:r>
            <a:r>
              <a:rPr lang="en-US" sz="2000" dirty="0"/>
              <a:t>)</a:t>
            </a:r>
          </a:p>
          <a:p>
            <a:pPr lvl="1"/>
            <a:r>
              <a:rPr lang="en-US" sz="2000" dirty="0"/>
              <a:t>1 pair of telescopes </a:t>
            </a:r>
            <a:r>
              <a:rPr lang="en-US" sz="2000" dirty="0" err="1">
                <a:sym typeface="Symbol" charset="2"/>
              </a:rPr>
              <a:t></a:t>
            </a:r>
            <a:r>
              <a:rPr lang="en-US" sz="2000" dirty="0"/>
              <a:t> 1 (</a:t>
            </a:r>
            <a:r>
              <a:rPr lang="en-US" sz="2000" dirty="0" err="1"/>
              <a:t>u,v</a:t>
            </a:r>
            <a:r>
              <a:rPr lang="en-US" sz="2000" dirty="0"/>
              <a:t>) sample at a time</a:t>
            </a:r>
          </a:p>
          <a:p>
            <a:pPr lvl="1"/>
            <a:r>
              <a:rPr lang="en-US" sz="2000" dirty="0"/>
              <a:t>N telescopes </a:t>
            </a:r>
            <a:r>
              <a:rPr lang="en-US" sz="2000" dirty="0" err="1">
                <a:sym typeface="Symbol" charset="2"/>
              </a:rPr>
              <a:t></a:t>
            </a:r>
            <a:r>
              <a:rPr lang="en-US" sz="2000" dirty="0">
                <a:sym typeface="Symbol" charset="2"/>
              </a:rPr>
              <a:t>  </a:t>
            </a:r>
            <a:r>
              <a:rPr lang="en-US" sz="2000" dirty="0"/>
              <a:t>number of samples = N(N-1)/2</a:t>
            </a:r>
          </a:p>
          <a:p>
            <a:pPr lvl="1"/>
            <a:r>
              <a:rPr lang="en-US" sz="2000" dirty="0"/>
              <a:t>fill in (</a:t>
            </a:r>
            <a:r>
              <a:rPr lang="en-US" sz="2000" dirty="0" err="1"/>
              <a:t>u,v</a:t>
            </a:r>
            <a:r>
              <a:rPr lang="en-US" sz="2000" dirty="0"/>
              <a:t>) plane by making use of Earth rotation:                       </a:t>
            </a:r>
          </a:p>
          <a:p>
            <a:pPr lvl="2"/>
            <a:r>
              <a:rPr lang="en-US" sz="1600" dirty="0"/>
              <a:t>Sir Martin Ryle, 1974 Nobel Prize in Physics</a:t>
            </a:r>
          </a:p>
          <a:p>
            <a:pPr lvl="1"/>
            <a:r>
              <a:rPr lang="en-US" sz="2000" dirty="0"/>
              <a:t>reconfigure physical layout of N telescopes for more</a:t>
            </a:r>
          </a:p>
          <a:p>
            <a:pPr lvl="1"/>
            <a:endParaRPr lang="en-US" dirty="0"/>
          </a:p>
        </p:txBody>
      </p:sp>
      <p:pic>
        <p:nvPicPr>
          <p:cNvPr id="31750" name="Picture 6" descr="array"/>
          <p:cNvPicPr>
            <a:picLocks noChangeAspect="1" noChangeArrowheads="1"/>
          </p:cNvPicPr>
          <p:nvPr/>
        </p:nvPicPr>
        <p:blipFill>
          <a:blip r:embed="rId3"/>
          <a:srcRect r="21149" b="11023"/>
          <a:stretch>
            <a:fillRect/>
          </a:stretch>
        </p:blipFill>
        <p:spPr bwMode="auto">
          <a:xfrm>
            <a:off x="1143000" y="4076700"/>
            <a:ext cx="2667000" cy="2400300"/>
          </a:xfrm>
          <a:prstGeom prst="rect">
            <a:avLst/>
          </a:prstGeom>
          <a:noFill/>
          <a:ln w="9525">
            <a:noFill/>
            <a:miter lim="800000"/>
            <a:headEnd/>
            <a:tailEnd/>
          </a:ln>
        </p:spPr>
      </p:pic>
      <p:sp>
        <p:nvSpPr>
          <p:cNvPr id="31753" name="Rectangle 9"/>
          <p:cNvSpPr>
            <a:spLocks noChangeArrowheads="1"/>
          </p:cNvSpPr>
          <p:nvPr/>
        </p:nvSpPr>
        <p:spPr bwMode="auto">
          <a:xfrm>
            <a:off x="6629400" y="4953000"/>
            <a:ext cx="1752600" cy="990600"/>
          </a:xfrm>
          <a:prstGeom prst="rect">
            <a:avLst/>
          </a:prstGeom>
          <a:noFill/>
          <a:ln w="9525">
            <a:noFill/>
            <a:miter lim="800000"/>
            <a:headEnd/>
            <a:tailEnd/>
          </a:ln>
        </p:spPr>
        <p:txBody>
          <a:bodyPr lIns="91430" tIns="45715" rIns="91430" bIns="45715">
            <a:prstTxWarp prst="textNoShape">
              <a:avLst/>
            </a:prstTxWarp>
          </a:bodyPr>
          <a:lstStyle/>
          <a:p>
            <a:pPr marL="342865" indent="-342865" algn="ctr">
              <a:lnSpc>
                <a:spcPct val="90000"/>
              </a:lnSpc>
              <a:spcBef>
                <a:spcPct val="20000"/>
              </a:spcBef>
            </a:pPr>
            <a:r>
              <a:rPr lang="en-US" sz="1200" dirty="0">
                <a:latin typeface="Optima"/>
                <a:cs typeface="Optima"/>
              </a:rPr>
              <a:t>2 configurations </a:t>
            </a:r>
          </a:p>
          <a:p>
            <a:pPr marL="342865" indent="-342865" algn="ctr">
              <a:lnSpc>
                <a:spcPct val="90000"/>
              </a:lnSpc>
              <a:spcBef>
                <a:spcPct val="20000"/>
              </a:spcBef>
            </a:pPr>
            <a:r>
              <a:rPr lang="en-US" sz="1200" dirty="0">
                <a:latin typeface="Optima"/>
                <a:cs typeface="Optima"/>
              </a:rPr>
              <a:t>of 8 SMA antennas </a:t>
            </a:r>
          </a:p>
          <a:p>
            <a:pPr marL="342865" indent="-342865" algn="ctr">
              <a:lnSpc>
                <a:spcPct val="90000"/>
              </a:lnSpc>
              <a:spcBef>
                <a:spcPct val="20000"/>
              </a:spcBef>
            </a:pPr>
            <a:r>
              <a:rPr lang="en-US" sz="1200" dirty="0">
                <a:latin typeface="Optima"/>
                <a:cs typeface="Optima"/>
              </a:rPr>
              <a:t>345 GHz</a:t>
            </a:r>
          </a:p>
          <a:p>
            <a:pPr marL="342865" indent="-342865" algn="ctr">
              <a:lnSpc>
                <a:spcPct val="90000"/>
              </a:lnSpc>
              <a:spcBef>
                <a:spcPct val="20000"/>
              </a:spcBef>
            </a:pPr>
            <a:r>
              <a:rPr lang="en-US" sz="1200" dirty="0">
                <a:latin typeface="Optima"/>
                <a:cs typeface="Optima"/>
              </a:rPr>
              <a:t>Dec = -24 deg</a:t>
            </a:r>
          </a:p>
        </p:txBody>
      </p:sp>
      <p:pic>
        <p:nvPicPr>
          <p:cNvPr id="40967" name="Picture 9" descr="ryle.jpg"/>
          <p:cNvPicPr>
            <a:picLocks noChangeAspect="1"/>
          </p:cNvPicPr>
          <p:nvPr/>
        </p:nvPicPr>
        <p:blipFill>
          <a:blip r:embed="rId4"/>
          <a:srcRect/>
          <a:stretch>
            <a:fillRect/>
          </a:stretch>
        </p:blipFill>
        <p:spPr bwMode="auto">
          <a:xfrm>
            <a:off x="7364413" y="2435171"/>
            <a:ext cx="1143000" cy="1317625"/>
          </a:xfrm>
          <a:prstGeom prst="rect">
            <a:avLst/>
          </a:prstGeom>
          <a:noFill/>
          <a:ln w="9525">
            <a:noFill/>
            <a:miter lim="800000"/>
            <a:headEnd/>
            <a:tailEnd/>
          </a:ln>
        </p:spPr>
      </p:pic>
      <p:sp>
        <p:nvSpPr>
          <p:cNvPr id="40968" name="Text Box 8"/>
          <p:cNvSpPr txBox="1">
            <a:spLocks noChangeArrowheads="1"/>
          </p:cNvSpPr>
          <p:nvPr/>
        </p:nvSpPr>
        <p:spPr bwMode="auto">
          <a:xfrm>
            <a:off x="7185026" y="4038600"/>
            <a:ext cx="1501775" cy="523210"/>
          </a:xfrm>
          <a:prstGeom prst="rect">
            <a:avLst/>
          </a:prstGeom>
          <a:noFill/>
          <a:ln w="9525">
            <a:noFill/>
            <a:miter lim="800000"/>
            <a:headEnd/>
            <a:tailEnd/>
          </a:ln>
        </p:spPr>
        <p:txBody>
          <a:bodyPr lIns="91430" tIns="45715" rIns="91430" bIns="45715">
            <a:prstTxWarp prst="textNoShape">
              <a:avLst/>
            </a:prstTxWarp>
            <a:spAutoFit/>
          </a:bodyPr>
          <a:lstStyle/>
          <a:p>
            <a:pPr algn="ctr">
              <a:spcBef>
                <a:spcPct val="50000"/>
              </a:spcBef>
            </a:pPr>
            <a:r>
              <a:rPr lang="en-US" sz="1400" b="1" dirty="0">
                <a:latin typeface="Optima"/>
                <a:cs typeface="Optima"/>
              </a:rPr>
              <a:t>Sir Martin Ryle 1918-1984</a:t>
            </a:r>
          </a:p>
        </p:txBody>
      </p:sp>
      <p:pic>
        <p:nvPicPr>
          <p:cNvPr id="40969" name="Picture 11" descr="ukflag.jpg"/>
          <p:cNvPicPr>
            <a:picLocks noChangeAspect="1"/>
          </p:cNvPicPr>
          <p:nvPr/>
        </p:nvPicPr>
        <p:blipFill>
          <a:blip r:embed="rId5"/>
          <a:srcRect/>
          <a:stretch>
            <a:fillRect/>
          </a:stretch>
        </p:blipFill>
        <p:spPr bwMode="auto">
          <a:xfrm>
            <a:off x="8305800" y="3886200"/>
            <a:ext cx="228600" cy="168275"/>
          </a:xfrm>
          <a:prstGeom prst="rect">
            <a:avLst/>
          </a:prstGeom>
          <a:noFill/>
          <a:ln w="9525">
            <a:noFill/>
            <a:miter lim="800000"/>
            <a:headEnd/>
            <a:tailEnd/>
          </a:ln>
        </p:spPr>
      </p:pic>
      <p:pic>
        <p:nvPicPr>
          <p:cNvPr id="43018" name="Picture 12" descr="SR21.sub.vex.uv.gif"/>
          <p:cNvPicPr>
            <a:picLocks noChangeAspect="1"/>
          </p:cNvPicPr>
          <p:nvPr/>
        </p:nvPicPr>
        <p:blipFill>
          <a:blip r:embed="rId6"/>
          <a:srcRect/>
          <a:stretch>
            <a:fillRect/>
          </a:stretch>
        </p:blipFill>
        <p:spPr bwMode="auto">
          <a:xfrm>
            <a:off x="3894139" y="4008438"/>
            <a:ext cx="2887662" cy="2773362"/>
          </a:xfrm>
          <a:prstGeom prst="rect">
            <a:avLst/>
          </a:prstGeom>
          <a:noFill/>
          <a:ln w="9525">
            <a:noFill/>
            <a:miter lim="800000"/>
            <a:headEnd/>
            <a:tailEnd/>
          </a:ln>
        </p:spPr>
      </p:pic>
      <p:grpSp>
        <p:nvGrpSpPr>
          <p:cNvPr id="2" name="Group 19"/>
          <p:cNvGrpSpPr>
            <a:grpSpLocks/>
          </p:cNvGrpSpPr>
          <p:nvPr/>
        </p:nvGrpSpPr>
        <p:grpSpPr bwMode="auto">
          <a:xfrm>
            <a:off x="1274763" y="4343400"/>
            <a:ext cx="2230437" cy="2078038"/>
            <a:chOff x="1274064" y="4343400"/>
            <a:chExt cx="2231136" cy="2078736"/>
          </a:xfrm>
        </p:grpSpPr>
        <p:sp>
          <p:nvSpPr>
            <p:cNvPr id="40981" name="Oval 11"/>
            <p:cNvSpPr>
              <a:spLocks noChangeAspect="1"/>
            </p:cNvSpPr>
            <p:nvPr/>
          </p:nvSpPr>
          <p:spPr bwMode="auto">
            <a:xfrm>
              <a:off x="2264664" y="43434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2" name="Oval 12"/>
            <p:cNvSpPr>
              <a:spLocks noChangeAspect="1"/>
            </p:cNvSpPr>
            <p:nvPr/>
          </p:nvSpPr>
          <p:spPr bwMode="auto">
            <a:xfrm>
              <a:off x="1274064" y="50292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3" name="Oval 13"/>
            <p:cNvSpPr>
              <a:spLocks noChangeAspect="1"/>
            </p:cNvSpPr>
            <p:nvPr/>
          </p:nvSpPr>
          <p:spPr bwMode="auto">
            <a:xfrm>
              <a:off x="1807464" y="5617464"/>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4" name="Oval 14"/>
            <p:cNvSpPr>
              <a:spLocks noChangeAspect="1"/>
            </p:cNvSpPr>
            <p:nvPr/>
          </p:nvSpPr>
          <p:spPr bwMode="auto">
            <a:xfrm>
              <a:off x="3026664" y="4398264"/>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5" name="Oval 15"/>
            <p:cNvSpPr>
              <a:spLocks noChangeAspect="1"/>
            </p:cNvSpPr>
            <p:nvPr/>
          </p:nvSpPr>
          <p:spPr bwMode="auto">
            <a:xfrm>
              <a:off x="3331464" y="57912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6" name="Oval 16"/>
            <p:cNvSpPr>
              <a:spLocks noChangeAspect="1"/>
            </p:cNvSpPr>
            <p:nvPr/>
          </p:nvSpPr>
          <p:spPr bwMode="auto">
            <a:xfrm>
              <a:off x="2798064" y="52578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7" name="Oval 17"/>
            <p:cNvSpPr>
              <a:spLocks noChangeAspect="1"/>
            </p:cNvSpPr>
            <p:nvPr/>
          </p:nvSpPr>
          <p:spPr bwMode="auto">
            <a:xfrm>
              <a:off x="2743200" y="62484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8" name="Oval 18"/>
            <p:cNvSpPr>
              <a:spLocks noChangeAspect="1"/>
            </p:cNvSpPr>
            <p:nvPr/>
          </p:nvSpPr>
          <p:spPr bwMode="auto">
            <a:xfrm>
              <a:off x="3102864" y="5998464"/>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grpSp>
      <p:grpSp>
        <p:nvGrpSpPr>
          <p:cNvPr id="3" name="Group 30"/>
          <p:cNvGrpSpPr>
            <a:grpSpLocks/>
          </p:cNvGrpSpPr>
          <p:nvPr/>
        </p:nvGrpSpPr>
        <p:grpSpPr bwMode="auto">
          <a:xfrm>
            <a:off x="3048000" y="5618164"/>
            <a:ext cx="457200" cy="554037"/>
            <a:chOff x="381000" y="4191000"/>
            <a:chExt cx="457200" cy="554736"/>
          </a:xfrm>
        </p:grpSpPr>
        <p:sp>
          <p:nvSpPr>
            <p:cNvPr id="40973" name="Oval 20"/>
            <p:cNvSpPr>
              <a:spLocks noChangeAspect="1"/>
            </p:cNvSpPr>
            <p:nvPr/>
          </p:nvSpPr>
          <p:spPr bwMode="auto">
            <a:xfrm>
              <a:off x="664464" y="4398264"/>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74" name="Oval 21"/>
            <p:cNvSpPr>
              <a:spLocks noChangeAspect="1"/>
            </p:cNvSpPr>
            <p:nvPr/>
          </p:nvSpPr>
          <p:spPr bwMode="auto">
            <a:xfrm>
              <a:off x="435864" y="43434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75" name="Oval 22"/>
            <p:cNvSpPr>
              <a:spLocks noChangeAspect="1"/>
            </p:cNvSpPr>
            <p:nvPr/>
          </p:nvSpPr>
          <p:spPr bwMode="auto">
            <a:xfrm>
              <a:off x="457200" y="4474464"/>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76" name="Oval 23"/>
            <p:cNvSpPr>
              <a:spLocks noChangeAspect="1"/>
            </p:cNvSpPr>
            <p:nvPr/>
          </p:nvSpPr>
          <p:spPr bwMode="auto">
            <a:xfrm>
              <a:off x="609600" y="4474464"/>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77" name="Oval 24"/>
            <p:cNvSpPr>
              <a:spLocks noChangeAspect="1"/>
            </p:cNvSpPr>
            <p:nvPr/>
          </p:nvSpPr>
          <p:spPr bwMode="auto">
            <a:xfrm>
              <a:off x="512064" y="4245864"/>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78" name="Oval 26"/>
            <p:cNvSpPr>
              <a:spLocks noChangeAspect="1"/>
            </p:cNvSpPr>
            <p:nvPr/>
          </p:nvSpPr>
          <p:spPr bwMode="auto">
            <a:xfrm>
              <a:off x="588264" y="42672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79" name="Oval 27"/>
            <p:cNvSpPr>
              <a:spLocks noChangeAspect="1"/>
            </p:cNvSpPr>
            <p:nvPr/>
          </p:nvSpPr>
          <p:spPr bwMode="auto">
            <a:xfrm>
              <a:off x="435864" y="45720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sp>
          <p:nvSpPr>
            <p:cNvPr id="40980" name="Oval 28"/>
            <p:cNvSpPr>
              <a:spLocks noChangeAspect="1"/>
            </p:cNvSpPr>
            <p:nvPr/>
          </p:nvSpPr>
          <p:spPr bwMode="auto">
            <a:xfrm>
              <a:off x="381000" y="4191000"/>
              <a:ext cx="173736" cy="173736"/>
            </a:xfrm>
            <a:prstGeom prst="ellipse">
              <a:avLst/>
            </a:prstGeom>
            <a:solidFill>
              <a:srgbClr val="FF0000"/>
            </a:solidFill>
            <a:ln w="9525">
              <a:solidFill>
                <a:schemeClr val="tx1"/>
              </a:solidFill>
              <a:round/>
              <a:headEnd/>
              <a:tailEnd/>
            </a:ln>
          </p:spPr>
          <p:txBody>
            <a:bodyPr>
              <a:prstTxWarp prst="textNoShape">
                <a:avLst/>
              </a:prstTxWarp>
            </a:bodyPr>
            <a:lstStyle/>
            <a:p>
              <a:endParaRPr lang="en-US"/>
            </a:p>
          </p:txBody>
        </p:sp>
      </p:grpSp>
      <p:sp>
        <p:nvSpPr>
          <p:cNvPr id="2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31"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Aperture Synthesis</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30" name="Footer Placeholder 29"/>
          <p:cNvSpPr>
            <a:spLocks noGrp="1"/>
          </p:cNvSpPr>
          <p:nvPr>
            <p:ph type="ftr" sz="quarter" idx="11"/>
          </p:nvPr>
        </p:nvSpPr>
        <p:spPr/>
        <p:txBody>
          <a:bodyPr/>
          <a:lstStyle/>
          <a:p>
            <a:r>
              <a:rPr lang="en-US"/>
              <a:t>ASTR 511: Interferometry</a:t>
            </a:r>
          </a:p>
        </p:txBody>
      </p:sp>
      <p:sp>
        <p:nvSpPr>
          <p:cNvPr id="32" name="Slide Number Placeholder 31"/>
          <p:cNvSpPr>
            <a:spLocks noGrp="1"/>
          </p:cNvSpPr>
          <p:nvPr>
            <p:ph type="sldNum" sz="quarter" idx="12"/>
          </p:nvPr>
        </p:nvSpPr>
        <p:spPr/>
        <p:txBody>
          <a:bodyPr/>
          <a:lstStyle/>
          <a:p>
            <a:fld id="{9C4407C6-9652-C847-9F73-F04E200F25AD}" type="slidenum">
              <a:rPr lang="en-US" smtClean="0"/>
              <a:pPr/>
              <a:t>41</a:t>
            </a:fld>
            <a:endParaRPr lang="en-US"/>
          </a:p>
        </p:txBody>
      </p:sp>
      <p:sp>
        <p:nvSpPr>
          <p:cNvPr id="4" name="TextBox 3">
            <a:extLst>
              <a:ext uri="{FF2B5EF4-FFF2-40B4-BE49-F238E27FC236}">
                <a16:creationId xmlns:a16="http://schemas.microsoft.com/office/drawing/2014/main" id="{96A3414A-1079-AD45-B0C3-24E0BA24A432}"/>
              </a:ext>
            </a:extLst>
          </p:cNvPr>
          <p:cNvSpPr txBox="1"/>
          <p:nvPr/>
        </p:nvSpPr>
        <p:spPr>
          <a:xfrm>
            <a:off x="6982331" y="6040938"/>
            <a:ext cx="1947357" cy="646331"/>
          </a:xfrm>
          <a:prstGeom prst="rect">
            <a:avLst/>
          </a:prstGeom>
          <a:noFill/>
        </p:spPr>
        <p:txBody>
          <a:bodyPr wrap="square" rtlCol="0">
            <a:spAutoFit/>
          </a:bodyPr>
          <a:lstStyle/>
          <a:p>
            <a:r>
              <a:rPr lang="en-US" dirty="0"/>
              <a:t>“</a:t>
            </a:r>
            <a:r>
              <a:rPr lang="en-US" dirty="0" err="1"/>
              <a:t>uv</a:t>
            </a:r>
            <a:r>
              <a:rPr lang="en-US" dirty="0"/>
              <a:t> coverage” in the “</a:t>
            </a:r>
            <a:r>
              <a:rPr lang="en-US" dirty="0" err="1"/>
              <a:t>uv</a:t>
            </a:r>
            <a:r>
              <a:rPr lang="en-US" dirty="0"/>
              <a:t> plane”</a:t>
            </a:r>
          </a:p>
        </p:txBody>
      </p:sp>
    </p:spTree>
    <p:extLst>
      <p:ext uri="{BB962C8B-B14F-4D97-AF65-F5344CB8AC3E}">
        <p14:creationId xmlns:p14="http://schemas.microsoft.com/office/powerpoint/2010/main" val="15758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4">
            <a:extLst>
              <a:ext uri="{FF2B5EF4-FFF2-40B4-BE49-F238E27FC236}">
                <a16:creationId xmlns:a16="http://schemas.microsoft.com/office/drawing/2014/main" id="{66A26295-29BE-E94B-BD19-D7AAEF51464C}"/>
              </a:ext>
            </a:extLst>
          </p:cNvPr>
          <p:cNvSpPr>
            <a:spLocks noGrp="1"/>
          </p:cNvSpPr>
          <p:nvPr>
            <p:ph type="sldNum" sz="quarter" idx="12"/>
          </p:nvPr>
        </p:nvSpPr>
        <p:spPr/>
        <p:txBody>
          <a:bodyPr/>
          <a:lstStyle/>
          <a:p>
            <a:fld id="{E6C80831-BD60-F442-9669-D44F019CBFBE}" type="slidenum">
              <a:rPr lang="en-US" altLang="en-US"/>
              <a:pPr/>
              <a:t>42</a:t>
            </a:fld>
            <a:endParaRPr lang="en-US" altLang="en-US"/>
          </a:p>
        </p:txBody>
      </p:sp>
      <p:sp>
        <p:nvSpPr>
          <p:cNvPr id="206850" name="Rectangle 2">
            <a:extLst>
              <a:ext uri="{FF2B5EF4-FFF2-40B4-BE49-F238E27FC236}">
                <a16:creationId xmlns:a16="http://schemas.microsoft.com/office/drawing/2014/main" id="{21C3131B-9E0D-6F4D-8139-44E456ED2B4B}"/>
              </a:ext>
            </a:extLst>
          </p:cNvPr>
          <p:cNvSpPr>
            <a:spLocks noGrp="1" noChangeArrowheads="1"/>
          </p:cNvSpPr>
          <p:nvPr>
            <p:ph type="title"/>
          </p:nvPr>
        </p:nvSpPr>
        <p:spPr/>
        <p:txBody>
          <a:bodyPr/>
          <a:lstStyle/>
          <a:p>
            <a:r>
              <a:rPr lang="en-US" altLang="en-US"/>
              <a:t>Aperture Synthesis Telescopes</a:t>
            </a:r>
          </a:p>
        </p:txBody>
      </p:sp>
      <p:pic>
        <p:nvPicPr>
          <p:cNvPr id="206857" name="Picture 9" descr="VLASouth_lo">
            <a:extLst>
              <a:ext uri="{FF2B5EF4-FFF2-40B4-BE49-F238E27FC236}">
                <a16:creationId xmlns:a16="http://schemas.microsoft.com/office/drawing/2014/main" id="{668A3448-FBBC-2048-A0E9-91F9224A6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362200" cy="1770063"/>
          </a:xfrm>
          <a:prstGeom prst="rect">
            <a:avLst/>
          </a:prstGeom>
          <a:noFill/>
          <a:extLst>
            <a:ext uri="{909E8E84-426E-40DD-AFC4-6F175D3DCCD1}">
              <a14:hiddenFill xmlns:a14="http://schemas.microsoft.com/office/drawing/2010/main">
                <a:solidFill>
                  <a:srgbClr val="FFFFFF"/>
                </a:solidFill>
              </a14:hiddenFill>
            </a:ext>
          </a:extLst>
        </p:spPr>
      </p:pic>
      <p:sp>
        <p:nvSpPr>
          <p:cNvPr id="206858" name="Text Box 10">
            <a:extLst>
              <a:ext uri="{FF2B5EF4-FFF2-40B4-BE49-F238E27FC236}">
                <a16:creationId xmlns:a16="http://schemas.microsoft.com/office/drawing/2014/main" id="{3E46A54A-7F88-5448-8887-99C820AE79CB}"/>
              </a:ext>
            </a:extLst>
          </p:cNvPr>
          <p:cNvSpPr txBox="1">
            <a:spLocks noChangeArrowheads="1"/>
          </p:cNvSpPr>
          <p:nvPr/>
        </p:nvSpPr>
        <p:spPr bwMode="auto">
          <a:xfrm>
            <a:off x="1296988" y="1600200"/>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solidFill>
                  <a:srgbClr val="FF0000"/>
                </a:solidFill>
                <a:latin typeface="Arial" panose="020B0604020202020204" pitchFamily="34" charset="0"/>
              </a:rPr>
              <a:t>(e)VLA</a:t>
            </a:r>
            <a:endParaRPr lang="en-US" altLang="en-US">
              <a:latin typeface="Arial" panose="020B0604020202020204" pitchFamily="34" charset="0"/>
            </a:endParaRPr>
          </a:p>
        </p:txBody>
      </p:sp>
      <p:grpSp>
        <p:nvGrpSpPr>
          <p:cNvPr id="206862" name="Group 14">
            <a:extLst>
              <a:ext uri="{FF2B5EF4-FFF2-40B4-BE49-F238E27FC236}">
                <a16:creationId xmlns:a16="http://schemas.microsoft.com/office/drawing/2014/main" id="{71362326-073E-5845-9F25-0367B9DA5A45}"/>
              </a:ext>
            </a:extLst>
          </p:cNvPr>
          <p:cNvGrpSpPr>
            <a:grpSpLocks/>
          </p:cNvGrpSpPr>
          <p:nvPr/>
        </p:nvGrpSpPr>
        <p:grpSpPr bwMode="auto">
          <a:xfrm>
            <a:off x="3124200" y="1524000"/>
            <a:ext cx="2133600" cy="1739900"/>
            <a:chOff x="3840" y="2880"/>
            <a:chExt cx="1344" cy="1096"/>
          </a:xfrm>
        </p:grpSpPr>
        <p:pic>
          <p:nvPicPr>
            <p:cNvPr id="206863" name="Picture 15" descr="ATCA_moon_RDE">
              <a:extLst>
                <a:ext uri="{FF2B5EF4-FFF2-40B4-BE49-F238E27FC236}">
                  <a16:creationId xmlns:a16="http://schemas.microsoft.com/office/drawing/2014/main" id="{C0E259AA-5B0B-5F43-A187-3213A30DC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 y="2880"/>
              <a:ext cx="1344" cy="1096"/>
            </a:xfrm>
            <a:prstGeom prst="rect">
              <a:avLst/>
            </a:prstGeom>
            <a:noFill/>
            <a:extLst>
              <a:ext uri="{909E8E84-426E-40DD-AFC4-6F175D3DCCD1}">
                <a14:hiddenFill xmlns:a14="http://schemas.microsoft.com/office/drawing/2010/main">
                  <a:solidFill>
                    <a:srgbClr val="FFFFFF"/>
                  </a:solidFill>
                </a14:hiddenFill>
              </a:ext>
            </a:extLst>
          </p:spPr>
        </p:pic>
        <p:sp>
          <p:nvSpPr>
            <p:cNvPr id="206864" name="Text Box 16">
              <a:extLst>
                <a:ext uri="{FF2B5EF4-FFF2-40B4-BE49-F238E27FC236}">
                  <a16:creationId xmlns:a16="http://schemas.microsoft.com/office/drawing/2014/main" id="{A33E6DD3-FBC3-3644-B658-FB2DF0141471}"/>
                </a:ext>
              </a:extLst>
            </p:cNvPr>
            <p:cNvSpPr txBox="1">
              <a:spLocks noChangeArrowheads="1"/>
            </p:cNvSpPr>
            <p:nvPr/>
          </p:nvSpPr>
          <p:spPr bwMode="auto">
            <a:xfrm>
              <a:off x="3936" y="2928"/>
              <a:ext cx="6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a:solidFill>
                    <a:srgbClr val="FF0000"/>
                  </a:solidFill>
                  <a:latin typeface="Arial" panose="020B0604020202020204" pitchFamily="34" charset="0"/>
                </a:rPr>
                <a:t>ATCA</a:t>
              </a:r>
              <a:endParaRPr lang="en-US" altLang="en-US">
                <a:latin typeface="Arial" panose="020B0604020202020204" pitchFamily="34" charset="0"/>
              </a:endParaRPr>
            </a:p>
          </p:txBody>
        </p:sp>
      </p:grpSp>
      <p:grpSp>
        <p:nvGrpSpPr>
          <p:cNvPr id="206875" name="Group 27">
            <a:extLst>
              <a:ext uri="{FF2B5EF4-FFF2-40B4-BE49-F238E27FC236}">
                <a16:creationId xmlns:a16="http://schemas.microsoft.com/office/drawing/2014/main" id="{65D367C6-1DB7-824E-BC01-3ABC17CB09BB}"/>
              </a:ext>
            </a:extLst>
          </p:cNvPr>
          <p:cNvGrpSpPr>
            <a:grpSpLocks/>
          </p:cNvGrpSpPr>
          <p:nvPr/>
        </p:nvGrpSpPr>
        <p:grpSpPr bwMode="auto">
          <a:xfrm>
            <a:off x="5370949" y="1524000"/>
            <a:ext cx="3315851" cy="1752600"/>
            <a:chOff x="313" y="1865"/>
            <a:chExt cx="1943" cy="1015"/>
          </a:xfrm>
        </p:grpSpPr>
        <p:pic>
          <p:nvPicPr>
            <p:cNvPr id="206866" name="Picture 18" descr="IRAMPdBI">
              <a:extLst>
                <a:ext uri="{FF2B5EF4-FFF2-40B4-BE49-F238E27FC236}">
                  <a16:creationId xmlns:a16="http://schemas.microsoft.com/office/drawing/2014/main" id="{7DEB7D1E-4AF4-ED4D-8970-BD264ACBBE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529"/>
            <a:stretch>
              <a:fillRect/>
            </a:stretch>
          </p:blipFill>
          <p:spPr bwMode="auto">
            <a:xfrm>
              <a:off x="336" y="1865"/>
              <a:ext cx="1920" cy="1015"/>
            </a:xfrm>
            <a:prstGeom prst="rect">
              <a:avLst/>
            </a:prstGeom>
            <a:noFill/>
            <a:extLst>
              <a:ext uri="{909E8E84-426E-40DD-AFC4-6F175D3DCCD1}">
                <a14:hiddenFill xmlns:a14="http://schemas.microsoft.com/office/drawing/2010/main">
                  <a:solidFill>
                    <a:srgbClr val="FFFFFF"/>
                  </a:solidFill>
                </a14:hiddenFill>
              </a:ext>
            </a:extLst>
          </p:spPr>
        </p:pic>
        <p:sp>
          <p:nvSpPr>
            <p:cNvPr id="206867" name="Text Box 19">
              <a:extLst>
                <a:ext uri="{FF2B5EF4-FFF2-40B4-BE49-F238E27FC236}">
                  <a16:creationId xmlns:a16="http://schemas.microsoft.com/office/drawing/2014/main" id="{A435991B-2BF3-E54D-9934-47F04916B359}"/>
                </a:ext>
              </a:extLst>
            </p:cNvPr>
            <p:cNvSpPr txBox="1">
              <a:spLocks noChangeArrowheads="1"/>
            </p:cNvSpPr>
            <p:nvPr/>
          </p:nvSpPr>
          <p:spPr bwMode="auto">
            <a:xfrm>
              <a:off x="313" y="1909"/>
              <a:ext cx="1386" cy="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solidFill>
                    <a:srgbClr val="FF0000"/>
                  </a:solidFill>
                  <a:latin typeface="Arial" panose="020B0604020202020204" pitchFamily="34" charset="0"/>
                </a:rPr>
                <a:t>IRAM </a:t>
              </a:r>
              <a:r>
                <a:rPr lang="en-US" altLang="en-US" dirty="0" err="1">
                  <a:solidFill>
                    <a:srgbClr val="FF0000"/>
                  </a:solidFill>
                  <a:latin typeface="Arial" panose="020B0604020202020204" pitchFamily="34" charset="0"/>
                </a:rPr>
                <a:t>PdBI</a:t>
              </a:r>
              <a:r>
                <a:rPr lang="en-US" altLang="en-US" dirty="0">
                  <a:solidFill>
                    <a:srgbClr val="FF0000"/>
                  </a:solidFill>
                  <a:latin typeface="Arial" panose="020B0604020202020204" pitchFamily="34" charset="0"/>
                </a:rPr>
                <a:t> / NOEMA</a:t>
              </a:r>
              <a:endParaRPr lang="en-US" altLang="en-US" dirty="0">
                <a:latin typeface="Arial" panose="020B0604020202020204" pitchFamily="34" charset="0"/>
              </a:endParaRPr>
            </a:p>
          </p:txBody>
        </p:sp>
      </p:grpSp>
      <p:grpSp>
        <p:nvGrpSpPr>
          <p:cNvPr id="206873" name="Group 25">
            <a:extLst>
              <a:ext uri="{FF2B5EF4-FFF2-40B4-BE49-F238E27FC236}">
                <a16:creationId xmlns:a16="http://schemas.microsoft.com/office/drawing/2014/main" id="{E834ED28-598B-BD4F-BE40-10E3F0C2CF71}"/>
              </a:ext>
            </a:extLst>
          </p:cNvPr>
          <p:cNvGrpSpPr>
            <a:grpSpLocks/>
          </p:cNvGrpSpPr>
          <p:nvPr/>
        </p:nvGrpSpPr>
        <p:grpSpPr bwMode="auto">
          <a:xfrm>
            <a:off x="457200" y="3586348"/>
            <a:ext cx="4114800" cy="1817688"/>
            <a:chOff x="2256" y="2935"/>
            <a:chExt cx="2592" cy="1145"/>
          </a:xfrm>
        </p:grpSpPr>
        <p:pic>
          <p:nvPicPr>
            <p:cNvPr id="206872" name="Picture 24" descr="IMG_0018">
              <a:extLst>
                <a:ext uri="{FF2B5EF4-FFF2-40B4-BE49-F238E27FC236}">
                  <a16:creationId xmlns:a16="http://schemas.microsoft.com/office/drawing/2014/main" id="{172761B2-C4EA-D941-94C0-BE784F436B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7" t="15283" b="24812"/>
            <a:stretch>
              <a:fillRect/>
            </a:stretch>
          </p:blipFill>
          <p:spPr bwMode="auto">
            <a:xfrm>
              <a:off x="2256" y="2935"/>
              <a:ext cx="2592" cy="1145"/>
            </a:xfrm>
            <a:prstGeom prst="rect">
              <a:avLst/>
            </a:prstGeom>
            <a:noFill/>
            <a:extLst>
              <a:ext uri="{909E8E84-426E-40DD-AFC4-6F175D3DCCD1}">
                <a14:hiddenFill xmlns:a14="http://schemas.microsoft.com/office/drawing/2010/main">
                  <a:solidFill>
                    <a:srgbClr val="FFFFFF"/>
                  </a:solidFill>
                </a14:hiddenFill>
              </a:ext>
            </a:extLst>
          </p:spPr>
        </p:pic>
        <p:sp>
          <p:nvSpPr>
            <p:cNvPr id="206861" name="Text Box 13">
              <a:extLst>
                <a:ext uri="{FF2B5EF4-FFF2-40B4-BE49-F238E27FC236}">
                  <a16:creationId xmlns:a16="http://schemas.microsoft.com/office/drawing/2014/main" id="{96C0BB57-26B9-4C44-90A0-643BCAF97D1D}"/>
                </a:ext>
              </a:extLst>
            </p:cNvPr>
            <p:cNvSpPr txBox="1">
              <a:spLocks noChangeArrowheads="1"/>
            </p:cNvSpPr>
            <p:nvPr/>
          </p:nvSpPr>
          <p:spPr bwMode="auto">
            <a:xfrm>
              <a:off x="2348" y="3024"/>
              <a:ext cx="5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solidFill>
                    <a:srgbClr val="FF0000"/>
                  </a:solidFill>
                  <a:latin typeface="Arial" panose="020B0604020202020204" pitchFamily="34" charset="0"/>
                </a:rPr>
                <a:t>SMA</a:t>
              </a:r>
              <a:endParaRPr lang="en-US" altLang="en-US" dirty="0">
                <a:latin typeface="Arial" panose="020B0604020202020204" pitchFamily="34" charset="0"/>
              </a:endParaRPr>
            </a:p>
          </p:txBody>
        </p:sp>
      </p:grpSp>
      <p:pic>
        <p:nvPicPr>
          <p:cNvPr id="411654" name="Picture 6" descr="Image result for ALMA image telescope">
            <a:hlinkClick r:id="rId7"/>
            <a:extLst>
              <a:ext uri="{FF2B5EF4-FFF2-40B4-BE49-F238E27FC236}">
                <a16:creationId xmlns:a16="http://schemas.microsoft.com/office/drawing/2014/main" id="{A8E0B0DC-751A-6A42-8E7F-AB2B9509DC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5000" y="3578307"/>
            <a:ext cx="5511800" cy="3100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EBF349-8512-294B-B94C-D5CE49F12A1C}"/>
              </a:ext>
            </a:extLst>
          </p:cNvPr>
          <p:cNvSpPr txBox="1"/>
          <p:nvPr/>
        </p:nvSpPr>
        <p:spPr>
          <a:xfrm>
            <a:off x="3322754" y="3682484"/>
            <a:ext cx="81304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ALMA</a:t>
            </a:r>
          </a:p>
        </p:txBody>
      </p:sp>
    </p:spTree>
    <p:extLst>
      <p:ext uri="{BB962C8B-B14F-4D97-AF65-F5344CB8AC3E}">
        <p14:creationId xmlns:p14="http://schemas.microsoft.com/office/powerpoint/2010/main" val="4170125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_antennas_AOS.jpg"/>
          <p:cNvPicPr>
            <a:picLocks noChangeAspect="1"/>
          </p:cNvPicPr>
          <p:nvPr/>
        </p:nvPicPr>
        <p:blipFill>
          <a:blip r:embed="rId2"/>
          <a:stretch>
            <a:fillRect/>
          </a:stretch>
        </p:blipFill>
        <p:spPr>
          <a:xfrm>
            <a:off x="-7910" y="779222"/>
            <a:ext cx="9151909" cy="5178376"/>
          </a:xfrm>
          <a:prstGeom prst="rect">
            <a:avLst/>
          </a:prstGeom>
        </p:spPr>
      </p:pic>
      <p:sp>
        <p:nvSpPr>
          <p:cNvPr id="28678" name="Rectangle 5"/>
          <p:cNvSpPr>
            <a:spLocks noGrp="1" noChangeArrowheads="1"/>
          </p:cNvSpPr>
          <p:nvPr>
            <p:ph type="title"/>
          </p:nvPr>
        </p:nvSpPr>
        <p:spPr>
          <a:xfrm>
            <a:off x="4239580" y="1161790"/>
            <a:ext cx="4804151" cy="1143000"/>
          </a:xfrm>
          <a:noFill/>
        </p:spPr>
        <p:txBody>
          <a:bodyPr lIns="91430" tIns="45715" rIns="91430" bIns="45715" anchor="ctr">
            <a:normAutofit/>
          </a:bodyPr>
          <a:lstStyle/>
          <a:p>
            <a:pPr eaLnBrk="1" hangingPunct="1"/>
            <a:r>
              <a:rPr lang="en-US" sz="3600" dirty="0">
                <a:solidFill>
                  <a:schemeClr val="bg1"/>
                </a:solidFill>
                <a:latin typeface="Optima"/>
              </a:rPr>
              <a:t>Imaging</a:t>
            </a:r>
          </a:p>
        </p:txBody>
      </p:sp>
      <p:sp>
        <p:nvSpPr>
          <p:cNvPr id="5" name="Footer Placeholder 4"/>
          <p:cNvSpPr>
            <a:spLocks noGrp="1"/>
          </p:cNvSpPr>
          <p:nvPr>
            <p:ph type="ftr" sz="quarter" idx="11"/>
          </p:nvPr>
        </p:nvSpPr>
        <p:spPr/>
        <p:txBody>
          <a:bodyPr/>
          <a:lstStyle/>
          <a:p>
            <a:r>
              <a:rPr lang="en-US"/>
              <a:t>ASTR 511: Interferometry</a:t>
            </a:r>
          </a:p>
        </p:txBody>
      </p:sp>
      <p:sp>
        <p:nvSpPr>
          <p:cNvPr id="6" name="Slide Number Placeholder 5"/>
          <p:cNvSpPr>
            <a:spLocks noGrp="1"/>
          </p:cNvSpPr>
          <p:nvPr>
            <p:ph type="sldNum" sz="quarter" idx="12"/>
          </p:nvPr>
        </p:nvSpPr>
        <p:spPr/>
        <p:txBody>
          <a:bodyPr/>
          <a:lstStyle/>
          <a:p>
            <a:fld id="{9C4407C6-9652-C847-9F73-F04E200F25AD}" type="slidenum">
              <a:rPr lang="en-US" smtClean="0"/>
              <a:pPr/>
              <a:t>43</a:t>
            </a:fld>
            <a:endParaRPr lang="en-US"/>
          </a:p>
        </p:txBody>
      </p:sp>
    </p:spTree>
    <p:extLst>
      <p:ext uri="{BB962C8B-B14F-4D97-AF65-F5344CB8AC3E}">
        <p14:creationId xmlns:p14="http://schemas.microsoft.com/office/powerpoint/2010/main" val="2701379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8" descr="SR21.sub.vex.uv.gif"/>
          <p:cNvPicPr>
            <a:picLocks noChangeAspect="1"/>
          </p:cNvPicPr>
          <p:nvPr/>
        </p:nvPicPr>
        <p:blipFill>
          <a:blip r:embed="rId3"/>
          <a:srcRect/>
          <a:stretch>
            <a:fillRect/>
          </a:stretch>
        </p:blipFill>
        <p:spPr bwMode="auto">
          <a:xfrm>
            <a:off x="304800" y="2119756"/>
            <a:ext cx="4591050" cy="4410075"/>
          </a:xfrm>
          <a:prstGeom prst="rect">
            <a:avLst/>
          </a:prstGeom>
          <a:noFill/>
          <a:ln w="9525">
            <a:noFill/>
            <a:miter lim="800000"/>
            <a:headEnd/>
            <a:tailEnd/>
          </a:ln>
        </p:spPr>
      </p:pic>
      <p:sp>
        <p:nvSpPr>
          <p:cNvPr id="45060" name="Rectangle 2"/>
          <p:cNvSpPr>
            <a:spLocks noGrp="1" noChangeArrowheads="1"/>
          </p:cNvSpPr>
          <p:nvPr>
            <p:ph type="body" idx="1"/>
          </p:nvPr>
        </p:nvSpPr>
        <p:spPr>
          <a:xfrm>
            <a:off x="685801" y="1350826"/>
            <a:ext cx="8001000" cy="4572000"/>
          </a:xfrm>
        </p:spPr>
        <p:txBody>
          <a:bodyPr/>
          <a:lstStyle/>
          <a:p>
            <a:pPr>
              <a:lnSpc>
                <a:spcPct val="90000"/>
              </a:lnSpc>
            </a:pPr>
            <a:r>
              <a:rPr lang="en-US" sz="2000" dirty="0"/>
              <a:t>in aperture synthesis, </a:t>
            </a:r>
            <a:r>
              <a:rPr lang="en-US" sz="2000" dirty="0" err="1"/>
              <a:t>V(u,v</a:t>
            </a:r>
            <a:r>
              <a:rPr lang="en-US" sz="2000" dirty="0"/>
              <a:t>) samples are limited by number of telescopes, and Earth-sky geometry</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lvl="1">
              <a:lnSpc>
                <a:spcPct val="90000"/>
              </a:lnSpc>
            </a:pPr>
            <a:endParaRPr lang="en-US" dirty="0"/>
          </a:p>
        </p:txBody>
      </p:sp>
      <p:sp>
        <p:nvSpPr>
          <p:cNvPr id="45062" name="Rectangle 5"/>
          <p:cNvSpPr>
            <a:spLocks noChangeArrowheads="1"/>
          </p:cNvSpPr>
          <p:nvPr/>
        </p:nvSpPr>
        <p:spPr bwMode="auto">
          <a:xfrm>
            <a:off x="4442691" y="1660255"/>
            <a:ext cx="4572000" cy="4955293"/>
          </a:xfrm>
          <a:prstGeom prst="rect">
            <a:avLst/>
          </a:prstGeom>
          <a:noFill/>
          <a:ln w="9525">
            <a:noFill/>
            <a:miter lim="800000"/>
            <a:headEnd/>
            <a:tailEnd/>
          </a:ln>
        </p:spPr>
        <p:txBody>
          <a:bodyPr lIns="91430" tIns="45715" rIns="91430" bIns="45715">
            <a:prstTxWarp prst="textNoShape">
              <a:avLst/>
            </a:prstTxWarp>
          </a:bodyPr>
          <a:lstStyle/>
          <a:p>
            <a:pPr marL="342865" indent="-342865">
              <a:spcBef>
                <a:spcPct val="20000"/>
              </a:spcBef>
              <a:buFontTx/>
              <a:buChar char="•"/>
            </a:pPr>
            <a:endParaRPr lang="en-US" dirty="0">
              <a:latin typeface="Arial" charset="0"/>
              <a:sym typeface="Symbol" charset="2"/>
            </a:endParaRPr>
          </a:p>
          <a:p>
            <a:pPr marL="742873" lvl="1" indent="-285720">
              <a:spcBef>
                <a:spcPct val="20000"/>
              </a:spcBef>
              <a:buClr>
                <a:schemeClr val="tx2"/>
              </a:buClr>
              <a:buFontTx/>
              <a:buChar char="–"/>
            </a:pPr>
            <a:r>
              <a:rPr lang="en-US" sz="2000" dirty="0">
                <a:latin typeface="Arial Narrow" panose="020B0604020202020204" pitchFamily="34" charset="0"/>
                <a:ea typeface="ＭＳ Ｐゴシック" charset="-128"/>
                <a:cs typeface="Arial Narrow" panose="020B0604020202020204" pitchFamily="34" charset="0"/>
                <a:sym typeface="Symbol" charset="2"/>
              </a:rPr>
              <a:t>high spatial frequencies:</a:t>
            </a:r>
            <a:r>
              <a:rPr lang="en-US" sz="2000" dirty="0">
                <a:solidFill>
                  <a:schemeClr val="tx2"/>
                </a:solidFill>
                <a:latin typeface="Arial Narrow" panose="020B0604020202020204" pitchFamily="34" charset="0"/>
                <a:ea typeface="ＭＳ Ｐゴシック" charset="-128"/>
                <a:cs typeface="Arial Narrow" panose="020B0604020202020204" pitchFamily="34" charset="0"/>
                <a:sym typeface="Symbol" charset="2"/>
              </a:rPr>
              <a:t> </a:t>
            </a:r>
          </a:p>
          <a:p>
            <a:pPr marL="1142882" lvl="2" indent="-228577">
              <a:spcBef>
                <a:spcPct val="20000"/>
              </a:spcBef>
              <a:buFontTx/>
              <a:buChar char="•"/>
            </a:pPr>
            <a:r>
              <a:rPr lang="en-US" sz="2000" dirty="0">
                <a:latin typeface="Arial Narrow" panose="020B0604020202020204" pitchFamily="34" charset="0"/>
                <a:ea typeface="ＭＳ Ｐゴシック" charset="-128"/>
                <a:cs typeface="Arial Narrow" panose="020B0604020202020204" pitchFamily="34" charset="0"/>
                <a:sym typeface="Symbol" charset="2"/>
              </a:rPr>
              <a:t>maximum angular resolution</a:t>
            </a:r>
          </a:p>
          <a:p>
            <a:pPr marL="742873" lvl="1" indent="-285720">
              <a:spcBef>
                <a:spcPct val="20000"/>
              </a:spcBef>
              <a:buClr>
                <a:schemeClr val="tx2"/>
              </a:buClr>
              <a:buFontTx/>
              <a:buChar char="–"/>
            </a:pPr>
            <a:r>
              <a:rPr lang="en-US" sz="2000" dirty="0">
                <a:latin typeface="Arial Narrow" panose="020B0604020202020204" pitchFamily="34" charset="0"/>
                <a:ea typeface="ＭＳ Ｐゴシック" charset="-128"/>
                <a:cs typeface="Arial Narrow" panose="020B0604020202020204" pitchFamily="34" charset="0"/>
                <a:sym typeface="Symbol" charset="2"/>
              </a:rPr>
              <a:t>low spatial frequencies:</a:t>
            </a:r>
          </a:p>
          <a:p>
            <a:pPr marL="1142882" lvl="2" indent="-228577">
              <a:spcBef>
                <a:spcPct val="20000"/>
              </a:spcBef>
              <a:buFontTx/>
              <a:buChar char="•"/>
            </a:pPr>
            <a:r>
              <a:rPr lang="en-US" sz="2000" dirty="0">
                <a:latin typeface="Arial Narrow" panose="020B0604020202020204" pitchFamily="34" charset="0"/>
                <a:ea typeface="ＭＳ Ｐゴシック" charset="-128"/>
                <a:cs typeface="Arial Narrow" panose="020B0604020202020204" pitchFamily="34" charset="0"/>
                <a:sym typeface="Symbol" charset="2"/>
              </a:rPr>
              <a:t>extended structures invisible</a:t>
            </a:r>
          </a:p>
          <a:p>
            <a:pPr marL="1142882" lvl="2" indent="-228577">
              <a:spcBef>
                <a:spcPct val="20000"/>
              </a:spcBef>
            </a:pPr>
            <a:r>
              <a:rPr lang="en-US" sz="2000" dirty="0">
                <a:latin typeface="Arial Narrow" panose="020B0604020202020204" pitchFamily="34" charset="0"/>
                <a:ea typeface="ＭＳ Ｐゴシック" charset="-128"/>
                <a:cs typeface="Arial Narrow" panose="020B0604020202020204" pitchFamily="34" charset="0"/>
                <a:sym typeface="Symbol" charset="2"/>
              </a:rPr>
              <a:t>  (NB. There is a maximum scale that can be  imaged; also ``zero-spacing problem” = no large scales)</a:t>
            </a:r>
          </a:p>
          <a:p>
            <a:pPr marL="742873" lvl="1" indent="-285720">
              <a:spcBef>
                <a:spcPct val="20000"/>
              </a:spcBef>
              <a:buFontTx/>
              <a:buChar char="–"/>
            </a:pPr>
            <a:r>
              <a:rPr lang="en-US" sz="2000" dirty="0">
                <a:latin typeface="Arial Narrow" panose="020B0604020202020204" pitchFamily="34" charset="0"/>
                <a:ea typeface="ＭＳ Ｐゴシック" charset="-128"/>
                <a:cs typeface="Arial Narrow" panose="020B0604020202020204" pitchFamily="34" charset="0"/>
              </a:rPr>
              <a:t>irregular within high/low limits:</a:t>
            </a:r>
          </a:p>
          <a:p>
            <a:pPr marL="1142882" lvl="2" indent="-228577">
              <a:spcBef>
                <a:spcPct val="20000"/>
              </a:spcBef>
              <a:buFontTx/>
              <a:buChar char="•"/>
            </a:pPr>
            <a:r>
              <a:rPr lang="en-US" sz="2000" b="1" dirty="0">
                <a:latin typeface="Arial Narrow" panose="020B0604020202020204" pitchFamily="34" charset="0"/>
                <a:ea typeface="ＭＳ Ｐゴシック" charset="-128"/>
                <a:cs typeface="Arial Narrow" panose="020B0604020202020204" pitchFamily="34" charset="0"/>
              </a:rPr>
              <a:t>sampling theorem violated</a:t>
            </a:r>
          </a:p>
          <a:p>
            <a:pPr marL="1142882" lvl="2" indent="-228577">
              <a:spcBef>
                <a:spcPct val="20000"/>
              </a:spcBef>
              <a:buFontTx/>
              <a:buChar char="•"/>
            </a:pPr>
            <a:r>
              <a:rPr lang="en-US" sz="2000" dirty="0">
                <a:latin typeface="Arial Narrow" panose="020B0604020202020204" pitchFamily="34" charset="0"/>
                <a:ea typeface="ＭＳ Ｐゴシック" charset="-128"/>
                <a:cs typeface="Arial Narrow" panose="020B0604020202020204" pitchFamily="34" charset="0"/>
              </a:rPr>
              <a:t>still more information missing</a:t>
            </a:r>
          </a:p>
          <a:p>
            <a:pPr marL="342865" indent="-342865">
              <a:spcBef>
                <a:spcPct val="20000"/>
              </a:spcBef>
            </a:pPr>
            <a:endParaRPr lang="en-US" dirty="0">
              <a:latin typeface="Arial" charset="0"/>
            </a:endParaRPr>
          </a:p>
        </p:txBody>
      </p:sp>
      <p:sp>
        <p:nvSpPr>
          <p:cNvPr id="19463" name="Oval 7"/>
          <p:cNvSpPr>
            <a:spLocks noChangeAspect="1" noChangeArrowheads="1"/>
          </p:cNvSpPr>
          <p:nvPr/>
        </p:nvSpPr>
        <p:spPr bwMode="auto">
          <a:xfrm>
            <a:off x="762000" y="2576955"/>
            <a:ext cx="4038600" cy="3276600"/>
          </a:xfrm>
          <a:prstGeom prst="ellipse">
            <a:avLst/>
          </a:prstGeom>
          <a:solidFill>
            <a:schemeClr val="bg2">
              <a:alpha val="34901"/>
            </a:schemeClr>
          </a:solidFill>
          <a:ln w="25400">
            <a:solidFill>
              <a:schemeClr val="tx1"/>
            </a:solidFill>
            <a:round/>
            <a:headEnd/>
            <a:tailEnd/>
          </a:ln>
        </p:spPr>
        <p:txBody>
          <a:bodyPr wrap="none" lIns="91430" tIns="45715" rIns="91430" bIns="45715" anchor="ctr">
            <a:prstTxWarp prst="textNoShape">
              <a:avLst/>
            </a:prstTxWarp>
          </a:bodyPr>
          <a:lstStyle/>
          <a:p>
            <a:endParaRPr lang="en-US"/>
          </a:p>
        </p:txBody>
      </p:sp>
      <p:sp>
        <p:nvSpPr>
          <p:cNvPr id="19464" name="Oval 8"/>
          <p:cNvSpPr>
            <a:spLocks noChangeAspect="1" noChangeArrowheads="1"/>
          </p:cNvSpPr>
          <p:nvPr/>
        </p:nvSpPr>
        <p:spPr bwMode="auto">
          <a:xfrm>
            <a:off x="2752725" y="4146993"/>
            <a:ext cx="76200" cy="76200"/>
          </a:xfrm>
          <a:prstGeom prst="ellipse">
            <a:avLst/>
          </a:prstGeom>
          <a:solidFill>
            <a:schemeClr val="bg1"/>
          </a:solidFill>
          <a:ln w="25400">
            <a:solidFill>
              <a:schemeClr val="tx1"/>
            </a:solidFill>
            <a:round/>
            <a:headEnd/>
            <a:tailEnd/>
          </a:ln>
        </p:spPr>
        <p:txBody>
          <a:bodyPr wrap="none" lIns="91430" tIns="45715" rIns="91430" bIns="45715" anchor="ctr">
            <a:prstTxWarp prst="textNoShape">
              <a:avLst/>
            </a:prstTxWarp>
          </a:bodyPr>
          <a:lstStyle/>
          <a:p>
            <a:endParaRPr lang="en-US"/>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10"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a:t>
            </a:r>
            <a:r>
              <a:rPr lang="en-US" sz="3600" dirty="0" err="1">
                <a:latin typeface="Arial Narrow" panose="020B0604020202020204" pitchFamily="34" charset="0"/>
                <a:ea typeface="+mj-ea"/>
                <a:cs typeface="Arial Narrow" panose="020B0604020202020204" pitchFamily="34" charset="0"/>
              </a:rPr>
              <a:t>u,v</a:t>
            </a:r>
            <a:r>
              <a:rPr lang="en-US" sz="3600" dirty="0">
                <a:latin typeface="Arial Narrow" panose="020B0604020202020204" pitchFamily="34" charset="0"/>
                <a:ea typeface="+mj-ea"/>
                <a:cs typeface="Arial Narrow" panose="020B0604020202020204" pitchFamily="34" charset="0"/>
              </a:rPr>
              <a:t>) Plane Sampling in practice</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11" name="Footer Placeholder 10"/>
          <p:cNvSpPr>
            <a:spLocks noGrp="1"/>
          </p:cNvSpPr>
          <p:nvPr>
            <p:ph type="ftr" sz="quarter" idx="11"/>
          </p:nvPr>
        </p:nvSpPr>
        <p:spPr/>
        <p:txBody>
          <a:bodyPr/>
          <a:lstStyle/>
          <a:p>
            <a:r>
              <a:rPr lang="en-US"/>
              <a:t>ASTR 511: Interferometry</a:t>
            </a:r>
          </a:p>
        </p:txBody>
      </p:sp>
      <p:sp>
        <p:nvSpPr>
          <p:cNvPr id="12" name="Slide Number Placeholder 11"/>
          <p:cNvSpPr>
            <a:spLocks noGrp="1"/>
          </p:cNvSpPr>
          <p:nvPr>
            <p:ph type="sldNum" sz="quarter" idx="12"/>
          </p:nvPr>
        </p:nvSpPr>
        <p:spPr/>
        <p:txBody>
          <a:bodyPr/>
          <a:lstStyle/>
          <a:p>
            <a:fld id="{9C4407C6-9652-C847-9F73-F04E200F25AD}" type="slidenum">
              <a:rPr lang="en-US" smtClean="0"/>
              <a:pPr/>
              <a:t>44</a:t>
            </a:fld>
            <a:endParaRPr lang="en-US"/>
          </a:p>
        </p:txBody>
      </p:sp>
    </p:spTree>
    <p:extLst>
      <p:ext uri="{BB962C8B-B14F-4D97-AF65-F5344CB8AC3E}">
        <p14:creationId xmlns:p14="http://schemas.microsoft.com/office/powerpoint/2010/main" val="54124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p:cTn id="7" dur="500" fill="hold"/>
                                        <p:tgtEl>
                                          <p:spTgt spid="19463"/>
                                        </p:tgtEl>
                                        <p:attrNameLst>
                                          <p:attrName>ppt_w</p:attrName>
                                        </p:attrNameLst>
                                      </p:cBhvr>
                                      <p:tavLst>
                                        <p:tav tm="0">
                                          <p:val>
                                            <p:fltVal val="0"/>
                                          </p:val>
                                        </p:tav>
                                        <p:tav tm="100000">
                                          <p:val>
                                            <p:strVal val="#ppt_w"/>
                                          </p:val>
                                        </p:tav>
                                      </p:tavLst>
                                    </p:anim>
                                    <p:anim calcmode="lin" valueType="num">
                                      <p:cBhvr>
                                        <p:cTn id="8" dur="500" fill="hold"/>
                                        <p:tgtEl>
                                          <p:spTgt spid="1946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P spid="1946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p:nvPr/>
        </p:nvSpPr>
        <p:spPr>
          <a:xfrm>
            <a:off x="457200" y="274637"/>
            <a:ext cx="8229600" cy="639762"/>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SzPct val="25000"/>
              <a:buNone/>
            </a:pPr>
            <a:r>
              <a:rPr lang="en-US" sz="3300" dirty="0">
                <a:latin typeface="Arial Narrow" panose="020B0604020202020204" pitchFamily="34" charset="0"/>
                <a:ea typeface="Cabin"/>
                <a:cs typeface="Arial Narrow" panose="020B0604020202020204" pitchFamily="34" charset="0"/>
                <a:sym typeface="Cabin"/>
              </a:rPr>
              <a:t>Sampling Function</a:t>
            </a:r>
          </a:p>
        </p:txBody>
      </p:sp>
      <p:pic>
        <p:nvPicPr>
          <p:cNvPr id="758" name="Shape 758"/>
          <p:cNvPicPr preferRelativeResize="0"/>
          <p:nvPr/>
        </p:nvPicPr>
        <p:blipFill rotWithShape="1">
          <a:blip r:embed="rId3">
            <a:alphaModFix/>
          </a:blip>
          <a:srcRect/>
          <a:stretch/>
        </p:blipFill>
        <p:spPr>
          <a:xfrm>
            <a:off x="117421" y="1438474"/>
            <a:ext cx="4080625" cy="4029114"/>
          </a:xfrm>
          <a:prstGeom prst="rect">
            <a:avLst/>
          </a:prstGeom>
          <a:noFill/>
          <a:ln>
            <a:noFill/>
          </a:ln>
        </p:spPr>
      </p:pic>
      <p:pic>
        <p:nvPicPr>
          <p:cNvPr id="759" name="Shape 759"/>
          <p:cNvPicPr preferRelativeResize="0"/>
          <p:nvPr/>
        </p:nvPicPr>
        <p:blipFill rotWithShape="1">
          <a:blip r:embed="rId4">
            <a:alphaModFix/>
          </a:blip>
          <a:srcRect/>
          <a:stretch/>
        </p:blipFill>
        <p:spPr>
          <a:xfrm>
            <a:off x="4198046" y="1646777"/>
            <a:ext cx="4670425" cy="3446462"/>
          </a:xfrm>
          <a:prstGeom prst="rect">
            <a:avLst/>
          </a:prstGeom>
          <a:noFill/>
          <a:ln>
            <a:noFill/>
          </a:ln>
        </p:spPr>
      </p:pic>
      <p:sp>
        <p:nvSpPr>
          <p:cNvPr id="760" name="Shape 760"/>
          <p:cNvSpPr txBox="1"/>
          <p:nvPr/>
        </p:nvSpPr>
        <p:spPr>
          <a:xfrm>
            <a:off x="457200" y="762745"/>
            <a:ext cx="8686800" cy="732378"/>
          </a:xfrm>
          <a:prstGeom prst="rect">
            <a:avLst/>
          </a:prstGeom>
          <a:noFill/>
          <a:ln>
            <a:noFill/>
          </a:ln>
        </p:spPr>
        <p:txBody>
          <a:bodyPr lIns="90000" tIns="45000" rIns="90000" bIns="45000" anchor="t" anchorCtr="0">
            <a:noAutofit/>
          </a:bodyPr>
          <a:lstStyle/>
          <a:p>
            <a:pPr marL="0" marR="0" lvl="0" indent="0" algn="l" rtl="0">
              <a:lnSpc>
                <a:spcPct val="90000"/>
              </a:lnSpc>
              <a:spcBef>
                <a:spcPts val="0"/>
              </a:spcBef>
              <a:spcAft>
                <a:spcPts val="0"/>
              </a:spcAft>
              <a:buSzPct val="25000"/>
              <a:buNone/>
            </a:pPr>
            <a:r>
              <a:rPr lang="en-US" sz="2400" dirty="0">
                <a:latin typeface="Arial Narrow" panose="020B0604020202020204" pitchFamily="34" charset="0"/>
                <a:ea typeface="Cabin"/>
                <a:cs typeface="Arial Narrow" panose="020B0604020202020204" pitchFamily="34" charset="0"/>
                <a:sym typeface="Cabin"/>
              </a:rPr>
              <a:t>Each antenna pair samples only one spot; the array cannot sample the entire Fourier/</a:t>
            </a:r>
            <a:r>
              <a:rPr lang="en-US" sz="2400" dirty="0" err="1">
                <a:latin typeface="Arial Narrow" panose="020B0604020202020204" pitchFamily="34" charset="0"/>
                <a:ea typeface="Cabin"/>
                <a:cs typeface="Arial Narrow" panose="020B0604020202020204" pitchFamily="34" charset="0"/>
                <a:sym typeface="Cabin"/>
              </a:rPr>
              <a:t>uv</a:t>
            </a:r>
            <a:r>
              <a:rPr lang="en-US" sz="2400" dirty="0">
                <a:latin typeface="Arial Narrow" panose="020B0604020202020204" pitchFamily="34" charset="0"/>
                <a:ea typeface="Cabin"/>
                <a:cs typeface="Arial Narrow" panose="020B0604020202020204" pitchFamily="34" charset="0"/>
                <a:sym typeface="Cabin"/>
              </a:rPr>
              <a:t> domain resulting in an imperfect image </a:t>
            </a:r>
          </a:p>
          <a:p>
            <a:pPr marL="0" marR="0" lvl="0" indent="0" algn="l" rtl="0">
              <a:lnSpc>
                <a:spcPct val="90000"/>
              </a:lnSpc>
              <a:spcBef>
                <a:spcPts val="400"/>
              </a:spcBef>
              <a:spcAft>
                <a:spcPts val="0"/>
              </a:spcAft>
              <a:buClr>
                <a:srgbClr val="000000"/>
              </a:buClr>
              <a:buFont typeface="Arial"/>
              <a:buNone/>
            </a:pPr>
            <a:endParaRPr sz="2000" dirty="0">
              <a:solidFill>
                <a:srgbClr val="000099"/>
              </a:solidFill>
              <a:latin typeface="Cabin"/>
              <a:ea typeface="Cabin"/>
              <a:cs typeface="Cabin"/>
              <a:sym typeface="Cabin"/>
            </a:endParaRPr>
          </a:p>
        </p:txBody>
      </p:sp>
      <p:sp>
        <p:nvSpPr>
          <p:cNvPr id="761" name="Shape 761"/>
          <p:cNvSpPr txBox="1"/>
          <p:nvPr/>
        </p:nvSpPr>
        <p:spPr>
          <a:xfrm>
            <a:off x="990601" y="5580316"/>
            <a:ext cx="8153399" cy="1395412"/>
          </a:xfrm>
          <a:prstGeom prst="rect">
            <a:avLst/>
          </a:prstGeom>
          <a:noFill/>
          <a:ln>
            <a:noFill/>
          </a:ln>
        </p:spPr>
        <p:txBody>
          <a:bodyPr lIns="90000" tIns="45000" rIns="90000" bIns="45000" anchor="t" anchorCtr="0">
            <a:noAutofit/>
          </a:bodyPr>
          <a:lstStyle/>
          <a:p>
            <a:pPr marL="0" marR="0" lvl="0" indent="0" algn="l" rtl="0">
              <a:lnSpc>
                <a:spcPct val="90000"/>
              </a:lnSpc>
              <a:spcBef>
                <a:spcPts val="0"/>
              </a:spcBef>
              <a:spcAft>
                <a:spcPts val="0"/>
              </a:spcAft>
              <a:buSzPct val="25000"/>
              <a:buNone/>
            </a:pPr>
            <a:r>
              <a:rPr lang="en-US" sz="2000" dirty="0">
                <a:latin typeface="Arial Narrow" panose="020B0604020202020204" pitchFamily="34" charset="0"/>
                <a:ea typeface="Cabin"/>
                <a:cs typeface="Arial Narrow" panose="020B0604020202020204" pitchFamily="34" charset="0"/>
                <a:sym typeface="Cabin"/>
              </a:rPr>
              <a:t>Small </a:t>
            </a:r>
            <a:r>
              <a:rPr lang="en-US" sz="2000" dirty="0" err="1">
                <a:latin typeface="Arial Narrow" panose="020B0604020202020204" pitchFamily="34" charset="0"/>
                <a:ea typeface="Cabin"/>
                <a:cs typeface="Arial Narrow" panose="020B0604020202020204" pitchFamily="34" charset="0"/>
                <a:sym typeface="Cabin"/>
              </a:rPr>
              <a:t>uv</a:t>
            </a:r>
            <a:r>
              <a:rPr lang="en-US" sz="2000" dirty="0">
                <a:latin typeface="Arial Narrow" panose="020B0604020202020204" pitchFamily="34" charset="0"/>
                <a:ea typeface="Cabin"/>
                <a:cs typeface="Arial Narrow" panose="020B0604020202020204" pitchFamily="34" charset="0"/>
                <a:sym typeface="Cabin"/>
              </a:rPr>
              <a:t>-distance: short baselines (measure extended emission)</a:t>
            </a:r>
          </a:p>
          <a:p>
            <a:pPr marL="0" marR="0" lvl="0" indent="0" algn="l" rtl="0">
              <a:lnSpc>
                <a:spcPct val="90000"/>
              </a:lnSpc>
              <a:spcBef>
                <a:spcPts val="400"/>
              </a:spcBef>
              <a:spcAft>
                <a:spcPts val="0"/>
              </a:spcAft>
              <a:buSzPct val="25000"/>
              <a:buNone/>
            </a:pPr>
            <a:r>
              <a:rPr lang="en-US" sz="2000" dirty="0">
                <a:latin typeface="Arial Narrow" panose="020B0604020202020204" pitchFamily="34" charset="0"/>
                <a:ea typeface="Cabin"/>
                <a:cs typeface="Arial Narrow" panose="020B0604020202020204" pitchFamily="34" charset="0"/>
                <a:sym typeface="Cabin"/>
              </a:rPr>
              <a:t>Long </a:t>
            </a:r>
            <a:r>
              <a:rPr lang="en-US" sz="2000" dirty="0" err="1">
                <a:latin typeface="Arial Narrow" panose="020B0604020202020204" pitchFamily="34" charset="0"/>
                <a:ea typeface="Cabin"/>
                <a:cs typeface="Arial Narrow" panose="020B0604020202020204" pitchFamily="34" charset="0"/>
                <a:sym typeface="Cabin"/>
              </a:rPr>
              <a:t>uv</a:t>
            </a:r>
            <a:r>
              <a:rPr lang="en-US" sz="2000" dirty="0">
                <a:latin typeface="Arial Narrow" panose="020B0604020202020204" pitchFamily="34" charset="0"/>
                <a:ea typeface="Cabin"/>
                <a:cs typeface="Arial Narrow" panose="020B0604020202020204" pitchFamily="34" charset="0"/>
                <a:sym typeface="Cabin"/>
              </a:rPr>
              <a:t>-distance: long baselines (measure small scale emission)</a:t>
            </a:r>
          </a:p>
          <a:p>
            <a:pPr marL="0" marR="0" lvl="0" indent="0" algn="l" rtl="0">
              <a:lnSpc>
                <a:spcPct val="90000"/>
              </a:lnSpc>
              <a:spcBef>
                <a:spcPts val="400"/>
              </a:spcBef>
              <a:spcAft>
                <a:spcPts val="0"/>
              </a:spcAft>
              <a:buSzPct val="25000"/>
              <a:buNone/>
            </a:pPr>
            <a:r>
              <a:rPr lang="en-US" sz="2000" dirty="0">
                <a:latin typeface="Arial Narrow" panose="020B0604020202020204" pitchFamily="34" charset="0"/>
                <a:ea typeface="Cabin"/>
                <a:cs typeface="Arial Narrow" panose="020B0604020202020204" pitchFamily="34" charset="0"/>
                <a:sym typeface="Cabin"/>
              </a:rPr>
              <a:t>Orientation of baseline also determines orientation in the </a:t>
            </a:r>
            <a:r>
              <a:rPr lang="en-US" sz="2000" dirty="0" err="1">
                <a:latin typeface="Arial Narrow" panose="020B0604020202020204" pitchFamily="34" charset="0"/>
                <a:ea typeface="Cabin"/>
                <a:cs typeface="Arial Narrow" panose="020B0604020202020204" pitchFamily="34" charset="0"/>
                <a:sym typeface="Cabin"/>
              </a:rPr>
              <a:t>uv</a:t>
            </a:r>
            <a:r>
              <a:rPr lang="en-US" sz="2000" dirty="0">
                <a:latin typeface="Arial Narrow" panose="020B0604020202020204" pitchFamily="34" charset="0"/>
                <a:ea typeface="Cabin"/>
                <a:cs typeface="Arial Narrow" panose="020B0604020202020204" pitchFamily="34" charset="0"/>
                <a:sym typeface="Cabin"/>
              </a:rPr>
              <a:t>-plane</a:t>
            </a:r>
          </a:p>
          <a:p>
            <a:pPr marL="0" marR="0" lvl="0" indent="0" algn="l" rtl="0">
              <a:lnSpc>
                <a:spcPct val="90000"/>
              </a:lnSpc>
              <a:spcBef>
                <a:spcPts val="400"/>
              </a:spcBef>
              <a:spcAft>
                <a:spcPts val="0"/>
              </a:spcAft>
              <a:buNone/>
            </a:pPr>
            <a:endParaRPr sz="2400" dirty="0">
              <a:latin typeface="Cabin"/>
              <a:ea typeface="Cabin"/>
              <a:cs typeface="Cabin"/>
              <a:sym typeface="Cabin"/>
            </a:endParaRPr>
          </a:p>
          <a:p>
            <a:pPr marL="0" marR="0" lvl="0" indent="0" algn="l" rtl="0">
              <a:lnSpc>
                <a:spcPct val="90000"/>
              </a:lnSpc>
              <a:spcBef>
                <a:spcPts val="400"/>
              </a:spcBef>
              <a:spcAft>
                <a:spcPts val="0"/>
              </a:spcAft>
              <a:buClr>
                <a:srgbClr val="000000"/>
              </a:buClr>
              <a:buFont typeface="Arial"/>
              <a:buNone/>
            </a:pPr>
            <a:endParaRPr sz="2000" dirty="0">
              <a:solidFill>
                <a:srgbClr val="000099"/>
              </a:solidFill>
              <a:latin typeface="Cabin"/>
              <a:ea typeface="Cabin"/>
              <a:cs typeface="Cabin"/>
              <a:sym typeface="Cabin"/>
            </a:endParaRPr>
          </a:p>
        </p:txBody>
      </p:sp>
      <p:cxnSp>
        <p:nvCxnSpPr>
          <p:cNvPr id="762" name="Shape 762"/>
          <p:cNvCxnSpPr/>
          <p:nvPr/>
        </p:nvCxnSpPr>
        <p:spPr>
          <a:xfrm>
            <a:off x="6103046" y="3429000"/>
            <a:ext cx="76199" cy="152399"/>
          </a:xfrm>
          <a:prstGeom prst="straightConnector1">
            <a:avLst/>
          </a:prstGeom>
          <a:solidFill>
            <a:srgbClr val="00B8FF"/>
          </a:solidFill>
          <a:ln w="38100" cap="flat" cmpd="sng">
            <a:solidFill>
              <a:srgbClr val="FFFF00"/>
            </a:solidFill>
            <a:prstDash val="solid"/>
            <a:round/>
            <a:headEnd type="none" w="med" len="med"/>
            <a:tailEnd type="none" w="med" len="med"/>
          </a:ln>
        </p:spPr>
      </p:cxnSp>
      <p:cxnSp>
        <p:nvCxnSpPr>
          <p:cNvPr id="763" name="Shape 763"/>
          <p:cNvCxnSpPr/>
          <p:nvPr/>
        </p:nvCxnSpPr>
        <p:spPr>
          <a:xfrm>
            <a:off x="5751210" y="3733800"/>
            <a:ext cx="225425" cy="152399"/>
          </a:xfrm>
          <a:prstGeom prst="straightConnector1">
            <a:avLst/>
          </a:prstGeom>
          <a:solidFill>
            <a:srgbClr val="00B8FF"/>
          </a:solidFill>
          <a:ln w="38100" cap="flat" cmpd="sng">
            <a:solidFill>
              <a:srgbClr val="FFFF00"/>
            </a:solidFill>
            <a:prstDash val="solid"/>
            <a:round/>
            <a:headEnd type="none" w="med" len="med"/>
            <a:tailEnd type="none" w="med" len="med"/>
          </a:ln>
        </p:spPr>
      </p:cxnSp>
      <p:cxnSp>
        <p:nvCxnSpPr>
          <p:cNvPr id="764" name="Shape 764"/>
          <p:cNvCxnSpPr/>
          <p:nvPr/>
        </p:nvCxnSpPr>
        <p:spPr>
          <a:xfrm rot="10800000" flipH="1">
            <a:off x="6443123" y="3276599"/>
            <a:ext cx="609599" cy="914400"/>
          </a:xfrm>
          <a:prstGeom prst="straightConnector1">
            <a:avLst/>
          </a:prstGeom>
          <a:solidFill>
            <a:srgbClr val="00B8FF"/>
          </a:solidFill>
          <a:ln w="28575" cap="flat" cmpd="sng">
            <a:solidFill>
              <a:srgbClr val="FFFF00"/>
            </a:solidFill>
            <a:prstDash val="solid"/>
            <a:round/>
            <a:headEnd type="none" w="med" len="med"/>
            <a:tailEnd type="none" w="med" len="med"/>
          </a:ln>
        </p:spPr>
      </p:cxnSp>
    </p:spTree>
    <p:extLst>
      <p:ext uri="{BB962C8B-B14F-4D97-AF65-F5344CB8AC3E}">
        <p14:creationId xmlns:p14="http://schemas.microsoft.com/office/powerpoint/2010/main" val="2005410576"/>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p:nvPr/>
        </p:nvSpPr>
        <p:spPr>
          <a:xfrm>
            <a:off x="457200" y="274637"/>
            <a:ext cx="8229600" cy="639762"/>
          </a:xfrm>
          <a:prstGeom prst="rect">
            <a:avLst/>
          </a:prstGeom>
          <a:noFill/>
          <a:ln>
            <a:noFill/>
          </a:ln>
        </p:spPr>
        <p:txBody>
          <a:bodyPr lIns="90000" tIns="45000" rIns="90000" bIns="45000" anchor="t" anchorCtr="0">
            <a:noAutofit/>
          </a:bodyPr>
          <a:lstStyle/>
          <a:p>
            <a:pPr marL="0" marR="0" lvl="0" indent="0" algn="ctr" rtl="0">
              <a:lnSpc>
                <a:spcPct val="100000"/>
              </a:lnSpc>
              <a:spcBef>
                <a:spcPts val="0"/>
              </a:spcBef>
              <a:spcAft>
                <a:spcPts val="0"/>
              </a:spcAft>
              <a:buSzPct val="25000"/>
              <a:buNone/>
            </a:pPr>
            <a:r>
              <a:rPr lang="en-US" sz="3300" dirty="0" err="1">
                <a:latin typeface="Arial Narrow" panose="020B0604020202020204" pitchFamily="34" charset="0"/>
                <a:ea typeface="Cabin"/>
                <a:cs typeface="Arial Narrow" panose="020B0604020202020204" pitchFamily="34" charset="0"/>
                <a:sym typeface="Cabin"/>
              </a:rPr>
              <a:t>uv</a:t>
            </a:r>
            <a:r>
              <a:rPr lang="en-US" sz="3300" dirty="0">
                <a:latin typeface="Arial Narrow" panose="020B0604020202020204" pitchFamily="34" charset="0"/>
                <a:ea typeface="Cabin"/>
                <a:cs typeface="Arial Narrow" panose="020B0604020202020204" pitchFamily="34" charset="0"/>
                <a:sym typeface="Cabin"/>
              </a:rPr>
              <a:t> coverage: why the central hole?</a:t>
            </a:r>
          </a:p>
        </p:txBody>
      </p:sp>
      <p:sp>
        <p:nvSpPr>
          <p:cNvPr id="760" name="Shape 760"/>
          <p:cNvSpPr txBox="1"/>
          <p:nvPr/>
        </p:nvSpPr>
        <p:spPr>
          <a:xfrm>
            <a:off x="315306" y="1015001"/>
            <a:ext cx="8686800" cy="5242924"/>
          </a:xfrm>
          <a:prstGeom prst="rect">
            <a:avLst/>
          </a:prstGeom>
          <a:noFill/>
          <a:ln>
            <a:noFill/>
          </a:ln>
        </p:spPr>
        <p:txBody>
          <a:bodyPr lIns="90000" tIns="45000" rIns="90000" bIns="45000" anchor="t" anchorCtr="0">
            <a:noAutofit/>
          </a:bodyPr>
          <a:lstStyle/>
          <a:p>
            <a:pPr marL="342900" indent="-342900">
              <a:lnSpc>
                <a:spcPct val="90000"/>
              </a:lnSpc>
              <a:buSzPct val="100000"/>
              <a:buFont typeface="Arial" charset="0"/>
              <a:buChar char="•"/>
            </a:pPr>
            <a:r>
              <a:rPr lang="en-US" sz="2400" dirty="0">
                <a:latin typeface="Arial Narrow" panose="020B0604020202020204" pitchFamily="34" charset="0"/>
                <a:ea typeface="Cabin"/>
                <a:cs typeface="Arial Narrow" panose="020B0604020202020204" pitchFamily="34" charset="0"/>
                <a:sym typeface="Cabin"/>
              </a:rPr>
              <a:t>The central hole in the sampling of the </a:t>
            </a:r>
            <a:r>
              <a:rPr lang="en-US" sz="2400" dirty="0" err="1">
                <a:solidFill>
                  <a:srgbClr val="FF0000"/>
                </a:solidFill>
                <a:latin typeface="Arial Narrow" panose="020B0604020202020204" pitchFamily="34" charset="0"/>
                <a:ea typeface="Cabin"/>
                <a:cs typeface="Arial Narrow" panose="020B0604020202020204" pitchFamily="34" charset="0"/>
                <a:sym typeface="Cabin"/>
              </a:rPr>
              <a:t>uv</a:t>
            </a:r>
            <a:r>
              <a:rPr lang="en-US" sz="2400" dirty="0">
                <a:solidFill>
                  <a:srgbClr val="FF0000"/>
                </a:solidFill>
                <a:latin typeface="Arial Narrow" panose="020B0604020202020204" pitchFamily="34" charset="0"/>
                <a:ea typeface="Cabin"/>
                <a:cs typeface="Arial Narrow" panose="020B0604020202020204" pitchFamily="34" charset="0"/>
                <a:sym typeface="Cabin"/>
              </a:rPr>
              <a:t> plane </a:t>
            </a:r>
            <a:r>
              <a:rPr lang="en-US" sz="2400" dirty="0">
                <a:latin typeface="Arial Narrow" panose="020B0604020202020204" pitchFamily="34" charset="0"/>
                <a:ea typeface="Cabin"/>
                <a:cs typeface="Arial Narrow" panose="020B0604020202020204" pitchFamily="34" charset="0"/>
                <a:sym typeface="Cabin"/>
              </a:rPr>
              <a:t>arises due to a limitation on the shortest baselines </a:t>
            </a:r>
          </a:p>
          <a:p>
            <a:pPr marL="342900" indent="-342900">
              <a:lnSpc>
                <a:spcPct val="90000"/>
              </a:lnSpc>
              <a:buSzPct val="100000"/>
              <a:buFont typeface="Arial" charset="0"/>
              <a:buChar char="•"/>
            </a:pPr>
            <a:r>
              <a:rPr lang="en-US" sz="2400" dirty="0">
                <a:latin typeface="Arial Narrow" panose="020B0604020202020204" pitchFamily="34" charset="0"/>
                <a:ea typeface="Cabin"/>
                <a:cs typeface="Arial Narrow" panose="020B0604020202020204" pitchFamily="34" charset="0"/>
                <a:sym typeface="Cabin"/>
              </a:rPr>
              <a:t>The largest angular scale that an interferometer is sensitive to is given by the shortest distance between 2 antennas.</a:t>
            </a:r>
          </a:p>
          <a:p>
            <a:pPr marL="342900" indent="-342900">
              <a:lnSpc>
                <a:spcPct val="90000"/>
              </a:lnSpc>
              <a:buSzPct val="100000"/>
              <a:buFont typeface="Arial" charset="0"/>
              <a:buChar char="•"/>
            </a:pPr>
            <a:endParaRPr lang="en-US" sz="2400" dirty="0">
              <a:latin typeface="Arial Narrow" panose="020B0604020202020204" pitchFamily="34" charset="0"/>
              <a:ea typeface="Cabin"/>
              <a:cs typeface="Arial Narrow" panose="020B0604020202020204" pitchFamily="34" charset="0"/>
              <a:sym typeface="Cabin"/>
            </a:endParaRPr>
          </a:p>
          <a:p>
            <a:pPr marL="342900" indent="-342900">
              <a:lnSpc>
                <a:spcPct val="90000"/>
              </a:lnSpc>
              <a:buSzPct val="100000"/>
              <a:buFont typeface="Arial" charset="0"/>
              <a:buChar char="•"/>
            </a:pPr>
            <a:r>
              <a:rPr lang="en-US" sz="2400" dirty="0">
                <a:latin typeface="Arial Narrow" panose="020B0604020202020204" pitchFamily="34" charset="0"/>
                <a:ea typeface="Cabin"/>
                <a:cs typeface="Arial Narrow" panose="020B0604020202020204" pitchFamily="34" charset="0"/>
                <a:sym typeface="Cabin"/>
              </a:rPr>
              <a:t>A single antenna diameter will always be &lt; the shortest distance between two antennas.</a:t>
            </a:r>
          </a:p>
          <a:p>
            <a:pPr marL="342900" indent="-342900">
              <a:lnSpc>
                <a:spcPct val="90000"/>
              </a:lnSpc>
              <a:buSzPct val="100000"/>
              <a:buFont typeface="Arial" charset="0"/>
              <a:buChar char="•"/>
            </a:pPr>
            <a:endParaRPr lang="en-US" sz="2400" dirty="0">
              <a:latin typeface="Arial Narrow" panose="020B0604020202020204" pitchFamily="34" charset="0"/>
              <a:ea typeface="Cabin"/>
              <a:cs typeface="Arial Narrow" panose="020B0604020202020204" pitchFamily="34" charset="0"/>
              <a:sym typeface="Cabin"/>
            </a:endParaRPr>
          </a:p>
          <a:p>
            <a:pPr marL="342900" indent="-342900">
              <a:lnSpc>
                <a:spcPct val="90000"/>
              </a:lnSpc>
              <a:buSzPct val="100000"/>
              <a:buFont typeface="Arial" charset="0"/>
              <a:buChar char="•"/>
            </a:pPr>
            <a:r>
              <a:rPr lang="en-US" sz="2400" dirty="0">
                <a:latin typeface="Arial Narrow" panose="020B0604020202020204" pitchFamily="34" charset="0"/>
                <a:ea typeface="Cabin"/>
                <a:cs typeface="Arial Narrow" panose="020B0604020202020204" pitchFamily="34" charset="0"/>
                <a:sym typeface="Cabin"/>
              </a:rPr>
              <a:t>So the </a:t>
            </a:r>
            <a:r>
              <a:rPr lang="en-US" sz="2400" dirty="0">
                <a:solidFill>
                  <a:srgbClr val="FF0000"/>
                </a:solidFill>
                <a:latin typeface="Arial Narrow" panose="020B0604020202020204" pitchFamily="34" charset="0"/>
                <a:ea typeface="Cabin"/>
                <a:cs typeface="Arial Narrow" panose="020B0604020202020204" pitchFamily="34" charset="0"/>
                <a:sym typeface="Cabin"/>
              </a:rPr>
              <a:t>field of view is always &gt; the largest angular scale </a:t>
            </a:r>
          </a:p>
          <a:p>
            <a:pPr marL="342900" indent="-342900">
              <a:lnSpc>
                <a:spcPct val="90000"/>
              </a:lnSpc>
              <a:buSzPct val="100000"/>
              <a:buFont typeface="Arial" charset="0"/>
              <a:buChar char="•"/>
            </a:pPr>
            <a:endParaRPr lang="en-US" sz="2400" dirty="0">
              <a:latin typeface="Arial Narrow" panose="020B0604020202020204" pitchFamily="34" charset="0"/>
              <a:ea typeface="Cabin"/>
              <a:cs typeface="Arial Narrow" panose="020B0604020202020204" pitchFamily="34" charset="0"/>
              <a:sym typeface="Cabin"/>
            </a:endParaRPr>
          </a:p>
          <a:p>
            <a:pPr marL="342900" indent="-342900">
              <a:lnSpc>
                <a:spcPct val="90000"/>
              </a:lnSpc>
              <a:buSzPct val="100000"/>
              <a:buFont typeface="Arial" charset="0"/>
              <a:buChar char="•"/>
            </a:pPr>
            <a:r>
              <a:rPr lang="en-US" sz="2400" dirty="0">
                <a:latin typeface="Arial Narrow" panose="020B0604020202020204" pitchFamily="34" charset="0"/>
                <a:ea typeface="Cabin"/>
                <a:cs typeface="Arial Narrow" panose="020B0604020202020204" pitchFamily="34" charset="0"/>
                <a:sym typeface="Cabin"/>
              </a:rPr>
              <a:t>If your source is extended, you will always have some flux at short </a:t>
            </a:r>
            <a:r>
              <a:rPr lang="en-US" sz="2400" dirty="0" err="1">
                <a:latin typeface="Arial Narrow" panose="020B0604020202020204" pitchFamily="34" charset="0"/>
                <a:ea typeface="Cabin"/>
                <a:cs typeface="Arial Narrow" panose="020B0604020202020204" pitchFamily="34" charset="0"/>
                <a:sym typeface="Cabin"/>
              </a:rPr>
              <a:t>spacings</a:t>
            </a:r>
            <a:r>
              <a:rPr lang="en-US" sz="2400" dirty="0">
                <a:latin typeface="Arial Narrow" panose="020B0604020202020204" pitchFamily="34" charset="0"/>
                <a:ea typeface="Cabin"/>
                <a:cs typeface="Arial Narrow" panose="020B0604020202020204" pitchFamily="34" charset="0"/>
                <a:sym typeface="Cabin"/>
              </a:rPr>
              <a:t> (i.e. extended emission) that is not recovered.</a:t>
            </a:r>
          </a:p>
          <a:p>
            <a:pPr marL="342900" indent="-342900">
              <a:lnSpc>
                <a:spcPct val="90000"/>
              </a:lnSpc>
              <a:buSzPct val="100000"/>
              <a:buFont typeface="Arial" charset="0"/>
              <a:buChar char="•"/>
            </a:pPr>
            <a:r>
              <a:rPr lang="en-US" sz="2400" dirty="0">
                <a:latin typeface="Arial Narrow" panose="020B0604020202020204" pitchFamily="34" charset="0"/>
                <a:ea typeface="Cabin"/>
                <a:cs typeface="Arial Narrow" panose="020B0604020202020204" pitchFamily="34" charset="0"/>
                <a:sym typeface="Cabin"/>
              </a:rPr>
              <a:t>Solutions: We can extrapolate to these shorter </a:t>
            </a:r>
            <a:r>
              <a:rPr lang="en-US" sz="2400" dirty="0" err="1">
                <a:latin typeface="Arial Narrow" panose="020B0604020202020204" pitchFamily="34" charset="0"/>
                <a:ea typeface="Cabin"/>
                <a:cs typeface="Arial Narrow" panose="020B0604020202020204" pitchFamily="34" charset="0"/>
                <a:sym typeface="Cabin"/>
              </a:rPr>
              <a:t>spacings</a:t>
            </a:r>
            <a:r>
              <a:rPr lang="en-US" sz="2400" dirty="0">
                <a:latin typeface="Arial Narrow" panose="020B0604020202020204" pitchFamily="34" charset="0"/>
                <a:ea typeface="Cabin"/>
                <a:cs typeface="Arial Narrow" panose="020B0604020202020204" pitchFamily="34" charset="0"/>
                <a:sym typeface="Cabin"/>
              </a:rPr>
              <a:t> after our observations are taken or we can fill in the information with 7m observations or ultimately single dish data.</a:t>
            </a:r>
          </a:p>
          <a:p>
            <a:pPr marL="0" marR="0" lvl="0" indent="0" algn="l" rtl="0">
              <a:lnSpc>
                <a:spcPct val="90000"/>
              </a:lnSpc>
              <a:spcBef>
                <a:spcPts val="400"/>
              </a:spcBef>
              <a:spcAft>
                <a:spcPts val="0"/>
              </a:spcAft>
              <a:buClr>
                <a:srgbClr val="000000"/>
              </a:buClr>
              <a:buFont typeface="Arial"/>
              <a:buNone/>
            </a:pPr>
            <a:endParaRPr sz="2000" dirty="0">
              <a:solidFill>
                <a:srgbClr val="000099"/>
              </a:solidFill>
              <a:latin typeface="Cabin"/>
              <a:ea typeface="Cabin"/>
              <a:cs typeface="Cabin"/>
              <a:sym typeface="Cabin"/>
            </a:endParaRPr>
          </a:p>
        </p:txBody>
      </p:sp>
    </p:spTree>
    <p:extLst>
      <p:ext uri="{BB962C8B-B14F-4D97-AF65-F5344CB8AC3E}">
        <p14:creationId xmlns:p14="http://schemas.microsoft.com/office/powerpoint/2010/main" val="2777065688"/>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581895" y="1087590"/>
            <a:ext cx="8153400" cy="5562599"/>
          </a:xfrm>
        </p:spPr>
        <p:txBody>
          <a:bodyPr>
            <a:normAutofit/>
          </a:bodyPr>
          <a:lstStyle/>
          <a:p>
            <a:r>
              <a:rPr lang="en-US" sz="2000" dirty="0"/>
              <a:t>sample Fourier domain at discrete points, i.e.,</a:t>
            </a:r>
          </a:p>
          <a:p>
            <a:endParaRPr lang="en-US" sz="2000" dirty="0">
              <a:latin typeface="Optima"/>
              <a:cs typeface="Optima"/>
            </a:endParaRPr>
          </a:p>
          <a:p>
            <a:pPr>
              <a:buNone/>
            </a:pPr>
            <a:endParaRPr lang="en-US" sz="2000" dirty="0">
              <a:latin typeface="Optima"/>
              <a:cs typeface="Optima"/>
            </a:endParaRPr>
          </a:p>
          <a:p>
            <a:r>
              <a:rPr lang="en-US" sz="2000" dirty="0"/>
              <a:t>so, the inverse Fourier transform of the ensemble of visibilities is:</a:t>
            </a:r>
          </a:p>
          <a:p>
            <a:pPr>
              <a:buNone/>
            </a:pPr>
            <a:endParaRPr lang="en-US" sz="2000" dirty="0">
              <a:latin typeface="Optima"/>
              <a:cs typeface="Optima"/>
            </a:endParaRPr>
          </a:p>
          <a:p>
            <a:endParaRPr lang="en-US" sz="2000" dirty="0">
              <a:latin typeface="Optima"/>
              <a:cs typeface="Optima"/>
            </a:endParaRPr>
          </a:p>
          <a:p>
            <a:r>
              <a:rPr lang="en-US" sz="2000" dirty="0"/>
              <a:t>but the convolution theorem tells us</a:t>
            </a:r>
            <a:r>
              <a:rPr lang="en-US" sz="2000" dirty="0">
                <a:latin typeface="Optima"/>
                <a:cs typeface="Optima"/>
              </a:rPr>
              <a:t>:</a:t>
            </a:r>
          </a:p>
          <a:p>
            <a:pPr>
              <a:buNone/>
            </a:pPr>
            <a:endParaRPr lang="en-US" sz="2000" dirty="0">
              <a:latin typeface="Optima"/>
              <a:cs typeface="Optima"/>
            </a:endParaRPr>
          </a:p>
          <a:p>
            <a:pPr>
              <a:buNone/>
            </a:pPr>
            <a:endParaRPr lang="en-US" sz="2000" dirty="0">
              <a:latin typeface="Optima"/>
              <a:cs typeface="Optima"/>
            </a:endParaRPr>
          </a:p>
          <a:p>
            <a:pPr>
              <a:buFontTx/>
              <a:buNone/>
            </a:pPr>
            <a:r>
              <a:rPr lang="en-US" sz="2000" dirty="0">
                <a:latin typeface="Optima"/>
                <a:cs typeface="Optima"/>
              </a:rPr>
              <a:t>    </a:t>
            </a:r>
            <a:r>
              <a:rPr lang="en-US" sz="2000" dirty="0"/>
              <a:t>where</a:t>
            </a:r>
            <a:r>
              <a:rPr lang="en-US" sz="2000" dirty="0">
                <a:latin typeface="Optima"/>
                <a:cs typeface="Optima"/>
              </a:rPr>
              <a:t>                                          (</a:t>
            </a:r>
            <a:r>
              <a:rPr lang="en-US" sz="2000" dirty="0"/>
              <a:t>the point spread function)</a:t>
            </a:r>
          </a:p>
          <a:p>
            <a:pPr>
              <a:buFontTx/>
              <a:buNone/>
            </a:pPr>
            <a:endParaRPr lang="en-US" sz="2000" dirty="0">
              <a:latin typeface="Optima"/>
              <a:cs typeface="Optima"/>
            </a:endParaRPr>
          </a:p>
          <a:p>
            <a:pPr>
              <a:buFontTx/>
              <a:buNone/>
            </a:pPr>
            <a:r>
              <a:rPr lang="en-US" sz="2000" dirty="0">
                <a:solidFill>
                  <a:schemeClr val="accent2"/>
                </a:solidFill>
              </a:rPr>
              <a:t>Fourier transform of sampled visibilities yields the true sky brightness convolved with the point spread function</a:t>
            </a:r>
          </a:p>
          <a:p>
            <a:pPr>
              <a:buFontTx/>
              <a:buNone/>
            </a:pPr>
            <a:r>
              <a:rPr lang="en-US" sz="2000" dirty="0"/>
              <a:t>(i.e., the “dirty image” is the true sky brightness  convolved with the “dirty beam”)                        </a:t>
            </a:r>
          </a:p>
          <a:p>
            <a:pPr>
              <a:buFontTx/>
              <a:buNone/>
            </a:pPr>
            <a:endParaRPr lang="en-US" sz="2000" dirty="0">
              <a:latin typeface="Optima"/>
              <a:cs typeface="Optima"/>
            </a:endParaRPr>
          </a:p>
        </p:txBody>
      </p:sp>
      <p:pic>
        <p:nvPicPr>
          <p:cNvPr id="47109" name="Picture 15" descr="TP_tmp"/>
          <p:cNvPicPr>
            <a:picLocks noChangeAspect="1" noChangeArrowheads="1"/>
          </p:cNvPicPr>
          <p:nvPr>
            <p:custDataLst>
              <p:tags r:id="rId1"/>
            </p:custDataLst>
          </p:nvPr>
        </p:nvPicPr>
        <p:blipFill>
          <a:blip r:embed="rId7"/>
          <a:srcRect/>
          <a:stretch>
            <a:fillRect/>
          </a:stretch>
        </p:blipFill>
        <p:spPr bwMode="auto">
          <a:xfrm>
            <a:off x="976750" y="1644080"/>
            <a:ext cx="2336800" cy="279400"/>
          </a:xfrm>
          <a:prstGeom prst="rect">
            <a:avLst/>
          </a:prstGeom>
          <a:noFill/>
          <a:ln w="9525">
            <a:noFill/>
            <a:miter lim="800000"/>
            <a:headEnd/>
            <a:tailEnd/>
          </a:ln>
        </p:spPr>
      </p:pic>
      <p:pic>
        <p:nvPicPr>
          <p:cNvPr id="47110" name="Picture 17" descr="TP_tmp"/>
          <p:cNvPicPr>
            <a:picLocks noChangeAspect="1" noChangeArrowheads="1"/>
          </p:cNvPicPr>
          <p:nvPr>
            <p:custDataLst>
              <p:tags r:id="rId2"/>
            </p:custDataLst>
          </p:nvPr>
        </p:nvPicPr>
        <p:blipFill>
          <a:blip r:embed="rId8"/>
          <a:srcRect/>
          <a:stretch>
            <a:fillRect/>
          </a:stretch>
        </p:blipFill>
        <p:spPr bwMode="auto">
          <a:xfrm>
            <a:off x="988295" y="3761520"/>
            <a:ext cx="3073400" cy="304800"/>
          </a:xfrm>
          <a:prstGeom prst="rect">
            <a:avLst/>
          </a:prstGeom>
          <a:noFill/>
          <a:ln w="9525">
            <a:noFill/>
            <a:miter lim="800000"/>
            <a:headEnd/>
            <a:tailEnd/>
          </a:ln>
        </p:spPr>
      </p:pic>
      <p:pic>
        <p:nvPicPr>
          <p:cNvPr id="47111" name="Picture 16" descr="TP_tmp"/>
          <p:cNvPicPr>
            <a:picLocks noChangeAspect="1" noChangeArrowheads="1"/>
          </p:cNvPicPr>
          <p:nvPr>
            <p:custDataLst>
              <p:tags r:id="rId3"/>
            </p:custDataLst>
          </p:nvPr>
        </p:nvPicPr>
        <p:blipFill>
          <a:blip r:embed="rId9"/>
          <a:srcRect/>
          <a:stretch>
            <a:fillRect/>
          </a:stretch>
        </p:blipFill>
        <p:spPr bwMode="auto">
          <a:xfrm>
            <a:off x="988295" y="2664700"/>
            <a:ext cx="4089400" cy="304800"/>
          </a:xfrm>
          <a:prstGeom prst="rect">
            <a:avLst/>
          </a:prstGeom>
          <a:noFill/>
          <a:ln w="9525">
            <a:noFill/>
            <a:miter lim="800000"/>
            <a:headEnd/>
            <a:tailEnd/>
          </a:ln>
        </p:spPr>
      </p:pic>
      <p:pic>
        <p:nvPicPr>
          <p:cNvPr id="47112" name="Picture 18" descr="TP_tmp"/>
          <p:cNvPicPr>
            <a:picLocks noChangeAspect="1" noChangeArrowheads="1"/>
          </p:cNvPicPr>
          <p:nvPr>
            <p:custDataLst>
              <p:tags r:id="rId4"/>
            </p:custDataLst>
          </p:nvPr>
        </p:nvPicPr>
        <p:blipFill>
          <a:blip r:embed="rId10"/>
          <a:srcRect/>
          <a:stretch>
            <a:fillRect/>
          </a:stretch>
        </p:blipFill>
        <p:spPr bwMode="auto">
          <a:xfrm>
            <a:off x="1768765" y="4435760"/>
            <a:ext cx="2717800" cy="304800"/>
          </a:xfrm>
          <a:prstGeom prst="rect">
            <a:avLst/>
          </a:prstGeom>
          <a:noFill/>
          <a:ln w="9525">
            <a:noFill/>
            <a:miter lim="800000"/>
            <a:headEnd/>
            <a:tailEnd/>
          </a:ln>
        </p:spPr>
      </p:pic>
      <p:sp>
        <p:nvSpPr>
          <p:cNvPr id="10"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Formal Description</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12" name="Rectangle 11"/>
          <p:cNvSpPr/>
          <p:nvPr/>
        </p:nvSpPr>
        <p:spPr>
          <a:xfrm>
            <a:off x="988295" y="2664700"/>
            <a:ext cx="223978"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140695" y="2817100"/>
            <a:ext cx="223978"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88295" y="3761520"/>
            <a:ext cx="223978"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290460" y="3761520"/>
            <a:ext cx="223978"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10805" y="2632434"/>
            <a:ext cx="305960" cy="369332"/>
          </a:xfrm>
          <a:prstGeom prst="rect">
            <a:avLst/>
          </a:prstGeom>
          <a:noFill/>
        </p:spPr>
        <p:txBody>
          <a:bodyPr wrap="none" rtlCol="0">
            <a:spAutoFit/>
          </a:bodyPr>
          <a:lstStyle/>
          <a:p>
            <a:r>
              <a:rPr lang="en-US" i="1" dirty="0">
                <a:latin typeface="Times New Roman" charset="0"/>
              </a:rPr>
              <a:t>I</a:t>
            </a:r>
            <a:endParaRPr lang="en-US" dirty="0"/>
          </a:p>
        </p:txBody>
      </p:sp>
      <p:sp>
        <p:nvSpPr>
          <p:cNvPr id="18" name="TextBox 17"/>
          <p:cNvSpPr txBox="1"/>
          <p:nvPr/>
        </p:nvSpPr>
        <p:spPr>
          <a:xfrm>
            <a:off x="1013120" y="3731524"/>
            <a:ext cx="305960" cy="369332"/>
          </a:xfrm>
          <a:prstGeom prst="rect">
            <a:avLst/>
          </a:prstGeom>
          <a:noFill/>
        </p:spPr>
        <p:txBody>
          <a:bodyPr wrap="none" rtlCol="0">
            <a:spAutoFit/>
          </a:bodyPr>
          <a:lstStyle/>
          <a:p>
            <a:r>
              <a:rPr lang="en-US" i="1" dirty="0">
                <a:latin typeface="Times New Roman" charset="0"/>
              </a:rPr>
              <a:t>I</a:t>
            </a:r>
            <a:endParaRPr lang="en-US" dirty="0"/>
          </a:p>
        </p:txBody>
      </p:sp>
      <p:sp>
        <p:nvSpPr>
          <p:cNvPr id="19" name="TextBox 18"/>
          <p:cNvSpPr txBox="1"/>
          <p:nvPr/>
        </p:nvSpPr>
        <p:spPr>
          <a:xfrm>
            <a:off x="3301345" y="3710749"/>
            <a:ext cx="305960" cy="369332"/>
          </a:xfrm>
          <a:prstGeom prst="rect">
            <a:avLst/>
          </a:prstGeom>
          <a:noFill/>
        </p:spPr>
        <p:txBody>
          <a:bodyPr wrap="none" rtlCol="0">
            <a:spAutoFit/>
          </a:bodyPr>
          <a:lstStyle/>
          <a:p>
            <a:r>
              <a:rPr lang="en-US" i="1" dirty="0">
                <a:latin typeface="Times New Roman" charset="0"/>
              </a:rPr>
              <a:t>I</a:t>
            </a:r>
            <a:endParaRPr lang="en-US" dirty="0"/>
          </a:p>
        </p:txBody>
      </p:sp>
      <p:sp>
        <p:nvSpPr>
          <p:cNvPr id="20"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21" name="Rectangle 20"/>
          <p:cNvSpPr/>
          <p:nvPr/>
        </p:nvSpPr>
        <p:spPr>
          <a:xfrm>
            <a:off x="2374655" y="1644080"/>
            <a:ext cx="961985" cy="27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316930" y="1517085"/>
            <a:ext cx="2169635" cy="461665"/>
          </a:xfrm>
          <a:prstGeom prst="rect">
            <a:avLst/>
          </a:prstGeom>
          <a:noFill/>
        </p:spPr>
        <p:txBody>
          <a:bodyPr wrap="square" rtlCol="0">
            <a:spAutoFit/>
          </a:bodyPr>
          <a:lstStyle/>
          <a:p>
            <a:r>
              <a:rPr lang="en-US" sz="2400" dirty="0" err="1">
                <a:latin typeface="Symbol"/>
              </a:rPr>
              <a:t>d</a:t>
            </a:r>
            <a:r>
              <a:rPr lang="en-US" sz="2400" baseline="-25000" dirty="0" err="1">
                <a:latin typeface="Arial Narrow" panose="020B0604020202020204" pitchFamily="34" charset="0"/>
                <a:cs typeface="Arial Narrow" panose="020B0604020202020204" pitchFamily="34" charset="0"/>
              </a:rPr>
              <a:t>ij</a:t>
            </a:r>
            <a:r>
              <a:rPr lang="en-US" sz="2200" dirty="0" err="1">
                <a:latin typeface="Arial Narrow" panose="020B0604020202020204" pitchFamily="34" charset="0"/>
                <a:cs typeface="Arial Narrow" panose="020B0604020202020204" pitchFamily="34" charset="0"/>
              </a:rPr>
              <a:t>(</a:t>
            </a:r>
            <a:r>
              <a:rPr lang="en-US" sz="2000" dirty="0" err="1">
                <a:latin typeface="Arial Narrow" panose="020B0604020202020204" pitchFamily="34" charset="0"/>
                <a:cs typeface="Arial Narrow" panose="020B0604020202020204" pitchFamily="34" charset="0"/>
              </a:rPr>
              <a:t>u,v</a:t>
            </a:r>
            <a:r>
              <a:rPr lang="en-US" sz="2200" dirty="0">
                <a:latin typeface="Arial Narrow" panose="020B0604020202020204" pitchFamily="34" charset="0"/>
                <a:cs typeface="Arial Narrow" panose="020B0604020202020204" pitchFamily="34" charset="0"/>
              </a:rPr>
              <a:t>)</a:t>
            </a:r>
          </a:p>
        </p:txBody>
      </p:sp>
      <p:sp>
        <p:nvSpPr>
          <p:cNvPr id="23" name="Footer Placeholder 22"/>
          <p:cNvSpPr>
            <a:spLocks noGrp="1"/>
          </p:cNvSpPr>
          <p:nvPr>
            <p:ph type="ftr" sz="quarter" idx="11"/>
          </p:nvPr>
        </p:nvSpPr>
        <p:spPr/>
        <p:txBody>
          <a:bodyPr/>
          <a:lstStyle/>
          <a:p>
            <a:r>
              <a:rPr lang="en-US" dirty="0"/>
              <a:t>ASTR 511: Interferometry</a:t>
            </a:r>
          </a:p>
        </p:txBody>
      </p:sp>
      <p:sp>
        <p:nvSpPr>
          <p:cNvPr id="24" name="Slide Number Placeholder 23"/>
          <p:cNvSpPr>
            <a:spLocks noGrp="1"/>
          </p:cNvSpPr>
          <p:nvPr>
            <p:ph type="sldNum" sz="quarter" idx="12"/>
          </p:nvPr>
        </p:nvSpPr>
        <p:spPr/>
        <p:txBody>
          <a:bodyPr/>
          <a:lstStyle/>
          <a:p>
            <a:fld id="{9C4407C6-9652-C847-9F73-F04E200F25AD}" type="slidenum">
              <a:rPr lang="en-US" smtClean="0"/>
              <a:pPr/>
              <a:t>47</a:t>
            </a:fld>
            <a:endParaRPr lang="en-US" dirty="0"/>
          </a:p>
        </p:txBody>
      </p:sp>
      <p:sp>
        <p:nvSpPr>
          <p:cNvPr id="2" name="TextBox 1">
            <a:extLst>
              <a:ext uri="{FF2B5EF4-FFF2-40B4-BE49-F238E27FC236}">
                <a16:creationId xmlns:a16="http://schemas.microsoft.com/office/drawing/2014/main" id="{D5C357E0-5E65-B249-B63E-2194081FC8FE}"/>
              </a:ext>
            </a:extLst>
          </p:cNvPr>
          <p:cNvSpPr txBox="1"/>
          <p:nvPr/>
        </p:nvSpPr>
        <p:spPr>
          <a:xfrm>
            <a:off x="6043960" y="3499557"/>
            <a:ext cx="3036409" cy="369332"/>
          </a:xfrm>
          <a:prstGeom prst="rect">
            <a:avLst/>
          </a:prstGeom>
          <a:noFill/>
        </p:spPr>
        <p:txBody>
          <a:bodyPr wrap="none" rtlCol="0">
            <a:spAutoFit/>
          </a:bodyPr>
          <a:lstStyle/>
          <a:p>
            <a:r>
              <a:rPr lang="en-US" dirty="0">
                <a:solidFill>
                  <a:srgbClr val="FF0000"/>
                </a:solidFill>
              </a:rPr>
              <a:t>This is the “synthesized beam”</a:t>
            </a:r>
          </a:p>
        </p:txBody>
      </p:sp>
      <p:cxnSp>
        <p:nvCxnSpPr>
          <p:cNvPr id="4" name="Straight Arrow Connector 3">
            <a:extLst>
              <a:ext uri="{FF2B5EF4-FFF2-40B4-BE49-F238E27FC236}">
                <a16:creationId xmlns:a16="http://schemas.microsoft.com/office/drawing/2014/main" id="{A4F6DA79-1021-804B-90C7-98AEB447C92F}"/>
              </a:ext>
            </a:extLst>
          </p:cNvPr>
          <p:cNvCxnSpPr/>
          <p:nvPr/>
        </p:nvCxnSpPr>
        <p:spPr>
          <a:xfrm flipH="1">
            <a:off x="6781145" y="3895415"/>
            <a:ext cx="482379" cy="5403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596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3"/>
          <p:cNvSpPr>
            <a:spLocks noGrp="1" noChangeArrowheads="1"/>
          </p:cNvSpPr>
          <p:nvPr>
            <p:ph type="body" idx="1"/>
          </p:nvPr>
        </p:nvSpPr>
        <p:spPr>
          <a:xfrm>
            <a:off x="685800" y="1219200"/>
            <a:ext cx="8153400" cy="2209800"/>
          </a:xfrm>
        </p:spPr>
        <p:txBody>
          <a:bodyPr>
            <a:normAutofit/>
          </a:bodyPr>
          <a:lstStyle/>
          <a:p>
            <a:pPr>
              <a:lnSpc>
                <a:spcPct val="90000"/>
              </a:lnSpc>
            </a:pPr>
            <a:r>
              <a:rPr lang="en-US" sz="2000" dirty="0" err="1"/>
              <a:t>uv</a:t>
            </a:r>
            <a:r>
              <a:rPr lang="en-US" sz="2000" dirty="0"/>
              <a:t> plane analysis</a:t>
            </a:r>
          </a:p>
          <a:p>
            <a:pPr lvl="1">
              <a:lnSpc>
                <a:spcPct val="90000"/>
              </a:lnSpc>
            </a:pPr>
            <a:r>
              <a:rPr lang="en-US" sz="2000" dirty="0"/>
              <a:t>best for “simple” sources, e.g., point sources, disks</a:t>
            </a:r>
          </a:p>
          <a:p>
            <a:pPr>
              <a:lnSpc>
                <a:spcPct val="90000"/>
              </a:lnSpc>
            </a:pPr>
            <a:r>
              <a:rPr lang="en-US" sz="2000" dirty="0"/>
              <a:t>image plane analysis</a:t>
            </a:r>
          </a:p>
          <a:p>
            <a:pPr lvl="1">
              <a:lnSpc>
                <a:spcPct val="90000"/>
              </a:lnSpc>
            </a:pPr>
            <a:r>
              <a:rPr lang="en-US" sz="2000" dirty="0"/>
              <a:t>Fourier transform </a:t>
            </a:r>
            <a:r>
              <a:rPr lang="en-US" sz="2000" dirty="0" err="1"/>
              <a:t>V(u,v</a:t>
            </a:r>
            <a:r>
              <a:rPr lang="en-US" sz="2000" dirty="0"/>
              <a:t>) samples to image plane, get </a:t>
            </a:r>
            <a:r>
              <a:rPr lang="en-US" sz="2000" dirty="0" err="1"/>
              <a:t>I</a:t>
            </a:r>
            <a:r>
              <a:rPr lang="en-US" sz="2000" baseline="30000" dirty="0" err="1"/>
              <a:t>D</a:t>
            </a:r>
            <a:r>
              <a:rPr lang="en-US" sz="2000" dirty="0" err="1"/>
              <a:t>(x,y</a:t>
            </a:r>
            <a:r>
              <a:rPr lang="en-US" sz="2000" dirty="0"/>
              <a:t>)</a:t>
            </a:r>
          </a:p>
          <a:p>
            <a:pPr lvl="1">
              <a:lnSpc>
                <a:spcPct val="90000"/>
              </a:lnSpc>
            </a:pPr>
            <a:r>
              <a:rPr lang="en-US" sz="2000" dirty="0"/>
              <a:t>but difficult to do science on dirty image</a:t>
            </a:r>
          </a:p>
          <a:p>
            <a:pPr lvl="1">
              <a:lnSpc>
                <a:spcPct val="90000"/>
              </a:lnSpc>
            </a:pPr>
            <a:r>
              <a:rPr lang="en-US" sz="2000" dirty="0" err="1"/>
              <a:t>deconvolve</a:t>
            </a:r>
            <a:r>
              <a:rPr lang="en-US" sz="2000" dirty="0"/>
              <a:t> </a:t>
            </a:r>
            <a:r>
              <a:rPr lang="en-US" sz="2000" dirty="0" err="1"/>
              <a:t>b(x,y</a:t>
            </a:r>
            <a:r>
              <a:rPr lang="en-US" sz="2000" dirty="0"/>
              <a:t>) from </a:t>
            </a:r>
            <a:r>
              <a:rPr lang="en-US" sz="2000" dirty="0" err="1"/>
              <a:t>I</a:t>
            </a:r>
            <a:r>
              <a:rPr lang="en-US" sz="2000" baseline="30000" dirty="0" err="1"/>
              <a:t>D</a:t>
            </a:r>
            <a:r>
              <a:rPr lang="en-US" sz="2000" dirty="0" err="1"/>
              <a:t>(x,y</a:t>
            </a:r>
            <a:r>
              <a:rPr lang="en-US" sz="2000" dirty="0"/>
              <a:t>) to determine (model of) </a:t>
            </a:r>
            <a:r>
              <a:rPr lang="en-US" sz="2000" dirty="0" err="1"/>
              <a:t>I(x,y</a:t>
            </a:r>
            <a:r>
              <a:rPr lang="en-US" sz="2000" dirty="0"/>
              <a:t>)</a:t>
            </a:r>
          </a:p>
          <a:p>
            <a:pPr>
              <a:lnSpc>
                <a:spcPct val="90000"/>
              </a:lnSpc>
            </a:pPr>
            <a:endParaRPr lang="en-US" sz="2000" dirty="0">
              <a:latin typeface="Optima"/>
              <a:cs typeface="Optima"/>
            </a:endParaRPr>
          </a:p>
        </p:txBody>
      </p:sp>
      <p:sp>
        <p:nvSpPr>
          <p:cNvPr id="77829" name="Text Box 7"/>
          <p:cNvSpPr txBox="1">
            <a:spLocks noChangeArrowheads="1"/>
          </p:cNvSpPr>
          <p:nvPr/>
        </p:nvSpPr>
        <p:spPr bwMode="auto">
          <a:xfrm>
            <a:off x="1143000" y="3657601"/>
            <a:ext cx="7620000" cy="400099"/>
          </a:xfrm>
          <a:prstGeom prst="rect">
            <a:avLst/>
          </a:prstGeom>
          <a:noFill/>
          <a:ln w="9525">
            <a:noFill/>
            <a:miter lim="800000"/>
            <a:headEnd/>
            <a:tailEnd/>
          </a:ln>
        </p:spPr>
        <p:txBody>
          <a:bodyPr lIns="91430" tIns="45715" rIns="91430" bIns="45715">
            <a:prstTxWarp prst="textNoShape">
              <a:avLst/>
            </a:prstTxWarp>
            <a:spAutoFit/>
          </a:bodyPr>
          <a:lstStyle/>
          <a:p>
            <a:r>
              <a:rPr lang="en-US" sz="2000" dirty="0">
                <a:solidFill>
                  <a:schemeClr val="accent2"/>
                </a:solidFill>
                <a:latin typeface="Optima"/>
                <a:cs typeface="Optima"/>
              </a:rPr>
              <a:t>visibilities        </a:t>
            </a:r>
            <a:r>
              <a:rPr lang="en-US" sz="2000" dirty="0">
                <a:solidFill>
                  <a:srgbClr val="FF0000"/>
                </a:solidFill>
                <a:latin typeface="Optima"/>
                <a:cs typeface="Optima"/>
                <a:sym typeface="Symbol" charset="2"/>
              </a:rPr>
              <a:t>   </a:t>
            </a:r>
            <a:r>
              <a:rPr lang="en-US" sz="2000" dirty="0">
                <a:solidFill>
                  <a:schemeClr val="accent2"/>
                </a:solidFill>
                <a:latin typeface="Optima"/>
                <a:cs typeface="Optima"/>
                <a:sym typeface="Symbol" charset="2"/>
              </a:rPr>
              <a:t>              dirty image                  sky brightness</a:t>
            </a:r>
            <a:endParaRPr lang="en-US" sz="2000" dirty="0">
              <a:latin typeface="Optima"/>
              <a:cs typeface="Optima"/>
            </a:endParaRPr>
          </a:p>
        </p:txBody>
      </p:sp>
      <p:pic>
        <p:nvPicPr>
          <p:cNvPr id="77830" name="Picture 8" descr="TP_tmp"/>
          <p:cNvPicPr>
            <a:picLocks noChangeAspect="1" noChangeArrowheads="1"/>
          </p:cNvPicPr>
          <p:nvPr>
            <p:custDataLst>
              <p:tags r:id="rId1"/>
            </p:custDataLst>
          </p:nvPr>
        </p:nvPicPr>
        <p:blipFill>
          <a:blip r:embed="rId5"/>
          <a:srcRect/>
          <a:stretch>
            <a:fillRect/>
          </a:stretch>
        </p:blipFill>
        <p:spPr bwMode="auto">
          <a:xfrm>
            <a:off x="3124200" y="4876800"/>
            <a:ext cx="393700" cy="355600"/>
          </a:xfrm>
          <a:prstGeom prst="rect">
            <a:avLst/>
          </a:prstGeom>
          <a:noFill/>
          <a:ln w="9525">
            <a:noFill/>
            <a:miter lim="800000"/>
            <a:headEnd/>
            <a:tailEnd/>
          </a:ln>
        </p:spPr>
      </p:pic>
      <p:pic>
        <p:nvPicPr>
          <p:cNvPr id="77831" name="Picture 9" descr="TP_tmp"/>
          <p:cNvPicPr>
            <a:picLocks noChangeAspect="1" noChangeArrowheads="1"/>
          </p:cNvPicPr>
          <p:nvPr>
            <p:custDataLst>
              <p:tags r:id="rId2"/>
            </p:custDataLst>
          </p:nvPr>
        </p:nvPicPr>
        <p:blipFill>
          <a:blip r:embed="rId6"/>
          <a:srcRect/>
          <a:stretch>
            <a:fillRect/>
          </a:stretch>
        </p:blipFill>
        <p:spPr bwMode="auto">
          <a:xfrm>
            <a:off x="5791201" y="4953001"/>
            <a:ext cx="384175" cy="192088"/>
          </a:xfrm>
          <a:prstGeom prst="rect">
            <a:avLst/>
          </a:prstGeom>
          <a:noFill/>
          <a:ln w="9525">
            <a:noFill/>
            <a:miter lim="800000"/>
            <a:headEnd/>
            <a:tailEnd/>
          </a:ln>
        </p:spPr>
      </p:pic>
      <p:pic>
        <p:nvPicPr>
          <p:cNvPr id="77832" name="Picture 14" descr="map.model.robust.gif"/>
          <p:cNvPicPr>
            <a:picLocks noChangeAspect="1"/>
          </p:cNvPicPr>
          <p:nvPr/>
        </p:nvPicPr>
        <p:blipFill>
          <a:blip r:embed="rId7"/>
          <a:srcRect/>
          <a:stretch>
            <a:fillRect/>
          </a:stretch>
        </p:blipFill>
        <p:spPr bwMode="auto">
          <a:xfrm>
            <a:off x="3581400" y="4267200"/>
            <a:ext cx="2133600" cy="1905000"/>
          </a:xfrm>
          <a:prstGeom prst="rect">
            <a:avLst/>
          </a:prstGeom>
          <a:noFill/>
          <a:ln w="9525">
            <a:noFill/>
            <a:miter lim="800000"/>
            <a:headEnd/>
            <a:tailEnd/>
          </a:ln>
        </p:spPr>
      </p:pic>
      <p:pic>
        <p:nvPicPr>
          <p:cNvPr id="77833" name="Picture 13" descr="cm.model.robust.gif"/>
          <p:cNvPicPr>
            <a:picLocks noChangeAspect="1"/>
          </p:cNvPicPr>
          <p:nvPr/>
        </p:nvPicPr>
        <p:blipFill>
          <a:blip r:embed="rId8"/>
          <a:srcRect/>
          <a:stretch>
            <a:fillRect/>
          </a:stretch>
        </p:blipFill>
        <p:spPr bwMode="auto">
          <a:xfrm>
            <a:off x="6242050" y="4191001"/>
            <a:ext cx="2139950" cy="1963738"/>
          </a:xfrm>
          <a:prstGeom prst="rect">
            <a:avLst/>
          </a:prstGeom>
          <a:noFill/>
          <a:ln w="9525">
            <a:noFill/>
            <a:miter lim="800000"/>
            <a:headEnd/>
            <a:tailEnd/>
          </a:ln>
        </p:spPr>
      </p:pic>
      <p:sp>
        <p:nvSpPr>
          <p:cNvPr id="77834" name="Text Box 11"/>
          <p:cNvSpPr txBox="1">
            <a:spLocks noChangeArrowheads="1"/>
          </p:cNvSpPr>
          <p:nvPr/>
        </p:nvSpPr>
        <p:spPr bwMode="auto">
          <a:xfrm rot="-2451214">
            <a:off x="5330825" y="4210026"/>
            <a:ext cx="1828800" cy="400099"/>
          </a:xfrm>
          <a:prstGeom prst="rect">
            <a:avLst/>
          </a:prstGeom>
          <a:noFill/>
          <a:ln w="9525">
            <a:noFill/>
            <a:miter lim="800000"/>
            <a:headEnd/>
            <a:tailEnd/>
          </a:ln>
        </p:spPr>
        <p:txBody>
          <a:bodyPr lIns="91430" tIns="45715" rIns="91430" bIns="45715">
            <a:prstTxWarp prst="textNoShape">
              <a:avLst/>
            </a:prstTxWarp>
            <a:spAutoFit/>
          </a:bodyPr>
          <a:lstStyle/>
          <a:p>
            <a:r>
              <a:rPr lang="en-US" sz="2000" dirty="0" err="1">
                <a:solidFill>
                  <a:srgbClr val="FF0000"/>
                </a:solidFill>
                <a:latin typeface="Optima"/>
                <a:cs typeface="Optima"/>
                <a:sym typeface="Symbol" charset="2"/>
              </a:rPr>
              <a:t>deconvolve</a:t>
            </a:r>
            <a:r>
              <a:rPr lang="en-US" dirty="0">
                <a:solidFill>
                  <a:schemeClr val="accent2"/>
                </a:solidFill>
                <a:latin typeface="Optima"/>
                <a:cs typeface="Optima"/>
                <a:sym typeface="Symbol" charset="2"/>
              </a:rPr>
              <a:t>  </a:t>
            </a:r>
            <a:endParaRPr lang="en-US" dirty="0">
              <a:latin typeface="Optima"/>
              <a:cs typeface="Optima"/>
            </a:endParaRPr>
          </a:p>
        </p:txBody>
      </p:sp>
      <p:pic>
        <p:nvPicPr>
          <p:cNvPr id="77835" name="Picture 15" descr="sr21.model.uv.gif"/>
          <p:cNvPicPr>
            <a:picLocks noChangeAspect="1"/>
          </p:cNvPicPr>
          <p:nvPr/>
        </p:nvPicPr>
        <p:blipFill>
          <a:blip r:embed="rId9"/>
          <a:srcRect l="3072"/>
          <a:stretch>
            <a:fillRect/>
          </a:stretch>
        </p:blipFill>
        <p:spPr bwMode="auto">
          <a:xfrm rot="5400000">
            <a:off x="1030288" y="4002088"/>
            <a:ext cx="1673225" cy="2209800"/>
          </a:xfrm>
          <a:prstGeom prst="rect">
            <a:avLst/>
          </a:prstGeom>
          <a:noFill/>
          <a:ln w="9525">
            <a:noFill/>
            <a:miter lim="800000"/>
            <a:headEnd/>
            <a:tailEnd/>
          </a:ln>
        </p:spPr>
      </p:pic>
      <p:sp>
        <p:nvSpPr>
          <p:cNvPr id="77836" name="Text Box 11"/>
          <p:cNvSpPr txBox="1">
            <a:spLocks noChangeArrowheads="1"/>
          </p:cNvSpPr>
          <p:nvPr/>
        </p:nvSpPr>
        <p:spPr bwMode="auto">
          <a:xfrm rot="-2258033">
            <a:off x="1978025" y="4278289"/>
            <a:ext cx="2667000" cy="400099"/>
          </a:xfrm>
          <a:prstGeom prst="rect">
            <a:avLst/>
          </a:prstGeom>
          <a:noFill/>
          <a:ln w="9525">
            <a:noFill/>
            <a:miter lim="800000"/>
            <a:headEnd/>
            <a:tailEnd/>
          </a:ln>
        </p:spPr>
        <p:txBody>
          <a:bodyPr lIns="91430" tIns="45715" rIns="91430" bIns="45715">
            <a:prstTxWarp prst="textNoShape">
              <a:avLst/>
            </a:prstTxWarp>
            <a:spAutoFit/>
          </a:bodyPr>
          <a:lstStyle/>
          <a:p>
            <a:r>
              <a:rPr lang="en-US" sz="2000" dirty="0">
                <a:solidFill>
                  <a:srgbClr val="FF0000"/>
                </a:solidFill>
                <a:latin typeface="Optima"/>
                <a:cs typeface="Optima"/>
                <a:sym typeface="Symbol" charset="2"/>
              </a:rPr>
              <a:t>Fourier transform</a:t>
            </a:r>
            <a:r>
              <a:rPr lang="en-US" sz="2000" dirty="0">
                <a:solidFill>
                  <a:schemeClr val="accent2"/>
                </a:solidFill>
                <a:latin typeface="Optima"/>
                <a:cs typeface="Optima"/>
                <a:sym typeface="Symbol" charset="2"/>
              </a:rPr>
              <a:t>        </a:t>
            </a:r>
            <a:endParaRPr lang="en-US" sz="2000" dirty="0">
              <a:latin typeface="Optima"/>
              <a:cs typeface="Optima"/>
            </a:endParaRPr>
          </a:p>
        </p:txBody>
      </p:sp>
      <p:sp>
        <p:nvSpPr>
          <p:cNvPr id="13"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How to analyze interferometer data?</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15"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14" name="Footer Placeholder 13"/>
          <p:cNvSpPr>
            <a:spLocks noGrp="1"/>
          </p:cNvSpPr>
          <p:nvPr>
            <p:ph type="ftr" sz="quarter" idx="11"/>
          </p:nvPr>
        </p:nvSpPr>
        <p:spPr/>
        <p:txBody>
          <a:bodyPr/>
          <a:lstStyle/>
          <a:p>
            <a:r>
              <a:rPr lang="en-US"/>
              <a:t>ASTR 511: Interferometry</a:t>
            </a:r>
          </a:p>
        </p:txBody>
      </p:sp>
      <p:sp>
        <p:nvSpPr>
          <p:cNvPr id="16" name="Slide Number Placeholder 15"/>
          <p:cNvSpPr>
            <a:spLocks noGrp="1"/>
          </p:cNvSpPr>
          <p:nvPr>
            <p:ph type="sldNum" sz="quarter" idx="12"/>
          </p:nvPr>
        </p:nvSpPr>
        <p:spPr/>
        <p:txBody>
          <a:bodyPr/>
          <a:lstStyle/>
          <a:p>
            <a:fld id="{9C4407C6-9652-C847-9F73-F04E200F25AD}" type="slidenum">
              <a:rPr lang="en-US" smtClean="0"/>
              <a:pPr/>
              <a:t>48</a:t>
            </a:fld>
            <a:endParaRPr lang="en-US"/>
          </a:p>
        </p:txBody>
      </p:sp>
    </p:spTree>
    <p:extLst>
      <p:ext uri="{BB962C8B-B14F-4D97-AF65-F5344CB8AC3E}">
        <p14:creationId xmlns:p14="http://schemas.microsoft.com/office/powerpoint/2010/main" val="4016708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 Box 15"/>
          <p:cNvSpPr txBox="1">
            <a:spLocks noChangeArrowheads="1"/>
          </p:cNvSpPr>
          <p:nvPr/>
        </p:nvSpPr>
        <p:spPr bwMode="auto">
          <a:xfrm>
            <a:off x="7919481" y="1985816"/>
            <a:ext cx="842490" cy="400099"/>
          </a:xfrm>
          <a:prstGeom prst="rect">
            <a:avLst/>
          </a:prstGeom>
          <a:noFill/>
          <a:ln w="9525">
            <a:noFill/>
            <a:miter lim="800000"/>
            <a:headEnd/>
            <a:tailEnd/>
          </a:ln>
        </p:spPr>
        <p:txBody>
          <a:bodyPr wrap="none" lIns="91430" tIns="45715" rIns="91430" bIns="45715">
            <a:prstTxWarp prst="textNoShape">
              <a:avLst/>
            </a:prstTxWarp>
            <a:spAutoFit/>
          </a:bodyPr>
          <a:lstStyle/>
          <a:p>
            <a:pPr algn="ctr"/>
            <a:r>
              <a:rPr lang="en-US" sz="2000" i="1" dirty="0" err="1">
                <a:latin typeface="Optima"/>
                <a:cs typeface="Optima"/>
              </a:rPr>
              <a:t>B</a:t>
            </a:r>
            <a:r>
              <a:rPr lang="en-US" sz="2000" dirty="0" err="1">
                <a:latin typeface="Optima"/>
                <a:cs typeface="Optima"/>
              </a:rPr>
              <a:t>(</a:t>
            </a:r>
            <a:r>
              <a:rPr lang="en-US" sz="2000" i="1" dirty="0" err="1">
                <a:latin typeface="Optima"/>
                <a:cs typeface="Optima"/>
              </a:rPr>
              <a:t>u</a:t>
            </a:r>
            <a:r>
              <a:rPr lang="en-US" sz="2000" dirty="0" err="1">
                <a:latin typeface="Optima"/>
                <a:cs typeface="Optima"/>
              </a:rPr>
              <a:t>,</a:t>
            </a:r>
            <a:r>
              <a:rPr lang="en-US" sz="2000" i="1" dirty="0" err="1">
                <a:latin typeface="Optima"/>
                <a:cs typeface="Optima"/>
              </a:rPr>
              <a:t>v</a:t>
            </a:r>
            <a:r>
              <a:rPr lang="en-US" sz="2000" dirty="0">
                <a:latin typeface="Optima"/>
                <a:cs typeface="Optima"/>
              </a:rPr>
              <a:t>)</a:t>
            </a:r>
          </a:p>
        </p:txBody>
      </p:sp>
      <p:grpSp>
        <p:nvGrpSpPr>
          <p:cNvPr id="2" name="Group 16"/>
          <p:cNvGrpSpPr>
            <a:grpSpLocks/>
          </p:cNvGrpSpPr>
          <p:nvPr/>
        </p:nvGrpSpPr>
        <p:grpSpPr bwMode="auto">
          <a:xfrm>
            <a:off x="4343400" y="3967016"/>
            <a:ext cx="4530787" cy="2827338"/>
            <a:chOff x="4343400" y="3886200"/>
            <a:chExt cx="4530787" cy="2827338"/>
          </a:xfrm>
        </p:grpSpPr>
        <p:pic>
          <p:nvPicPr>
            <p:cNvPr id="49167" name="Picture 14" descr="map.model.robust.gif"/>
            <p:cNvPicPr>
              <a:picLocks noChangeAspect="1"/>
            </p:cNvPicPr>
            <p:nvPr/>
          </p:nvPicPr>
          <p:blipFill>
            <a:blip r:embed="rId6"/>
            <a:srcRect/>
            <a:stretch>
              <a:fillRect/>
            </a:stretch>
          </p:blipFill>
          <p:spPr bwMode="auto">
            <a:xfrm>
              <a:off x="4724400" y="3886200"/>
              <a:ext cx="3165475" cy="2827338"/>
            </a:xfrm>
            <a:prstGeom prst="rect">
              <a:avLst/>
            </a:prstGeom>
            <a:noFill/>
            <a:ln w="9525">
              <a:noFill/>
              <a:miter lim="800000"/>
              <a:headEnd/>
              <a:tailEnd/>
            </a:ln>
          </p:spPr>
        </p:pic>
        <p:sp>
          <p:nvSpPr>
            <p:cNvPr id="49168" name="Text Box 16"/>
            <p:cNvSpPr txBox="1">
              <a:spLocks noChangeArrowheads="1"/>
            </p:cNvSpPr>
            <p:nvPr/>
          </p:nvSpPr>
          <p:spPr bwMode="auto">
            <a:xfrm>
              <a:off x="7948551" y="4784725"/>
              <a:ext cx="925636" cy="1015663"/>
            </a:xfrm>
            <a:prstGeom prst="rect">
              <a:avLst/>
            </a:prstGeom>
            <a:noFill/>
            <a:ln w="9525">
              <a:noFill/>
              <a:miter lim="800000"/>
              <a:headEnd/>
              <a:tailEnd/>
            </a:ln>
          </p:spPr>
          <p:txBody>
            <a:bodyPr wrap="none">
              <a:prstTxWarp prst="textNoShape">
                <a:avLst/>
              </a:prstTxWarp>
              <a:spAutoFit/>
            </a:bodyPr>
            <a:lstStyle/>
            <a:p>
              <a:pPr algn="ctr"/>
              <a:r>
                <a:rPr lang="en-US" sz="2000" i="1" dirty="0" err="1">
                  <a:latin typeface="Optima"/>
                  <a:cs typeface="Optima"/>
                </a:rPr>
                <a:t>I</a:t>
              </a:r>
              <a:r>
                <a:rPr lang="en-US" sz="2000" i="1" baseline="30000" dirty="0" err="1">
                  <a:latin typeface="Optima"/>
                  <a:cs typeface="Optima"/>
                </a:rPr>
                <a:t>D</a:t>
              </a:r>
              <a:r>
                <a:rPr lang="en-US" sz="2000" dirty="0" err="1">
                  <a:latin typeface="Optima"/>
                  <a:cs typeface="Optima"/>
                </a:rPr>
                <a:t>(</a:t>
              </a:r>
              <a:r>
                <a:rPr lang="en-US" sz="2000" i="1" dirty="0" err="1">
                  <a:latin typeface="Optima"/>
                  <a:cs typeface="Optima"/>
                </a:rPr>
                <a:t>x</a:t>
              </a:r>
              <a:r>
                <a:rPr lang="en-US" sz="2000" dirty="0" err="1">
                  <a:latin typeface="Optima"/>
                  <a:cs typeface="Optima"/>
                </a:rPr>
                <a:t>,</a:t>
              </a:r>
              <a:r>
                <a:rPr lang="en-US" sz="2000" i="1" dirty="0" err="1">
                  <a:latin typeface="Optima"/>
                  <a:cs typeface="Optima"/>
                </a:rPr>
                <a:t>y</a:t>
              </a:r>
              <a:r>
                <a:rPr lang="en-US" sz="2000" dirty="0">
                  <a:latin typeface="Optima"/>
                  <a:cs typeface="Optima"/>
                </a:rPr>
                <a:t>)</a:t>
              </a:r>
            </a:p>
            <a:p>
              <a:pPr algn="ctr"/>
              <a:r>
                <a:rPr lang="en-US" sz="2000" dirty="0">
                  <a:latin typeface="Optima"/>
                  <a:cs typeface="Optima"/>
                </a:rPr>
                <a:t>(dirty</a:t>
              </a:r>
            </a:p>
            <a:p>
              <a:pPr algn="ctr"/>
              <a:r>
                <a:rPr lang="en-US" sz="2000" dirty="0">
                  <a:latin typeface="Optima"/>
                  <a:cs typeface="Optima"/>
                </a:rPr>
                <a:t>image)</a:t>
              </a:r>
            </a:p>
          </p:txBody>
        </p:sp>
        <p:pic>
          <p:nvPicPr>
            <p:cNvPr id="49169" name="Picture 17" descr="TP_tmp"/>
            <p:cNvPicPr>
              <a:picLocks noChangeAspect="1" noChangeArrowheads="1"/>
            </p:cNvPicPr>
            <p:nvPr>
              <p:custDataLst>
                <p:tags r:id="rId3"/>
              </p:custDataLst>
            </p:nvPr>
          </p:nvPicPr>
          <p:blipFill>
            <a:blip r:embed="rId7"/>
            <a:srcRect/>
            <a:stretch>
              <a:fillRect/>
            </a:stretch>
          </p:blipFill>
          <p:spPr bwMode="auto">
            <a:xfrm>
              <a:off x="4343400" y="5141913"/>
              <a:ext cx="384175" cy="192087"/>
            </a:xfrm>
            <a:prstGeom prst="rect">
              <a:avLst/>
            </a:prstGeom>
            <a:noFill/>
            <a:ln w="9525">
              <a:noFill/>
              <a:miter lim="800000"/>
              <a:headEnd/>
              <a:tailEnd/>
            </a:ln>
          </p:spPr>
        </p:pic>
      </p:grpSp>
      <p:pic>
        <p:nvPicPr>
          <p:cNvPr id="49158" name="Picture 14" descr="SR21.sub.vex.uv.gif"/>
          <p:cNvPicPr>
            <a:picLocks noChangeAspect="1"/>
          </p:cNvPicPr>
          <p:nvPr/>
        </p:nvPicPr>
        <p:blipFill>
          <a:blip r:embed="rId8"/>
          <a:srcRect/>
          <a:stretch>
            <a:fillRect/>
          </a:stretch>
        </p:blipFill>
        <p:spPr bwMode="auto">
          <a:xfrm>
            <a:off x="4887914" y="1071416"/>
            <a:ext cx="2808287" cy="2697163"/>
          </a:xfrm>
          <a:prstGeom prst="rect">
            <a:avLst/>
          </a:prstGeom>
          <a:noFill/>
          <a:ln w="9525">
            <a:noFill/>
            <a:miter lim="800000"/>
            <a:headEnd/>
            <a:tailEnd/>
          </a:ln>
        </p:spPr>
      </p:pic>
      <p:grpSp>
        <p:nvGrpSpPr>
          <p:cNvPr id="3" name="Group 14"/>
          <p:cNvGrpSpPr>
            <a:grpSpLocks/>
          </p:cNvGrpSpPr>
          <p:nvPr/>
        </p:nvGrpSpPr>
        <p:grpSpPr bwMode="auto">
          <a:xfrm>
            <a:off x="199858" y="1071415"/>
            <a:ext cx="4600742" cy="2743200"/>
            <a:chOff x="199858" y="990600"/>
            <a:chExt cx="4600742" cy="2743200"/>
          </a:xfrm>
        </p:grpSpPr>
        <p:pic>
          <p:nvPicPr>
            <p:cNvPr id="49164" name="Picture 11" descr="TP_tmp"/>
            <p:cNvPicPr>
              <a:picLocks noChangeAspect="1" noChangeArrowheads="1"/>
            </p:cNvPicPr>
            <p:nvPr>
              <p:custDataLst>
                <p:tags r:id="rId2"/>
              </p:custDataLst>
            </p:nvPr>
          </p:nvPicPr>
          <p:blipFill>
            <a:blip r:embed="rId9"/>
            <a:srcRect/>
            <a:stretch>
              <a:fillRect/>
            </a:stretch>
          </p:blipFill>
          <p:spPr bwMode="auto">
            <a:xfrm>
              <a:off x="4406900" y="2209800"/>
              <a:ext cx="393700" cy="355600"/>
            </a:xfrm>
            <a:prstGeom prst="rect">
              <a:avLst/>
            </a:prstGeom>
            <a:noFill/>
            <a:ln w="9525">
              <a:noFill/>
              <a:miter lim="800000"/>
              <a:headEnd/>
              <a:tailEnd/>
            </a:ln>
          </p:spPr>
        </p:pic>
        <p:sp>
          <p:nvSpPr>
            <p:cNvPr id="49165" name="Text Box 13"/>
            <p:cNvSpPr txBox="1">
              <a:spLocks noChangeArrowheads="1"/>
            </p:cNvSpPr>
            <p:nvPr/>
          </p:nvSpPr>
          <p:spPr bwMode="auto">
            <a:xfrm>
              <a:off x="199858" y="1752600"/>
              <a:ext cx="868697" cy="1015663"/>
            </a:xfrm>
            <a:prstGeom prst="rect">
              <a:avLst/>
            </a:prstGeom>
            <a:noFill/>
            <a:ln w="9525">
              <a:noFill/>
              <a:miter lim="800000"/>
              <a:headEnd/>
              <a:tailEnd/>
            </a:ln>
          </p:spPr>
          <p:txBody>
            <a:bodyPr wrap="none">
              <a:prstTxWarp prst="textNoShape">
                <a:avLst/>
              </a:prstTxWarp>
              <a:spAutoFit/>
            </a:bodyPr>
            <a:lstStyle/>
            <a:p>
              <a:pPr algn="ctr"/>
              <a:r>
                <a:rPr lang="en-US" sz="2000" i="1" dirty="0" err="1">
                  <a:latin typeface="Optima"/>
                  <a:cs typeface="Optima"/>
                </a:rPr>
                <a:t>b</a:t>
              </a:r>
              <a:r>
                <a:rPr lang="en-US" sz="2000" dirty="0" err="1">
                  <a:latin typeface="Optima"/>
                  <a:cs typeface="Optima"/>
                </a:rPr>
                <a:t>(</a:t>
              </a:r>
              <a:r>
                <a:rPr lang="en-US" sz="2000" i="1" dirty="0" err="1">
                  <a:latin typeface="Optima"/>
                  <a:cs typeface="Optima"/>
                </a:rPr>
                <a:t>x</a:t>
              </a:r>
              <a:r>
                <a:rPr lang="en-US" sz="2000" dirty="0" err="1">
                  <a:latin typeface="Optima"/>
                  <a:cs typeface="Optima"/>
                </a:rPr>
                <a:t>,</a:t>
              </a:r>
              <a:r>
                <a:rPr lang="en-US" sz="2000" i="1" dirty="0" err="1">
                  <a:latin typeface="Optima"/>
                  <a:cs typeface="Optima"/>
                </a:rPr>
                <a:t>y</a:t>
              </a:r>
              <a:r>
                <a:rPr lang="en-US" sz="2000" dirty="0">
                  <a:latin typeface="Optima"/>
                  <a:cs typeface="Optima"/>
                </a:rPr>
                <a:t>)</a:t>
              </a:r>
            </a:p>
            <a:p>
              <a:pPr algn="ctr"/>
              <a:r>
                <a:rPr lang="en-US" sz="2000" dirty="0">
                  <a:latin typeface="Optima"/>
                  <a:cs typeface="Optima"/>
                </a:rPr>
                <a:t>(dirty</a:t>
              </a:r>
            </a:p>
            <a:p>
              <a:pPr algn="ctr"/>
              <a:r>
                <a:rPr lang="en-US" sz="2000" dirty="0">
                  <a:latin typeface="Optima"/>
                  <a:cs typeface="Optima"/>
                </a:rPr>
                <a:t>beam)</a:t>
              </a:r>
            </a:p>
          </p:txBody>
        </p:sp>
        <p:pic>
          <p:nvPicPr>
            <p:cNvPr id="49166" name="Picture 16" descr="beam.robust.gif"/>
            <p:cNvPicPr>
              <a:picLocks noChangeAspect="1"/>
            </p:cNvPicPr>
            <p:nvPr/>
          </p:nvPicPr>
          <p:blipFill>
            <a:blip r:embed="rId10"/>
            <a:srcRect/>
            <a:stretch>
              <a:fillRect/>
            </a:stretch>
          </p:blipFill>
          <p:spPr bwMode="auto">
            <a:xfrm>
              <a:off x="1195388" y="990600"/>
              <a:ext cx="3071812" cy="2743200"/>
            </a:xfrm>
            <a:prstGeom prst="rect">
              <a:avLst/>
            </a:prstGeom>
            <a:noFill/>
            <a:ln w="9525">
              <a:noFill/>
              <a:miter lim="800000"/>
              <a:headEnd/>
              <a:tailEnd/>
            </a:ln>
          </p:spPr>
        </p:pic>
      </p:grpSp>
      <p:grpSp>
        <p:nvGrpSpPr>
          <p:cNvPr id="4" name="Group 15"/>
          <p:cNvGrpSpPr>
            <a:grpSpLocks/>
          </p:cNvGrpSpPr>
          <p:nvPr/>
        </p:nvGrpSpPr>
        <p:grpSpPr bwMode="auto">
          <a:xfrm>
            <a:off x="297762" y="3662216"/>
            <a:ext cx="3969439" cy="3171825"/>
            <a:chOff x="297761" y="3581400"/>
            <a:chExt cx="3969439" cy="3171825"/>
          </a:xfrm>
        </p:grpSpPr>
        <p:sp>
          <p:nvSpPr>
            <p:cNvPr id="49161" name="Text Box 14"/>
            <p:cNvSpPr txBox="1">
              <a:spLocks noChangeArrowheads="1"/>
            </p:cNvSpPr>
            <p:nvPr/>
          </p:nvSpPr>
          <p:spPr bwMode="auto">
            <a:xfrm>
              <a:off x="297761" y="4953000"/>
              <a:ext cx="742741" cy="400110"/>
            </a:xfrm>
            <a:prstGeom prst="rect">
              <a:avLst/>
            </a:prstGeom>
            <a:noFill/>
            <a:ln w="9525">
              <a:noFill/>
              <a:miter lim="800000"/>
              <a:headEnd/>
              <a:tailEnd/>
            </a:ln>
          </p:spPr>
          <p:txBody>
            <a:bodyPr wrap="none">
              <a:prstTxWarp prst="textNoShape">
                <a:avLst/>
              </a:prstTxWarp>
              <a:spAutoFit/>
            </a:bodyPr>
            <a:lstStyle/>
            <a:p>
              <a:pPr algn="ctr"/>
              <a:r>
                <a:rPr lang="en-US" sz="2000" i="1" dirty="0" err="1">
                  <a:latin typeface="Optima"/>
                  <a:cs typeface="Optima"/>
                </a:rPr>
                <a:t>I</a:t>
              </a:r>
              <a:r>
                <a:rPr lang="en-US" sz="2000" dirty="0" err="1">
                  <a:latin typeface="Optima"/>
                  <a:cs typeface="Optima"/>
                </a:rPr>
                <a:t>(</a:t>
              </a:r>
              <a:r>
                <a:rPr lang="en-US" sz="2000" i="1" dirty="0" err="1">
                  <a:latin typeface="Optima"/>
                  <a:cs typeface="Optima"/>
                </a:rPr>
                <a:t>x</a:t>
              </a:r>
              <a:r>
                <a:rPr lang="en-US" sz="2000" dirty="0" err="1">
                  <a:latin typeface="Optima"/>
                  <a:cs typeface="Optima"/>
                </a:rPr>
                <a:t>,</a:t>
              </a:r>
              <a:r>
                <a:rPr lang="en-US" sz="2000" i="1" dirty="0" err="1">
                  <a:latin typeface="Optima"/>
                  <a:cs typeface="Optima"/>
                </a:rPr>
                <a:t>y</a:t>
              </a:r>
              <a:r>
                <a:rPr lang="en-US" sz="2000" dirty="0">
                  <a:latin typeface="Optima"/>
                  <a:cs typeface="Optima"/>
                </a:rPr>
                <a:t>)</a:t>
              </a:r>
            </a:p>
          </p:txBody>
        </p:sp>
        <p:pic>
          <p:nvPicPr>
            <p:cNvPr id="49162" name="Picture 18" descr="TP_tmp"/>
            <p:cNvPicPr>
              <a:picLocks noChangeAspect="1" noChangeArrowheads="1"/>
            </p:cNvPicPr>
            <p:nvPr>
              <p:custDataLst>
                <p:tags r:id="rId1"/>
              </p:custDataLst>
            </p:nvPr>
          </p:nvPicPr>
          <p:blipFill>
            <a:blip r:embed="rId11"/>
            <a:srcRect/>
            <a:stretch>
              <a:fillRect/>
            </a:stretch>
          </p:blipFill>
          <p:spPr bwMode="auto">
            <a:xfrm>
              <a:off x="2554288" y="3581400"/>
              <a:ext cx="265112" cy="303213"/>
            </a:xfrm>
            <a:prstGeom prst="rect">
              <a:avLst/>
            </a:prstGeom>
            <a:noFill/>
            <a:ln w="9525">
              <a:noFill/>
              <a:miter lim="800000"/>
              <a:headEnd/>
              <a:tailEnd/>
            </a:ln>
          </p:spPr>
        </p:pic>
        <p:pic>
          <p:nvPicPr>
            <p:cNvPr id="49163" name="Picture 16" descr="SR21_model.gif"/>
            <p:cNvPicPr>
              <a:picLocks noChangeAspect="1"/>
            </p:cNvPicPr>
            <p:nvPr/>
          </p:nvPicPr>
          <p:blipFill>
            <a:blip r:embed="rId12"/>
            <a:srcRect/>
            <a:stretch>
              <a:fillRect/>
            </a:stretch>
          </p:blipFill>
          <p:spPr bwMode="auto">
            <a:xfrm>
              <a:off x="1143000" y="3962400"/>
              <a:ext cx="3124200" cy="2790825"/>
            </a:xfrm>
            <a:prstGeom prst="rect">
              <a:avLst/>
            </a:prstGeom>
            <a:noFill/>
            <a:ln w="9525">
              <a:noFill/>
              <a:miter lim="800000"/>
              <a:headEnd/>
              <a:tailEnd/>
            </a:ln>
          </p:spPr>
        </p:pic>
      </p:grpSp>
      <p:sp>
        <p:nvSpPr>
          <p:cNvPr id="20"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Dirty Beam and Dirty Image </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21"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18" name="Footer Placeholder 17"/>
          <p:cNvSpPr>
            <a:spLocks noGrp="1"/>
          </p:cNvSpPr>
          <p:nvPr>
            <p:ph type="ftr" sz="quarter" idx="11"/>
          </p:nvPr>
        </p:nvSpPr>
        <p:spPr/>
        <p:txBody>
          <a:bodyPr/>
          <a:lstStyle/>
          <a:p>
            <a:r>
              <a:rPr lang="en-US"/>
              <a:t>ASTR 511: Interferometry</a:t>
            </a:r>
          </a:p>
        </p:txBody>
      </p:sp>
      <p:sp>
        <p:nvSpPr>
          <p:cNvPr id="19" name="Slide Number Placeholder 18"/>
          <p:cNvSpPr>
            <a:spLocks noGrp="1"/>
          </p:cNvSpPr>
          <p:nvPr>
            <p:ph type="sldNum" sz="quarter" idx="12"/>
          </p:nvPr>
        </p:nvSpPr>
        <p:spPr/>
        <p:txBody>
          <a:bodyPr/>
          <a:lstStyle/>
          <a:p>
            <a:fld id="{9C4407C6-9652-C847-9F73-F04E200F25AD}" type="slidenum">
              <a:rPr lang="en-US" smtClean="0"/>
              <a:pPr/>
              <a:t>49</a:t>
            </a:fld>
            <a:endParaRPr lang="en-US"/>
          </a:p>
        </p:txBody>
      </p:sp>
    </p:spTree>
    <p:extLst>
      <p:ext uri="{BB962C8B-B14F-4D97-AF65-F5344CB8AC3E}">
        <p14:creationId xmlns:p14="http://schemas.microsoft.com/office/powerpoint/2010/main" val="312916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43230" y="274637"/>
            <a:ext cx="8343569" cy="1143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1" i="0" u="none" strike="noStrike" cap="none" dirty="0">
                <a:solidFill>
                  <a:srgbClr val="990033"/>
                </a:solidFill>
                <a:latin typeface="Cabin"/>
                <a:ea typeface="Cabin"/>
                <a:cs typeface="Cabin"/>
                <a:sym typeface="Cabin"/>
              </a:rPr>
              <a:t>What </a:t>
            </a:r>
            <a:r>
              <a:rPr lang="en-US" sz="3600" dirty="0"/>
              <a:t>can</a:t>
            </a:r>
            <a:r>
              <a:rPr lang="en-US" sz="3600" b="1" i="0" u="none" strike="noStrike" cap="none" dirty="0">
                <a:solidFill>
                  <a:srgbClr val="990033"/>
                </a:solidFill>
                <a:latin typeface="Cabin"/>
                <a:ea typeface="Cabin"/>
                <a:cs typeface="Cabin"/>
                <a:sym typeface="Cabin"/>
              </a:rPr>
              <a:t> we observe? </a:t>
            </a:r>
            <a:r>
              <a:rPr lang="en-US" sz="3200" b="1" i="0" u="none" strike="noStrike" cap="none" dirty="0">
                <a:solidFill>
                  <a:srgbClr val="990033"/>
                </a:solidFill>
                <a:latin typeface="Cabin"/>
                <a:ea typeface="Cabin"/>
                <a:cs typeface="Cabin"/>
                <a:sym typeface="Cabin"/>
              </a:rPr>
              <a:t>(MHz-GHz range)</a:t>
            </a:r>
          </a:p>
        </p:txBody>
      </p:sp>
      <p:sp>
        <p:nvSpPr>
          <p:cNvPr id="191" name="Shape 191"/>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5</a:t>
            </a:fld>
            <a:endParaRPr lang="en-US" sz="1200" b="0" i="0" u="none" strike="noStrike" cap="none">
              <a:solidFill>
                <a:srgbClr val="000099"/>
              </a:solidFill>
              <a:latin typeface="Cabin"/>
              <a:ea typeface="Cabin"/>
              <a:cs typeface="Cabin"/>
              <a:sym typeface="Cabin"/>
            </a:endParaRPr>
          </a:p>
        </p:txBody>
      </p:sp>
      <p:pic>
        <p:nvPicPr>
          <p:cNvPr id="192" name="Shape 192"/>
          <p:cNvPicPr preferRelativeResize="0"/>
          <p:nvPr/>
        </p:nvPicPr>
        <p:blipFill rotWithShape="1">
          <a:blip r:embed="rId3">
            <a:alphaModFix/>
          </a:blip>
          <a:srcRect/>
          <a:stretch/>
        </p:blipFill>
        <p:spPr>
          <a:xfrm>
            <a:off x="86894" y="4207489"/>
            <a:ext cx="4018903" cy="2537887"/>
          </a:xfrm>
          <a:prstGeom prst="rect">
            <a:avLst/>
          </a:prstGeom>
          <a:noFill/>
          <a:ln>
            <a:noFill/>
          </a:ln>
        </p:spPr>
      </p:pic>
      <p:sp>
        <p:nvSpPr>
          <p:cNvPr id="193" name="Shape 193"/>
          <p:cNvSpPr txBox="1"/>
          <p:nvPr/>
        </p:nvSpPr>
        <p:spPr>
          <a:xfrm>
            <a:off x="101883" y="4006139"/>
            <a:ext cx="4018903"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000099"/>
                </a:solidFill>
                <a:latin typeface="Cabin"/>
                <a:ea typeface="Cabin"/>
                <a:cs typeface="Cabin"/>
                <a:sym typeface="Cabin"/>
              </a:rPr>
              <a:t>Relic emission from old radio galaxies</a:t>
            </a:r>
          </a:p>
        </p:txBody>
      </p:sp>
      <p:pic>
        <p:nvPicPr>
          <p:cNvPr id="194" name="Shape 194"/>
          <p:cNvPicPr preferRelativeResize="0"/>
          <p:nvPr/>
        </p:nvPicPr>
        <p:blipFill rotWithShape="1">
          <a:blip r:embed="rId4">
            <a:alphaModFix/>
          </a:blip>
          <a:srcRect/>
          <a:stretch/>
        </p:blipFill>
        <p:spPr>
          <a:xfrm>
            <a:off x="343230" y="1439926"/>
            <a:ext cx="3762568" cy="2291604"/>
          </a:xfrm>
          <a:prstGeom prst="rect">
            <a:avLst/>
          </a:prstGeom>
          <a:noFill/>
          <a:ln>
            <a:noFill/>
          </a:ln>
        </p:spPr>
      </p:pic>
      <p:sp>
        <p:nvSpPr>
          <p:cNvPr id="195" name="Shape 195"/>
          <p:cNvSpPr txBox="1"/>
          <p:nvPr/>
        </p:nvSpPr>
        <p:spPr>
          <a:xfrm>
            <a:off x="436695" y="979569"/>
            <a:ext cx="3482367" cy="36933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000099"/>
                </a:solidFill>
                <a:latin typeface="Cabin"/>
                <a:ea typeface="Cabin"/>
                <a:cs typeface="Cabin"/>
                <a:sym typeface="Cabin"/>
              </a:rPr>
              <a:t>Jupiter’s radiation belt at 100MHz</a:t>
            </a:r>
          </a:p>
        </p:txBody>
      </p:sp>
      <p:pic>
        <p:nvPicPr>
          <p:cNvPr id="196" name="Shape 196"/>
          <p:cNvPicPr preferRelativeResize="0"/>
          <p:nvPr/>
        </p:nvPicPr>
        <p:blipFill rotWithShape="1">
          <a:blip r:embed="rId5">
            <a:alphaModFix/>
          </a:blip>
          <a:srcRect/>
          <a:stretch/>
        </p:blipFill>
        <p:spPr>
          <a:xfrm>
            <a:off x="4564051" y="1164234"/>
            <a:ext cx="4316985" cy="3237738"/>
          </a:xfrm>
          <a:prstGeom prst="rect">
            <a:avLst/>
          </a:prstGeom>
          <a:noFill/>
          <a:ln>
            <a:noFill/>
          </a:ln>
        </p:spPr>
      </p:pic>
      <p:sp>
        <p:nvSpPr>
          <p:cNvPr id="197" name="Shape 197"/>
          <p:cNvSpPr txBox="1"/>
          <p:nvPr/>
        </p:nvSpPr>
        <p:spPr>
          <a:xfrm>
            <a:off x="4487473" y="4600514"/>
            <a:ext cx="4535949" cy="10156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a:solidFill>
                  <a:srgbClr val="000099"/>
                </a:solidFill>
                <a:latin typeface="Cabin"/>
                <a:ea typeface="Cabin"/>
                <a:cs typeface="Cabin"/>
                <a:sym typeface="Cabin"/>
              </a:rPr>
              <a:t>Synchrotron emission from extended radio galaxies (5 GHz)</a:t>
            </a:r>
          </a:p>
          <a:p>
            <a:pPr marL="0" marR="0" lvl="0" indent="0" algn="ctr" rtl="0">
              <a:spcBef>
                <a:spcPts val="400"/>
              </a:spcBef>
              <a:spcAft>
                <a:spcPts val="0"/>
              </a:spcAft>
              <a:buNone/>
            </a:pPr>
            <a:endParaRPr sz="2000" b="0" i="0" u="none" strike="noStrike" cap="none" dirty="0">
              <a:solidFill>
                <a:srgbClr val="000099"/>
              </a:solidFill>
              <a:latin typeface="Cabin"/>
              <a:ea typeface="Cabin"/>
              <a:cs typeface="Cabin"/>
              <a:sym typeface="Cabin"/>
            </a:endParaRPr>
          </a:p>
        </p:txBody>
      </p:sp>
      <p:sp>
        <p:nvSpPr>
          <p:cNvPr id="198" name="Shape 198"/>
          <p:cNvSpPr txBox="1"/>
          <p:nvPr/>
        </p:nvSpPr>
        <p:spPr>
          <a:xfrm>
            <a:off x="4105798" y="6444476"/>
            <a:ext cx="4393563" cy="27699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rgbClr val="000099"/>
                </a:solidFill>
                <a:latin typeface="Cabin"/>
                <a:ea typeface="Cabin"/>
                <a:cs typeface="Cabin"/>
                <a:sym typeface="Cabin"/>
              </a:rPr>
              <a:t>Images from NRAO Image Gallery: http://images.nrao.edu/</a:t>
            </a:r>
          </a:p>
        </p:txBody>
      </p:sp>
    </p:spTree>
    <p:extLst>
      <p:ext uri="{BB962C8B-B14F-4D97-AF65-F5344CB8AC3E}">
        <p14:creationId xmlns:p14="http://schemas.microsoft.com/office/powerpoint/2010/main" val="1918707759"/>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026"/>
          <p:cNvSpPr>
            <a:spLocks noGrp="1" noChangeArrowheads="1"/>
          </p:cNvSpPr>
          <p:nvPr>
            <p:ph type="title"/>
          </p:nvPr>
        </p:nvSpPr>
        <p:spPr/>
        <p:txBody>
          <a:bodyPr/>
          <a:lstStyle/>
          <a:p>
            <a:r>
              <a:rPr lang="en-US"/>
              <a:t>Details of the Dirty Image</a:t>
            </a:r>
          </a:p>
        </p:txBody>
      </p:sp>
      <p:sp>
        <p:nvSpPr>
          <p:cNvPr id="73731" name="Rectangle 1027"/>
          <p:cNvSpPr>
            <a:spLocks noGrp="1" noChangeArrowheads="1"/>
          </p:cNvSpPr>
          <p:nvPr>
            <p:ph type="body" idx="1"/>
          </p:nvPr>
        </p:nvSpPr>
        <p:spPr>
          <a:xfrm>
            <a:off x="685800" y="1371600"/>
            <a:ext cx="7772400" cy="4572000"/>
          </a:xfrm>
        </p:spPr>
        <p:txBody>
          <a:bodyPr/>
          <a:lstStyle/>
          <a:p>
            <a:pPr>
              <a:lnSpc>
                <a:spcPct val="90000"/>
              </a:lnSpc>
            </a:pPr>
            <a:r>
              <a:rPr lang="en-US" sz="2400" dirty="0"/>
              <a:t>Fourier Transform </a:t>
            </a:r>
          </a:p>
          <a:p>
            <a:pPr lvl="1">
              <a:lnSpc>
                <a:spcPct val="90000"/>
              </a:lnSpc>
            </a:pPr>
            <a:r>
              <a:rPr lang="en-US" sz="2000" dirty="0"/>
              <a:t>Fast Fourier Transform (FFT) much faster than simple Fourier summation, O(</a:t>
            </a:r>
            <a:r>
              <a:rPr lang="en-US" sz="2000" dirty="0" err="1"/>
              <a:t>NlogN</a:t>
            </a:r>
            <a:r>
              <a:rPr lang="en-US" sz="2000" dirty="0"/>
              <a:t>) for 2</a:t>
            </a:r>
            <a:r>
              <a:rPr lang="en-US" sz="2000" baseline="30000" dirty="0"/>
              <a:t>N</a:t>
            </a:r>
            <a:r>
              <a:rPr lang="en-US" sz="2000" dirty="0"/>
              <a:t> x 2</a:t>
            </a:r>
            <a:r>
              <a:rPr lang="en-US" sz="2000" baseline="30000" dirty="0"/>
              <a:t>N</a:t>
            </a:r>
            <a:r>
              <a:rPr lang="en-US" sz="2000" dirty="0"/>
              <a:t> image</a:t>
            </a:r>
          </a:p>
          <a:p>
            <a:pPr lvl="1">
              <a:lnSpc>
                <a:spcPct val="90000"/>
              </a:lnSpc>
            </a:pPr>
            <a:r>
              <a:rPr lang="en-US" sz="2000" dirty="0"/>
              <a:t>FFT requires data on regularly spaced grid</a:t>
            </a:r>
          </a:p>
          <a:p>
            <a:pPr lvl="1">
              <a:lnSpc>
                <a:spcPct val="90000"/>
              </a:lnSpc>
            </a:pPr>
            <a:r>
              <a:rPr lang="en-US" sz="2000" dirty="0"/>
              <a:t>aperture synthesis observations not on a regular grid…</a:t>
            </a:r>
          </a:p>
          <a:p>
            <a:pPr>
              <a:lnSpc>
                <a:spcPct val="90000"/>
              </a:lnSpc>
            </a:pPr>
            <a:endParaRPr lang="en-US" sz="2400" dirty="0"/>
          </a:p>
          <a:p>
            <a:pPr>
              <a:lnSpc>
                <a:spcPct val="90000"/>
              </a:lnSpc>
            </a:pPr>
            <a:r>
              <a:rPr lang="en-US" sz="2400" dirty="0"/>
              <a:t>“Gridding” is used to </a:t>
            </a:r>
            <a:r>
              <a:rPr lang="en-US" sz="2400" dirty="0">
                <a:solidFill>
                  <a:srgbClr val="FF0000"/>
                </a:solidFill>
              </a:rPr>
              <a:t>resample V(</a:t>
            </a:r>
            <a:r>
              <a:rPr lang="en-US" sz="2400" dirty="0" err="1">
                <a:solidFill>
                  <a:srgbClr val="FF0000"/>
                </a:solidFill>
              </a:rPr>
              <a:t>u,v</a:t>
            </a:r>
            <a:r>
              <a:rPr lang="en-US" sz="2400" dirty="0">
                <a:solidFill>
                  <a:srgbClr val="FF0000"/>
                </a:solidFill>
              </a:rPr>
              <a:t>) for FFT</a:t>
            </a:r>
          </a:p>
          <a:p>
            <a:pPr lvl="1">
              <a:lnSpc>
                <a:spcPct val="90000"/>
              </a:lnSpc>
            </a:pPr>
            <a:r>
              <a:rPr lang="en-US" sz="2000" dirty="0"/>
              <a:t>customary to use a convolution technique</a:t>
            </a:r>
          </a:p>
          <a:p>
            <a:pPr lvl="2">
              <a:lnSpc>
                <a:spcPct val="90000"/>
              </a:lnSpc>
            </a:pPr>
            <a:r>
              <a:rPr lang="en-US" sz="1600" dirty="0"/>
              <a:t>visibilities are noisy samples of a smooth function</a:t>
            </a:r>
          </a:p>
          <a:p>
            <a:pPr lvl="2">
              <a:lnSpc>
                <a:spcPct val="90000"/>
              </a:lnSpc>
            </a:pPr>
            <a:r>
              <a:rPr lang="en-US" sz="1600" dirty="0"/>
              <a:t>nearby visibilities not independent</a:t>
            </a:r>
          </a:p>
          <a:p>
            <a:pPr lvl="1">
              <a:lnSpc>
                <a:spcPct val="90000"/>
              </a:lnSpc>
            </a:pPr>
            <a:r>
              <a:rPr lang="en-US" sz="2000" dirty="0"/>
              <a:t>use special (“Spheroidal”) functions with nice properties</a:t>
            </a:r>
          </a:p>
          <a:p>
            <a:pPr lvl="2">
              <a:lnSpc>
                <a:spcPct val="90000"/>
              </a:lnSpc>
            </a:pPr>
            <a:r>
              <a:rPr lang="en-US" sz="1400" dirty="0"/>
              <a:t>fall off quickly in (</a:t>
            </a:r>
            <a:r>
              <a:rPr lang="en-US" sz="1400" dirty="0" err="1"/>
              <a:t>u,v</a:t>
            </a:r>
            <a:r>
              <a:rPr lang="en-US" sz="1400" dirty="0"/>
              <a:t>) plane (not too much smoothing)</a:t>
            </a:r>
          </a:p>
          <a:p>
            <a:pPr lvl="2">
              <a:lnSpc>
                <a:spcPct val="90000"/>
              </a:lnSpc>
            </a:pPr>
            <a:r>
              <a:rPr lang="en-US" sz="1400" dirty="0"/>
              <a:t>fall off quickly in image plane (avoid aliasing)</a:t>
            </a:r>
          </a:p>
          <a:p>
            <a:pPr lvl="3">
              <a:lnSpc>
                <a:spcPct val="90000"/>
              </a:lnSpc>
            </a:pPr>
            <a:endParaRPr lang="en-US" dirty="0"/>
          </a:p>
          <a:p>
            <a:pPr lvl="1">
              <a:lnSpc>
                <a:spcPct val="90000"/>
              </a:lnSpc>
            </a:pPr>
            <a:endParaRPr lang="en-US" sz="2000" dirty="0"/>
          </a:p>
        </p:txBody>
      </p:sp>
      <p:pic>
        <p:nvPicPr>
          <p:cNvPr id="73735" name="Picture 1031" descr="TP_tmp"/>
          <p:cNvPicPr>
            <a:picLocks noChangeAspect="1" noChangeArrowheads="1"/>
          </p:cNvPicPr>
          <p:nvPr>
            <p:custDataLst>
              <p:tags r:id="rId1"/>
            </p:custDataLst>
          </p:nvPr>
        </p:nvPicPr>
        <p:blipFill>
          <a:blip r:embed="rId4"/>
          <a:srcRect/>
          <a:stretch>
            <a:fillRect/>
          </a:stretch>
        </p:blipFill>
        <p:spPr bwMode="auto">
          <a:xfrm>
            <a:off x="1143000" y="5638800"/>
            <a:ext cx="6019800" cy="304800"/>
          </a:xfrm>
          <a:prstGeom prst="rect">
            <a:avLst/>
          </a:prstGeom>
          <a:noFill/>
          <a:ln w="9525">
            <a:noFill/>
            <a:miter lim="800000"/>
            <a:headEnd/>
            <a:tailEnd/>
          </a:ln>
          <a:effectLst/>
        </p:spPr>
      </p:pic>
      <p:sp>
        <p:nvSpPr>
          <p:cNvPr id="6" name="Footer Placeholder 5"/>
          <p:cNvSpPr>
            <a:spLocks noGrp="1"/>
          </p:cNvSpPr>
          <p:nvPr>
            <p:ph type="ftr" sz="quarter" idx="11"/>
          </p:nvPr>
        </p:nvSpPr>
        <p:spPr/>
        <p:txBody>
          <a:bodyPr/>
          <a:lstStyle/>
          <a:p>
            <a:r>
              <a:rPr lang="en-US"/>
              <a:t>ASTR 511: Interferometry</a:t>
            </a:r>
          </a:p>
        </p:txBody>
      </p:sp>
      <p:sp>
        <p:nvSpPr>
          <p:cNvPr id="8" name="Slide Number Placeholder 7"/>
          <p:cNvSpPr>
            <a:spLocks noGrp="1"/>
          </p:cNvSpPr>
          <p:nvPr>
            <p:ph type="sldNum" sz="quarter" idx="12"/>
          </p:nvPr>
        </p:nvSpPr>
        <p:spPr/>
        <p:txBody>
          <a:bodyPr/>
          <a:lstStyle/>
          <a:p>
            <a:fld id="{9C4407C6-9652-C847-9F73-F04E200F25AD}" type="slidenum">
              <a:rPr lang="en-US" smtClean="0"/>
              <a:pPr/>
              <a:t>50</a:t>
            </a:fld>
            <a:endParaRPr lang="en-US"/>
          </a:p>
        </p:txBody>
      </p:sp>
    </p:spTree>
    <p:extLst>
      <p:ext uri="{BB962C8B-B14F-4D97-AF65-F5344CB8AC3E}">
        <p14:creationId xmlns:p14="http://schemas.microsoft.com/office/powerpoint/2010/main" val="4250771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026"/>
          <p:cNvSpPr>
            <a:spLocks noGrp="1" noChangeArrowheads="1"/>
          </p:cNvSpPr>
          <p:nvPr>
            <p:ph type="title"/>
          </p:nvPr>
        </p:nvSpPr>
        <p:spPr/>
        <p:txBody>
          <a:bodyPr/>
          <a:lstStyle/>
          <a:p>
            <a:r>
              <a:rPr lang="en-US"/>
              <a:t>Pixel Size and Image Size</a:t>
            </a:r>
          </a:p>
        </p:txBody>
      </p:sp>
      <p:sp>
        <p:nvSpPr>
          <p:cNvPr id="105475" name="Rectangle 1027"/>
          <p:cNvSpPr>
            <a:spLocks noGrp="1" noChangeArrowheads="1"/>
          </p:cNvSpPr>
          <p:nvPr>
            <p:ph type="body" idx="1"/>
          </p:nvPr>
        </p:nvSpPr>
        <p:spPr/>
        <p:txBody>
          <a:bodyPr>
            <a:normAutofit fontScale="92500" lnSpcReduction="20000"/>
          </a:bodyPr>
          <a:lstStyle/>
          <a:p>
            <a:r>
              <a:rPr lang="en-US"/>
              <a:t>pixel size</a:t>
            </a:r>
          </a:p>
          <a:p>
            <a:pPr lvl="1"/>
            <a:r>
              <a:rPr lang="en-US"/>
              <a:t>should satisfy sampling theorem for the longest baselines, </a:t>
            </a:r>
            <a:r>
              <a:rPr lang="en-US">
                <a:sym typeface="Symbol" charset="2"/>
              </a:rPr>
              <a:t>x &lt; 1/2 u</a:t>
            </a:r>
            <a:r>
              <a:rPr lang="en-US" baseline="-25000"/>
              <a:t>max</a:t>
            </a:r>
            <a:r>
              <a:rPr lang="en-US">
                <a:sym typeface="Symbol" charset="2"/>
              </a:rPr>
              <a:t> , y &lt; 1/2 v</a:t>
            </a:r>
            <a:r>
              <a:rPr lang="en-US" baseline="-25000"/>
              <a:t>max</a:t>
            </a:r>
          </a:p>
          <a:p>
            <a:pPr lvl="1"/>
            <a:r>
              <a:rPr lang="en-US"/>
              <a:t>in practice, 3 to 5 pixels across the main lobe of the dirty beam (to aid deconvolution)</a:t>
            </a:r>
          </a:p>
          <a:p>
            <a:r>
              <a:rPr lang="en-US"/>
              <a:t>image size</a:t>
            </a:r>
          </a:p>
          <a:p>
            <a:pPr lvl="1"/>
            <a:r>
              <a:rPr lang="en-US"/>
              <a:t>natural resolution in (u,v) plane samples FT{A(x,y)}, implies image size 2x primary beam</a:t>
            </a:r>
          </a:p>
          <a:p>
            <a:pPr lvl="1"/>
            <a:r>
              <a:rPr lang="en-US"/>
              <a:t>if there are bright sources in the sidelobes of A(x,y), then they will be aliased into the image (need to make a larger image)</a:t>
            </a:r>
          </a:p>
        </p:txBody>
      </p:sp>
      <p:sp>
        <p:nvSpPr>
          <p:cNvPr id="5" name="Footer Placeholder 4"/>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51</a:t>
            </a:fld>
            <a:endParaRPr lang="en-US"/>
          </a:p>
        </p:txBody>
      </p:sp>
    </p:spTree>
    <p:extLst>
      <p:ext uri="{BB962C8B-B14F-4D97-AF65-F5344CB8AC3E}">
        <p14:creationId xmlns:p14="http://schemas.microsoft.com/office/powerpoint/2010/main" val="957540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457200" y="246185"/>
            <a:ext cx="8229600" cy="105330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0" u="none" strike="noStrike" cap="none" dirty="0">
                <a:solidFill>
                  <a:schemeClr val="tx1"/>
                </a:solidFill>
                <a:latin typeface="Arial Narrow" panose="020B0604020202020204" pitchFamily="34" charset="0"/>
                <a:cs typeface="Arial Narrow" panose="020B0604020202020204" pitchFamily="34" charset="0"/>
                <a:sym typeface="Cabin"/>
              </a:rPr>
              <a:t>Characteristic</a:t>
            </a:r>
            <a:r>
              <a:rPr lang="en-US" sz="3600" b="0" u="none" strike="noStrike" cap="none" dirty="0">
                <a:solidFill>
                  <a:schemeClr val="tx1"/>
                </a:solidFill>
                <a:latin typeface="Arial Narrow" panose="020B0604020202020204" pitchFamily="34" charset="0"/>
                <a:cs typeface="Arial Narrow" panose="020B0604020202020204" pitchFamily="34" charset="0"/>
                <a:sym typeface="Cabin"/>
              </a:rPr>
              <a:t> Angular Scales</a:t>
            </a:r>
            <a:br>
              <a:rPr lang="en-US" sz="3600" b="1" i="0" u="none" strike="noStrike" cap="none" dirty="0">
                <a:solidFill>
                  <a:srgbClr val="990033"/>
                </a:solidFill>
                <a:latin typeface="Cabin"/>
                <a:ea typeface="Cabin"/>
                <a:cs typeface="Cabin"/>
                <a:sym typeface="Cabin"/>
              </a:rPr>
            </a:br>
            <a:endParaRPr lang="en-US" sz="3600" b="1" i="0" u="none" strike="noStrike" cap="none" dirty="0">
              <a:solidFill>
                <a:srgbClr val="990033"/>
              </a:solidFill>
              <a:latin typeface="Cabin"/>
              <a:ea typeface="Cabin"/>
              <a:cs typeface="Cabin"/>
              <a:sym typeface="Cabin"/>
            </a:endParaRPr>
          </a:p>
        </p:txBody>
      </p:sp>
      <p:sp>
        <p:nvSpPr>
          <p:cNvPr id="635" name="Shape 635"/>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52</a:t>
            </a:fld>
            <a:endParaRPr lang="en-US" sz="1200">
              <a:solidFill>
                <a:srgbClr val="000099"/>
              </a:solidFill>
              <a:latin typeface="Cabin"/>
              <a:ea typeface="Cabin"/>
              <a:cs typeface="Cabin"/>
              <a:sym typeface="Cabin"/>
            </a:endParaRPr>
          </a:p>
        </p:txBody>
      </p:sp>
      <p:sp>
        <p:nvSpPr>
          <p:cNvPr id="636" name="Shape 636"/>
          <p:cNvSpPr txBox="1"/>
          <p:nvPr/>
        </p:nvSpPr>
        <p:spPr>
          <a:xfrm>
            <a:off x="322262" y="1160993"/>
            <a:ext cx="8661400" cy="34163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dirty="0">
                <a:latin typeface="Arial Narrow" panose="020B0604020202020204" pitchFamily="34" charset="0"/>
                <a:ea typeface="Cabin"/>
                <a:cs typeface="Arial Narrow" panose="020B0604020202020204" pitchFamily="34" charset="0"/>
                <a:sym typeface="Cabin"/>
              </a:rPr>
              <a:t>Angular resolution of telescope array:</a:t>
            </a:r>
          </a:p>
          <a:p>
            <a:pPr marL="914400" marR="0" lvl="1" indent="-457200" algn="l" rtl="0">
              <a:spcBef>
                <a:spcPts val="0"/>
              </a:spcBef>
              <a:spcAft>
                <a:spcPts val="0"/>
              </a:spcAft>
              <a:buClr>
                <a:srgbClr val="330099"/>
              </a:buClr>
              <a:buSzPct val="100000"/>
              <a:buFont typeface="Arial"/>
              <a:buChar char="•"/>
            </a:pPr>
            <a:r>
              <a:rPr lang="en-US" sz="2400" u="none" strike="noStrike" cap="none" dirty="0">
                <a:latin typeface="Arial Narrow" panose="020B0604020202020204" pitchFamily="34" charset="0"/>
                <a:ea typeface="Arial"/>
                <a:cs typeface="Arial Narrow" panose="020B0604020202020204" pitchFamily="34" charset="0"/>
                <a:sym typeface="Arial"/>
              </a:rPr>
              <a:t>~</a:t>
            </a:r>
            <a:r>
              <a:rPr lang="en-US" sz="2400" b="0" i="0" u="none" strike="noStrike" cap="none" dirty="0">
                <a:solidFill>
                  <a:srgbClr val="330099"/>
                </a:solidFill>
                <a:latin typeface="Arial"/>
                <a:ea typeface="Arial"/>
                <a:cs typeface="Arial"/>
                <a:sym typeface="Arial"/>
              </a:rPr>
              <a:t> </a:t>
            </a:r>
            <a:r>
              <a:rPr lang="en-US" sz="2400" b="0" i="0" u="none" strike="noStrike" cap="none" dirty="0" err="1">
                <a:latin typeface="Arial"/>
                <a:ea typeface="Arial"/>
                <a:cs typeface="Arial"/>
                <a:sym typeface="Arial"/>
              </a:rPr>
              <a:t>λ</a:t>
            </a:r>
            <a:r>
              <a:rPr lang="en-US" sz="2400" b="0" i="0" u="none" strike="noStrike" cap="none" dirty="0">
                <a:latin typeface="Cabin"/>
                <a:ea typeface="Cabin"/>
                <a:cs typeface="Cabin"/>
                <a:sym typeface="Cabin"/>
              </a:rPr>
              <a:t>/</a:t>
            </a:r>
            <a:r>
              <a:rPr lang="en-US" sz="2400" u="none" strike="noStrike" cap="none" dirty="0" err="1">
                <a:latin typeface="Arial Narrow" panose="020B0604020202020204" pitchFamily="34" charset="0"/>
                <a:ea typeface="Cabin"/>
                <a:cs typeface="Arial Narrow" panose="020B0604020202020204" pitchFamily="34" charset="0"/>
                <a:sym typeface="Cabin"/>
              </a:rPr>
              <a:t>B</a:t>
            </a:r>
            <a:r>
              <a:rPr lang="en-US" sz="2400" u="none" strike="noStrike" cap="none" baseline="-25000" dirty="0" err="1">
                <a:latin typeface="Arial Narrow" panose="020B0604020202020204" pitchFamily="34" charset="0"/>
                <a:ea typeface="Cabin"/>
                <a:cs typeface="Arial Narrow" panose="020B0604020202020204" pitchFamily="34" charset="0"/>
                <a:sym typeface="Cabin"/>
              </a:rPr>
              <a:t>max</a:t>
            </a:r>
            <a:r>
              <a:rPr lang="en-US" sz="2400" u="none" strike="noStrike" cap="none" baseline="-25000" dirty="0">
                <a:latin typeface="Arial Narrow" panose="020B0604020202020204" pitchFamily="34" charset="0"/>
                <a:ea typeface="Cabin"/>
                <a:cs typeface="Arial Narrow" panose="020B0604020202020204" pitchFamily="34" charset="0"/>
                <a:sym typeface="Cabin"/>
              </a:rPr>
              <a:t> </a:t>
            </a:r>
            <a:r>
              <a:rPr lang="en-US" sz="2400" u="none" strike="noStrike" cap="none" dirty="0">
                <a:latin typeface="Arial Narrow" panose="020B0604020202020204" pitchFamily="34" charset="0"/>
                <a:ea typeface="Cabin"/>
                <a:cs typeface="Arial Narrow" panose="020B0604020202020204" pitchFamily="34" charset="0"/>
                <a:sym typeface="Cabin"/>
              </a:rPr>
              <a:t>, where </a:t>
            </a:r>
            <a:r>
              <a:rPr lang="en-US" sz="2400" u="none" strike="noStrike" cap="none" dirty="0" err="1">
                <a:latin typeface="Arial Narrow" panose="020B0604020202020204" pitchFamily="34" charset="0"/>
                <a:ea typeface="Cabin"/>
                <a:cs typeface="Arial Narrow" panose="020B0604020202020204" pitchFamily="34" charset="0"/>
                <a:sym typeface="Cabin"/>
              </a:rPr>
              <a:t>B</a:t>
            </a:r>
            <a:r>
              <a:rPr lang="en-US" sz="2400" u="none" strike="noStrike" cap="none" baseline="-25000" dirty="0" err="1">
                <a:latin typeface="Arial Narrow" panose="020B0604020202020204" pitchFamily="34" charset="0"/>
                <a:ea typeface="Cabin"/>
                <a:cs typeface="Arial Narrow" panose="020B0604020202020204" pitchFamily="34" charset="0"/>
                <a:sym typeface="Cabin"/>
              </a:rPr>
              <a:t>max</a:t>
            </a:r>
            <a:r>
              <a:rPr lang="en-US" sz="2400" u="none" strike="noStrike" cap="none" dirty="0">
                <a:latin typeface="Arial Narrow" panose="020B0604020202020204" pitchFamily="34" charset="0"/>
                <a:ea typeface="Cabin"/>
                <a:cs typeface="Arial Narrow" panose="020B0604020202020204" pitchFamily="34" charset="0"/>
                <a:sym typeface="Cabin"/>
              </a:rPr>
              <a:t> is the longest baseline</a:t>
            </a:r>
          </a:p>
          <a:p>
            <a:pPr marL="0" marR="0" lvl="0" indent="0" algn="l" rtl="0">
              <a:spcBef>
                <a:spcPts val="0"/>
              </a:spcBef>
              <a:spcAft>
                <a:spcPts val="0"/>
              </a:spcAft>
              <a:buSzPct val="25000"/>
              <a:buNone/>
            </a:pPr>
            <a:r>
              <a:rPr lang="en-US" sz="2400" dirty="0">
                <a:latin typeface="Arial Narrow" panose="020B0604020202020204" pitchFamily="34" charset="0"/>
                <a:ea typeface="Cabin"/>
                <a:cs typeface="Arial Narrow" panose="020B0604020202020204" pitchFamily="34" charset="0"/>
                <a:sym typeface="Cabin"/>
              </a:rPr>
              <a:t>Maximum recoverable scale:</a:t>
            </a:r>
          </a:p>
          <a:p>
            <a:pPr marL="914400" marR="0" lvl="1" indent="-457200" algn="l" rtl="0">
              <a:spcBef>
                <a:spcPts val="0"/>
              </a:spcBef>
              <a:spcAft>
                <a:spcPts val="0"/>
              </a:spcAft>
              <a:buClr>
                <a:srgbClr val="330099"/>
              </a:buClr>
              <a:buSzPct val="100000"/>
              <a:buFont typeface="Arial"/>
              <a:buChar char="•"/>
            </a:pPr>
            <a:r>
              <a:rPr lang="en-US" sz="2400" u="none" strike="noStrike" cap="none" dirty="0">
                <a:latin typeface="Arial Narrow" panose="020B0604020202020204" pitchFamily="34" charset="0"/>
                <a:ea typeface="Cabin"/>
                <a:cs typeface="Arial Narrow" panose="020B0604020202020204" pitchFamily="34" charset="0"/>
                <a:sym typeface="Cabin"/>
              </a:rPr>
              <a:t>a source is resolved if </a:t>
            </a:r>
            <a:r>
              <a:rPr lang="en-US" sz="2400" u="none" strike="noStrike" cap="none" dirty="0">
                <a:latin typeface="Arial Narrow" panose="020B0604020202020204" pitchFamily="34" charset="0"/>
                <a:ea typeface="Arial"/>
                <a:cs typeface="Arial Narrow" panose="020B0604020202020204" pitchFamily="34" charset="0"/>
                <a:sym typeface="Arial"/>
              </a:rPr>
              <a:t>the angular size &gt;</a:t>
            </a:r>
            <a:r>
              <a:rPr lang="en-US" sz="2400" b="0" i="0" u="none" strike="noStrike" cap="none" dirty="0">
                <a:latin typeface="Arial"/>
                <a:ea typeface="Arial"/>
                <a:cs typeface="Arial"/>
                <a:sym typeface="Arial"/>
              </a:rPr>
              <a:t> </a:t>
            </a:r>
            <a:r>
              <a:rPr lang="en-US" sz="2400" b="0" i="0" u="none" strike="noStrike" cap="none" dirty="0" err="1">
                <a:latin typeface="Arial"/>
                <a:ea typeface="Arial"/>
                <a:cs typeface="Arial"/>
                <a:sym typeface="Arial"/>
              </a:rPr>
              <a:t>λ</a:t>
            </a:r>
            <a:r>
              <a:rPr lang="en-US" sz="2400" b="0" i="0" u="none" strike="noStrike" cap="none" dirty="0">
                <a:latin typeface="Arial"/>
                <a:ea typeface="Arial"/>
                <a:cs typeface="Arial"/>
                <a:sym typeface="Arial"/>
              </a:rPr>
              <a:t>/</a:t>
            </a:r>
            <a:r>
              <a:rPr lang="en-US" sz="2400" b="0" i="0" u="none" strike="noStrike" cap="none" dirty="0" err="1">
                <a:latin typeface="Cabin"/>
                <a:ea typeface="Cabin"/>
                <a:cs typeface="Cabin"/>
                <a:sym typeface="Cabin"/>
              </a:rPr>
              <a:t>B</a:t>
            </a:r>
            <a:r>
              <a:rPr lang="en-US" sz="2400" b="0" i="0" u="none" strike="noStrike" cap="none" baseline="-25000" dirty="0" err="1">
                <a:latin typeface="Cabin"/>
                <a:ea typeface="Cabin"/>
                <a:cs typeface="Cabin"/>
                <a:sym typeface="Cabin"/>
              </a:rPr>
              <a:t>min</a:t>
            </a:r>
            <a:endParaRPr lang="en-US" sz="2400" b="0" i="0" u="none" strike="noStrike" cap="none" baseline="-25000" dirty="0">
              <a:latin typeface="Cabin"/>
              <a:ea typeface="Cabin"/>
              <a:cs typeface="Cabin"/>
              <a:sym typeface="Cabin"/>
            </a:endParaRPr>
          </a:p>
          <a:p>
            <a:pPr marL="914400" marR="0" lvl="2" indent="0" algn="l" rtl="0">
              <a:spcBef>
                <a:spcPts val="0"/>
              </a:spcBef>
              <a:spcAft>
                <a:spcPts val="0"/>
              </a:spcAft>
              <a:buSzPct val="25000"/>
              <a:buNone/>
            </a:pPr>
            <a:r>
              <a:rPr lang="en-US" sz="2400" u="none" strike="noStrike" cap="none" dirty="0">
                <a:latin typeface="Arial Narrow" panose="020B0604020202020204" pitchFamily="34" charset="0"/>
                <a:ea typeface="Cabin"/>
                <a:cs typeface="Arial Narrow" panose="020B0604020202020204" pitchFamily="34" charset="0"/>
                <a:sym typeface="Cabin"/>
              </a:rPr>
              <a:t>(</a:t>
            </a:r>
            <a:r>
              <a:rPr lang="en-US" sz="2400" u="none" strike="noStrike" cap="none" dirty="0" err="1">
                <a:latin typeface="Arial Narrow" panose="020B0604020202020204" pitchFamily="34" charset="0"/>
                <a:ea typeface="Cabin"/>
                <a:cs typeface="Arial Narrow" panose="020B0604020202020204" pitchFamily="34" charset="0"/>
                <a:sym typeface="Cabin"/>
              </a:rPr>
              <a:t>B</a:t>
            </a:r>
            <a:r>
              <a:rPr lang="en-US" sz="2400" u="none" strike="noStrike" cap="none" baseline="-25000" dirty="0" err="1">
                <a:latin typeface="Arial Narrow" panose="020B0604020202020204" pitchFamily="34" charset="0"/>
                <a:ea typeface="Cabin"/>
                <a:cs typeface="Arial Narrow" panose="020B0604020202020204" pitchFamily="34" charset="0"/>
                <a:sym typeface="Cabin"/>
              </a:rPr>
              <a:t>min</a:t>
            </a:r>
            <a:r>
              <a:rPr lang="en-US" sz="2400" u="none" strike="noStrike" cap="none" baseline="-25000" dirty="0">
                <a:latin typeface="Arial Narrow" panose="020B0604020202020204" pitchFamily="34" charset="0"/>
                <a:ea typeface="Cabin"/>
                <a:cs typeface="Arial Narrow" panose="020B0604020202020204" pitchFamily="34" charset="0"/>
                <a:sym typeface="Cabin"/>
              </a:rPr>
              <a:t> </a:t>
            </a:r>
            <a:r>
              <a:rPr lang="en-US" sz="2400" u="none" strike="noStrike" cap="none" dirty="0">
                <a:latin typeface="Arial Narrow" panose="020B0604020202020204" pitchFamily="34" charset="0"/>
                <a:ea typeface="Cabin"/>
                <a:cs typeface="Arial Narrow" panose="020B0604020202020204" pitchFamily="34" charset="0"/>
                <a:sym typeface="Cabin"/>
              </a:rPr>
              <a:t>is the minimum separation between apertures)</a:t>
            </a:r>
          </a:p>
          <a:p>
            <a:pPr marL="0" marR="0" lvl="0" indent="0" algn="l" rtl="0">
              <a:spcBef>
                <a:spcPts val="0"/>
              </a:spcBef>
              <a:spcAft>
                <a:spcPts val="0"/>
              </a:spcAft>
              <a:buSzPct val="25000"/>
              <a:buNone/>
            </a:pPr>
            <a:r>
              <a:rPr lang="en-US" sz="2400" dirty="0">
                <a:latin typeface="Arial Narrow" panose="020B0604020202020204" pitchFamily="34" charset="0"/>
                <a:ea typeface="Cabin"/>
                <a:cs typeface="Arial Narrow" panose="020B0604020202020204" pitchFamily="34" charset="0"/>
                <a:sym typeface="Cabin"/>
              </a:rPr>
              <a:t>Field of view of a single aperture (single dish):</a:t>
            </a:r>
          </a:p>
          <a:p>
            <a:pPr marL="914400" marR="0" lvl="1" indent="-457200" algn="l" rtl="0">
              <a:spcBef>
                <a:spcPts val="0"/>
              </a:spcBef>
              <a:spcAft>
                <a:spcPts val="0"/>
              </a:spcAft>
              <a:buClr>
                <a:srgbClr val="330099"/>
              </a:buClr>
              <a:buSzPct val="100000"/>
              <a:buFont typeface="Arial"/>
              <a:buChar char="•"/>
            </a:pPr>
            <a:r>
              <a:rPr lang="en-US" sz="2400" b="0" i="0" u="none" strike="noStrike" cap="none" dirty="0">
                <a:latin typeface="Cabin"/>
                <a:ea typeface="Cabin"/>
                <a:cs typeface="Cabin"/>
                <a:sym typeface="Cabin"/>
              </a:rPr>
              <a:t>~ </a:t>
            </a:r>
            <a:r>
              <a:rPr lang="en-US" sz="2400" b="0" i="0" u="none" strike="noStrike" cap="none" dirty="0" err="1">
                <a:latin typeface="Arial"/>
                <a:ea typeface="Arial"/>
                <a:cs typeface="Arial"/>
                <a:sym typeface="Arial"/>
              </a:rPr>
              <a:t>λ</a:t>
            </a:r>
            <a:r>
              <a:rPr lang="en-US" sz="2400" u="none" strike="noStrike" cap="none" dirty="0">
                <a:latin typeface="Arial Narrow" panose="020B0604020202020204" pitchFamily="34" charset="0"/>
                <a:ea typeface="Cabin"/>
                <a:cs typeface="Arial Narrow" panose="020B0604020202020204" pitchFamily="34" charset="0"/>
                <a:sym typeface="Cabin"/>
              </a:rPr>
              <a:t>/D, where D is the diameter of the telescope. </a:t>
            </a:r>
          </a:p>
          <a:p>
            <a:pPr marL="914400" marR="0" lvl="1" indent="-457200" algn="l" rtl="0">
              <a:spcBef>
                <a:spcPts val="0"/>
              </a:spcBef>
              <a:spcAft>
                <a:spcPts val="0"/>
              </a:spcAft>
              <a:buClr>
                <a:srgbClr val="330099"/>
              </a:buClr>
              <a:buSzPct val="100000"/>
              <a:buFont typeface="Arial"/>
              <a:buChar char="•"/>
            </a:pPr>
            <a:r>
              <a:rPr lang="en-US" sz="2400" u="none" strike="noStrike" cap="none" dirty="0">
                <a:latin typeface="Arial Narrow" panose="020B0604020202020204" pitchFamily="34" charset="0"/>
                <a:ea typeface="Cabin"/>
                <a:cs typeface="Arial Narrow" panose="020B0604020202020204" pitchFamily="34" charset="0"/>
                <a:sym typeface="Cabin"/>
              </a:rPr>
              <a:t>If sources are more extended than the FOV, it can be observed using multiple pointing centers in a mosaic. </a:t>
            </a:r>
          </a:p>
        </p:txBody>
      </p:sp>
      <p:sp>
        <p:nvSpPr>
          <p:cNvPr id="637" name="Shape 637"/>
          <p:cNvSpPr txBox="1"/>
          <p:nvPr/>
        </p:nvSpPr>
        <p:spPr>
          <a:xfrm>
            <a:off x="322262" y="4786690"/>
            <a:ext cx="8661400" cy="1569660"/>
          </a:xfrm>
          <a:prstGeom prst="rect">
            <a:avLst/>
          </a:prstGeom>
          <a:noFill/>
          <a:ln>
            <a:noFill/>
          </a:ln>
        </p:spPr>
        <p:txBody>
          <a:bodyPr lIns="91425" tIns="45700" rIns="91425" bIns="45700" anchor="t" anchorCtr="0">
            <a:noAutofit/>
          </a:bodyPr>
          <a:lstStyle/>
          <a:p>
            <a:pPr marL="457200" marR="0" lvl="0" indent="-457200" algn="ctr" rtl="0">
              <a:spcBef>
                <a:spcPts val="0"/>
              </a:spcBef>
              <a:spcAft>
                <a:spcPts val="0"/>
              </a:spcAft>
              <a:buSzPct val="25000"/>
              <a:buNone/>
            </a:pPr>
            <a:r>
              <a:rPr lang="en-US" sz="2400" b="1" dirty="0">
                <a:solidFill>
                  <a:srgbClr val="FF0000"/>
                </a:solidFill>
                <a:latin typeface="Cabin"/>
                <a:ea typeface="Cabin"/>
                <a:cs typeface="Cabin"/>
                <a:sym typeface="Cabin"/>
              </a:rPr>
              <a:t>An interferometer is sensitive to a range of angular sizes</a:t>
            </a:r>
            <a:r>
              <a:rPr lang="en-US" sz="2400" b="1" dirty="0">
                <a:solidFill>
                  <a:srgbClr val="FF0000"/>
                </a:solidFill>
                <a:latin typeface="Arial"/>
                <a:ea typeface="Arial"/>
                <a:cs typeface="Arial"/>
                <a:sym typeface="Arial"/>
              </a:rPr>
              <a:t>  </a:t>
            </a:r>
          </a:p>
          <a:p>
            <a:pPr marL="457200" marR="0" lvl="0" indent="-457200" algn="ctr" rtl="0">
              <a:spcBef>
                <a:spcPts val="0"/>
              </a:spcBef>
              <a:spcAft>
                <a:spcPts val="0"/>
              </a:spcAft>
              <a:buSzPct val="25000"/>
              <a:buNone/>
            </a:pPr>
            <a:r>
              <a:rPr lang="en-US" sz="2400" b="1" dirty="0" err="1">
                <a:solidFill>
                  <a:srgbClr val="FF0000"/>
                </a:solidFill>
                <a:latin typeface="Arial"/>
                <a:ea typeface="Arial"/>
                <a:cs typeface="Arial"/>
                <a:sym typeface="Arial"/>
              </a:rPr>
              <a:t>λ</a:t>
            </a:r>
            <a:r>
              <a:rPr lang="en-US" sz="2400" b="1" dirty="0">
                <a:solidFill>
                  <a:srgbClr val="FF0000"/>
                </a:solidFill>
                <a:latin typeface="Arial"/>
                <a:ea typeface="Arial"/>
                <a:cs typeface="Arial"/>
                <a:sym typeface="Arial"/>
              </a:rPr>
              <a:t>/</a:t>
            </a:r>
            <a:r>
              <a:rPr lang="en-US" sz="2400" b="1" dirty="0" err="1">
                <a:solidFill>
                  <a:srgbClr val="FF0000"/>
                </a:solidFill>
                <a:latin typeface="Arial"/>
                <a:ea typeface="Arial"/>
                <a:cs typeface="Arial"/>
                <a:sym typeface="Arial"/>
              </a:rPr>
              <a:t>B</a:t>
            </a:r>
            <a:r>
              <a:rPr lang="en-US" sz="2400" b="1" baseline="-25000" dirty="0" err="1">
                <a:solidFill>
                  <a:srgbClr val="FF0000"/>
                </a:solidFill>
                <a:latin typeface="Arial"/>
                <a:ea typeface="Arial"/>
                <a:cs typeface="Arial"/>
                <a:sym typeface="Arial"/>
              </a:rPr>
              <a:t>max</a:t>
            </a:r>
            <a:r>
              <a:rPr lang="en-US" sz="2400" b="1" baseline="-25000" dirty="0">
                <a:solidFill>
                  <a:srgbClr val="FF0000"/>
                </a:solidFill>
                <a:latin typeface="Arial"/>
                <a:ea typeface="Arial"/>
                <a:cs typeface="Arial"/>
                <a:sym typeface="Arial"/>
              </a:rPr>
              <a:t> </a:t>
            </a:r>
            <a:r>
              <a:rPr lang="en-US" sz="2400" b="1" dirty="0">
                <a:solidFill>
                  <a:srgbClr val="FF0000"/>
                </a:solidFill>
                <a:latin typeface="Arial"/>
                <a:ea typeface="Arial"/>
                <a:cs typeface="Arial"/>
                <a:sym typeface="Arial"/>
              </a:rPr>
              <a:t>&lt; </a:t>
            </a:r>
            <a:r>
              <a:rPr lang="en-US" sz="2400" dirty="0" err="1">
                <a:solidFill>
                  <a:srgbClr val="FF0000"/>
                </a:solidFill>
                <a:latin typeface="Arial"/>
                <a:ea typeface="Arial"/>
                <a:cs typeface="Arial"/>
                <a:sym typeface="Arial"/>
              </a:rPr>
              <a:t>θ</a:t>
            </a:r>
            <a:r>
              <a:rPr lang="en-US" sz="2400" dirty="0">
                <a:solidFill>
                  <a:srgbClr val="FF0000"/>
                </a:solidFill>
                <a:latin typeface="Arial"/>
                <a:ea typeface="Arial"/>
                <a:cs typeface="Arial"/>
                <a:sym typeface="Arial"/>
              </a:rPr>
              <a:t> &lt;</a:t>
            </a:r>
            <a:r>
              <a:rPr lang="en-US" sz="2400" b="1" dirty="0">
                <a:solidFill>
                  <a:srgbClr val="FF0000"/>
                </a:solidFill>
                <a:latin typeface="Arial"/>
                <a:ea typeface="Arial"/>
                <a:cs typeface="Arial"/>
                <a:sym typeface="Arial"/>
              </a:rPr>
              <a:t> </a:t>
            </a:r>
            <a:r>
              <a:rPr lang="en-US" sz="2400" b="1" dirty="0" err="1">
                <a:solidFill>
                  <a:srgbClr val="FF0000"/>
                </a:solidFill>
                <a:latin typeface="Arial"/>
                <a:ea typeface="Arial"/>
                <a:cs typeface="Arial"/>
                <a:sym typeface="Arial"/>
              </a:rPr>
              <a:t>λ</a:t>
            </a:r>
            <a:r>
              <a:rPr lang="en-US" sz="2400" b="1" dirty="0">
                <a:solidFill>
                  <a:srgbClr val="FF0000"/>
                </a:solidFill>
                <a:latin typeface="Arial"/>
                <a:ea typeface="Arial"/>
                <a:cs typeface="Arial"/>
                <a:sym typeface="Arial"/>
              </a:rPr>
              <a:t>/</a:t>
            </a:r>
            <a:r>
              <a:rPr lang="en-US" sz="2400" b="1" dirty="0" err="1">
                <a:solidFill>
                  <a:srgbClr val="FF0000"/>
                </a:solidFill>
                <a:latin typeface="Arial"/>
                <a:ea typeface="Arial"/>
                <a:cs typeface="Arial"/>
                <a:sym typeface="Arial"/>
              </a:rPr>
              <a:t>B</a:t>
            </a:r>
            <a:r>
              <a:rPr lang="en-US" sz="2400" b="1" baseline="-25000" dirty="0" err="1">
                <a:solidFill>
                  <a:srgbClr val="FF0000"/>
                </a:solidFill>
                <a:latin typeface="Arial"/>
                <a:ea typeface="Arial"/>
                <a:cs typeface="Arial"/>
                <a:sym typeface="Arial"/>
              </a:rPr>
              <a:t>min</a:t>
            </a:r>
            <a:endParaRPr lang="en-US" sz="2400" b="1" baseline="-25000" dirty="0">
              <a:solidFill>
                <a:srgbClr val="FF0000"/>
              </a:solidFill>
              <a:latin typeface="Arial"/>
              <a:ea typeface="Arial"/>
              <a:cs typeface="Arial"/>
              <a:sym typeface="Arial"/>
            </a:endParaRPr>
          </a:p>
          <a:p>
            <a:pPr marL="457200" marR="0" lvl="0" indent="-457200" algn="l" rtl="0">
              <a:spcBef>
                <a:spcPts val="0"/>
              </a:spcBef>
              <a:spcAft>
                <a:spcPts val="0"/>
              </a:spcAft>
              <a:buSzPct val="25000"/>
              <a:buNone/>
            </a:pPr>
            <a:endParaRPr lang="en-US" sz="2400" dirty="0">
              <a:latin typeface="Arial Narrow" panose="020B0604020202020204" pitchFamily="34" charset="0"/>
              <a:ea typeface="Cabin"/>
              <a:cs typeface="Arial Narrow" panose="020B0604020202020204" pitchFamily="34" charset="0"/>
              <a:sym typeface="Cabin"/>
            </a:endParaRPr>
          </a:p>
          <a:p>
            <a:pPr marL="457200" marR="0" lvl="0" indent="-457200" algn="l" rtl="0">
              <a:spcBef>
                <a:spcPts val="0"/>
              </a:spcBef>
              <a:spcAft>
                <a:spcPts val="0"/>
              </a:spcAft>
              <a:buSzPct val="25000"/>
              <a:buNone/>
            </a:pPr>
            <a:r>
              <a:rPr lang="en-US" sz="2400" dirty="0">
                <a:latin typeface="Arial Narrow" panose="020B0604020202020204" pitchFamily="34" charset="0"/>
                <a:ea typeface="Cabin"/>
                <a:cs typeface="Arial Narrow" panose="020B0604020202020204" pitchFamily="34" charset="0"/>
                <a:sym typeface="Cabin"/>
              </a:rPr>
              <a:t>Since </a:t>
            </a:r>
            <a:r>
              <a:rPr lang="en-US" sz="2400" dirty="0" err="1">
                <a:latin typeface="Arial Narrow" panose="020B0604020202020204" pitchFamily="34" charset="0"/>
                <a:ea typeface="Cabin"/>
                <a:cs typeface="Arial Narrow" panose="020B0604020202020204" pitchFamily="34" charset="0"/>
                <a:sym typeface="Cabin"/>
              </a:rPr>
              <a:t>B</a:t>
            </a:r>
            <a:r>
              <a:rPr lang="en-US" sz="2400" baseline="-25000" dirty="0" err="1">
                <a:latin typeface="Arial Narrow" panose="020B0604020202020204" pitchFamily="34" charset="0"/>
                <a:ea typeface="Cabin"/>
                <a:cs typeface="Arial Narrow" panose="020B0604020202020204" pitchFamily="34" charset="0"/>
                <a:sym typeface="Cabin"/>
              </a:rPr>
              <a:t>min</a:t>
            </a:r>
            <a:r>
              <a:rPr lang="en-US" sz="2400" dirty="0">
                <a:latin typeface="Arial Narrow" panose="020B0604020202020204" pitchFamily="34" charset="0"/>
                <a:ea typeface="Cabin"/>
                <a:cs typeface="Arial Narrow" panose="020B0604020202020204" pitchFamily="34" charset="0"/>
                <a:sym typeface="Cabin"/>
              </a:rPr>
              <a:t>&gt; D, an interferometer is not sensitive to the large angular scales and </a:t>
            </a:r>
            <a:r>
              <a:rPr lang="en-US" sz="2400" u="sng" dirty="0">
                <a:latin typeface="Arial Narrow" panose="020B0604020202020204" pitchFamily="34" charset="0"/>
                <a:ea typeface="Cabin"/>
                <a:cs typeface="Arial Narrow" panose="020B0604020202020204" pitchFamily="34" charset="0"/>
                <a:sym typeface="Cabin"/>
              </a:rPr>
              <a:t>cannot recover the total flux of resolved sources</a:t>
            </a:r>
          </a:p>
        </p:txBody>
      </p:sp>
    </p:spTree>
    <p:extLst>
      <p:ext uri="{BB962C8B-B14F-4D97-AF65-F5344CB8AC3E}">
        <p14:creationId xmlns:p14="http://schemas.microsoft.com/office/powerpoint/2010/main" val="2941379589"/>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a:srcRect/>
          <a:stretch>
            <a:fillRect/>
          </a:stretch>
        </p:blipFill>
        <p:spPr bwMode="auto">
          <a:xfrm>
            <a:off x="1941950" y="1537875"/>
            <a:ext cx="4191000" cy="4167188"/>
          </a:xfrm>
          <a:prstGeom prst="rect">
            <a:avLst/>
          </a:prstGeom>
          <a:solidFill>
            <a:schemeClr val="accent1"/>
          </a:solidFill>
          <a:ln w="9525">
            <a:noFill/>
            <a:miter lim="800000"/>
            <a:headEnd/>
            <a:tailEnd/>
          </a:ln>
        </p:spPr>
      </p:pic>
      <p:sp>
        <p:nvSpPr>
          <p:cNvPr id="741381" name="Line 5"/>
          <p:cNvSpPr>
            <a:spLocks noChangeShapeType="1"/>
          </p:cNvSpPr>
          <p:nvPr/>
        </p:nvSpPr>
        <p:spPr bwMode="auto">
          <a:xfrm>
            <a:off x="1637150" y="1537875"/>
            <a:ext cx="0" cy="411480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pPr>
              <a:defRPr/>
            </a:pPr>
            <a:endParaRPr lang="en-US">
              <a:latin typeface="Skia" pitchFamily="-106" charset="0"/>
            </a:endParaRPr>
          </a:p>
        </p:txBody>
      </p:sp>
      <p:sp>
        <p:nvSpPr>
          <p:cNvPr id="741382" name="Rectangle 6"/>
          <p:cNvSpPr>
            <a:spLocks noChangeArrowheads="1"/>
          </p:cNvSpPr>
          <p:nvPr/>
        </p:nvSpPr>
        <p:spPr bwMode="auto">
          <a:xfrm>
            <a:off x="846575" y="3290475"/>
            <a:ext cx="638175" cy="457200"/>
          </a:xfrm>
          <a:prstGeom prst="rect">
            <a:avLst/>
          </a:prstGeom>
          <a:noFill/>
          <a:ln w="9525">
            <a:noFill/>
            <a:miter lim="800000"/>
            <a:headEnd/>
            <a:tailEnd/>
          </a:ln>
          <a:effectLst/>
        </p:spPr>
        <p:txBody>
          <a:bodyPr wrap="none">
            <a:prstTxWarp prst="textNoShape">
              <a:avLst/>
            </a:prstTxWarp>
            <a:spAutoFit/>
          </a:bodyPr>
          <a:lstStyle/>
          <a:p>
            <a:pPr>
              <a:defRPr/>
            </a:pPr>
            <a:r>
              <a:rPr lang="en-US" sz="2400" dirty="0">
                <a:solidFill>
                  <a:schemeClr val="tx1"/>
                </a:solidFill>
                <a:latin typeface="Optima"/>
              </a:rPr>
              <a:t>~4’</a:t>
            </a:r>
          </a:p>
        </p:txBody>
      </p:sp>
      <p:sp>
        <p:nvSpPr>
          <p:cNvPr id="741383" name="Oval 7"/>
          <p:cNvSpPr>
            <a:spLocks noChangeAspect="1" noChangeArrowheads="1"/>
          </p:cNvSpPr>
          <p:nvPr/>
        </p:nvSpPr>
        <p:spPr bwMode="auto">
          <a:xfrm>
            <a:off x="3505638" y="2949163"/>
            <a:ext cx="950912"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1384" name="Rectangle 8"/>
          <p:cNvSpPr>
            <a:spLocks noChangeArrowheads="1"/>
          </p:cNvSpPr>
          <p:nvPr/>
        </p:nvSpPr>
        <p:spPr bwMode="auto">
          <a:xfrm>
            <a:off x="6312338" y="2534864"/>
            <a:ext cx="2030412" cy="457200"/>
          </a:xfrm>
          <a:prstGeom prst="rect">
            <a:avLst/>
          </a:prstGeom>
          <a:noFill/>
          <a:ln w="9525">
            <a:noFill/>
            <a:miter lim="800000"/>
            <a:headEnd/>
            <a:tailEnd/>
          </a:ln>
          <a:effectLst/>
        </p:spPr>
        <p:txBody>
          <a:bodyPr>
            <a:prstTxWarp prst="textNoShape">
              <a:avLst/>
            </a:prstTxWarp>
            <a:spAutoFit/>
          </a:bodyPr>
          <a:lstStyle/>
          <a:p>
            <a:pPr>
              <a:defRPr/>
            </a:pPr>
            <a:r>
              <a:rPr lang="en-US" sz="2400" dirty="0">
                <a:solidFill>
                  <a:schemeClr val="tx1"/>
                </a:solidFill>
                <a:latin typeface="Optima"/>
              </a:rPr>
              <a:t>Band 3 (54”)</a:t>
            </a:r>
          </a:p>
        </p:txBody>
      </p:sp>
      <p:sp>
        <p:nvSpPr>
          <p:cNvPr id="741385" name="Oval 9"/>
          <p:cNvSpPr>
            <a:spLocks noChangeAspect="1" noChangeArrowheads="1"/>
          </p:cNvSpPr>
          <p:nvPr/>
        </p:nvSpPr>
        <p:spPr bwMode="auto">
          <a:xfrm>
            <a:off x="3743763" y="3187288"/>
            <a:ext cx="474662" cy="474662"/>
          </a:xfrm>
          <a:prstGeom prst="ellipse">
            <a:avLst/>
          </a:prstGeom>
          <a:noFill/>
          <a:ln w="19050">
            <a:solidFill>
              <a:schemeClr val="accent1"/>
            </a:solidFill>
            <a:prstDash val="dash"/>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1386" name="Rectangle 10"/>
          <p:cNvSpPr>
            <a:spLocks noChangeArrowheads="1"/>
          </p:cNvSpPr>
          <p:nvPr/>
        </p:nvSpPr>
        <p:spPr bwMode="auto">
          <a:xfrm>
            <a:off x="6294875" y="3303253"/>
            <a:ext cx="1879600" cy="457200"/>
          </a:xfrm>
          <a:prstGeom prst="rect">
            <a:avLst/>
          </a:prstGeom>
          <a:noFill/>
          <a:ln w="9525">
            <a:noFill/>
            <a:miter lim="800000"/>
            <a:headEnd/>
            <a:tailEnd/>
          </a:ln>
          <a:effectLst/>
        </p:spPr>
        <p:txBody>
          <a:bodyPr wrap="none">
            <a:prstTxWarp prst="textNoShape">
              <a:avLst/>
            </a:prstTxWarp>
            <a:spAutoFit/>
          </a:bodyPr>
          <a:lstStyle/>
          <a:p>
            <a:pPr>
              <a:defRPr/>
            </a:pPr>
            <a:r>
              <a:rPr lang="en-US" sz="2400" dirty="0">
                <a:solidFill>
                  <a:schemeClr val="tx1"/>
                </a:solidFill>
                <a:latin typeface="Optima"/>
              </a:rPr>
              <a:t>Band 6 (27”)</a:t>
            </a:r>
          </a:p>
        </p:txBody>
      </p:sp>
      <p:sp>
        <p:nvSpPr>
          <p:cNvPr id="741387" name="Rectangle 11"/>
          <p:cNvSpPr>
            <a:spLocks noChangeArrowheads="1"/>
          </p:cNvSpPr>
          <p:nvPr/>
        </p:nvSpPr>
        <p:spPr bwMode="auto">
          <a:xfrm>
            <a:off x="6294875" y="4844495"/>
            <a:ext cx="1751013" cy="457200"/>
          </a:xfrm>
          <a:prstGeom prst="rect">
            <a:avLst/>
          </a:prstGeom>
          <a:noFill/>
          <a:ln w="9525">
            <a:noFill/>
            <a:miter lim="800000"/>
            <a:headEnd/>
            <a:tailEnd/>
          </a:ln>
          <a:effectLst/>
        </p:spPr>
        <p:txBody>
          <a:bodyPr wrap="none">
            <a:prstTxWarp prst="textNoShape">
              <a:avLst/>
            </a:prstTxWarp>
            <a:spAutoFit/>
          </a:bodyPr>
          <a:lstStyle/>
          <a:p>
            <a:pPr>
              <a:defRPr/>
            </a:pPr>
            <a:r>
              <a:rPr lang="en-US" sz="2400" dirty="0">
                <a:solidFill>
                  <a:schemeClr val="tx1"/>
                </a:solidFill>
                <a:latin typeface="Optima"/>
              </a:rPr>
              <a:t>Band 9 (9”)</a:t>
            </a:r>
          </a:p>
        </p:txBody>
      </p:sp>
      <p:sp>
        <p:nvSpPr>
          <p:cNvPr id="741388" name="Rectangle 12"/>
          <p:cNvSpPr>
            <a:spLocks noChangeArrowheads="1"/>
          </p:cNvSpPr>
          <p:nvPr/>
        </p:nvSpPr>
        <p:spPr bwMode="auto">
          <a:xfrm>
            <a:off x="6309163" y="4071642"/>
            <a:ext cx="1861122" cy="461665"/>
          </a:xfrm>
          <a:prstGeom prst="rect">
            <a:avLst/>
          </a:prstGeom>
          <a:noFill/>
          <a:ln w="9525">
            <a:noFill/>
            <a:miter lim="800000"/>
            <a:headEnd/>
            <a:tailEnd/>
          </a:ln>
          <a:effectLst/>
        </p:spPr>
        <p:txBody>
          <a:bodyPr wrap="none">
            <a:prstTxWarp prst="textNoShape">
              <a:avLst/>
            </a:prstTxWarp>
            <a:spAutoFit/>
          </a:bodyPr>
          <a:lstStyle/>
          <a:p>
            <a:pPr>
              <a:defRPr/>
            </a:pPr>
            <a:r>
              <a:rPr lang="en-US" sz="2400" dirty="0">
                <a:solidFill>
                  <a:schemeClr val="tx1"/>
                </a:solidFill>
                <a:latin typeface="Optima"/>
              </a:rPr>
              <a:t>Band 7 (18”)</a:t>
            </a:r>
          </a:p>
        </p:txBody>
      </p:sp>
      <p:sp>
        <p:nvSpPr>
          <p:cNvPr id="741389" name="Oval 13"/>
          <p:cNvSpPr>
            <a:spLocks noChangeAspect="1" noChangeArrowheads="1"/>
          </p:cNvSpPr>
          <p:nvPr/>
        </p:nvSpPr>
        <p:spPr bwMode="auto">
          <a:xfrm>
            <a:off x="3824725" y="3269838"/>
            <a:ext cx="311150" cy="311150"/>
          </a:xfrm>
          <a:prstGeom prst="ellipse">
            <a:avLst/>
          </a:prstGeom>
          <a:noFill/>
          <a:ln w="19050">
            <a:solidFill>
              <a:schemeClr val="accent1"/>
            </a:solidFill>
            <a:prstDash val="sysDot"/>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1390" name="Oval 14"/>
          <p:cNvSpPr>
            <a:spLocks noChangeAspect="1" noChangeArrowheads="1"/>
          </p:cNvSpPr>
          <p:nvPr/>
        </p:nvSpPr>
        <p:spPr bwMode="auto">
          <a:xfrm>
            <a:off x="3902513" y="3347625"/>
            <a:ext cx="155575" cy="155575"/>
          </a:xfrm>
          <a:prstGeom prst="ellipse">
            <a:avLst/>
          </a:prstGeom>
          <a:noFill/>
          <a:ln w="19050" cap="rnd">
            <a:solidFill>
              <a:schemeClr val="accent1"/>
            </a:solidFill>
            <a:prstDash val="sysDot"/>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1391" name="Rectangle 15"/>
          <p:cNvSpPr>
            <a:spLocks noChangeArrowheads="1"/>
          </p:cNvSpPr>
          <p:nvPr/>
        </p:nvSpPr>
        <p:spPr bwMode="auto">
          <a:xfrm>
            <a:off x="6312338" y="1766475"/>
            <a:ext cx="2030412" cy="457200"/>
          </a:xfrm>
          <a:prstGeom prst="rect">
            <a:avLst/>
          </a:prstGeom>
          <a:noFill/>
          <a:ln w="9525">
            <a:noFill/>
            <a:miter lim="800000"/>
            <a:headEnd/>
            <a:tailEnd/>
          </a:ln>
          <a:effectLst/>
        </p:spPr>
        <p:txBody>
          <a:bodyPr>
            <a:prstTxWarp prst="textNoShape">
              <a:avLst/>
            </a:prstTxWarp>
            <a:spAutoFit/>
          </a:bodyPr>
          <a:lstStyle/>
          <a:p>
            <a:pPr>
              <a:defRPr/>
            </a:pPr>
            <a:r>
              <a:rPr lang="en-US" sz="2400" u="sng" dirty="0">
                <a:solidFill>
                  <a:schemeClr val="tx1"/>
                </a:solidFill>
                <a:latin typeface="Optima"/>
              </a:rPr>
              <a:t>FOV [12 </a:t>
            </a:r>
            <a:r>
              <a:rPr lang="en-US" sz="2400" u="sng" dirty="0" err="1">
                <a:solidFill>
                  <a:schemeClr val="tx1"/>
                </a:solidFill>
                <a:latin typeface="Optima"/>
              </a:rPr>
              <a:t>m</a:t>
            </a:r>
            <a:r>
              <a:rPr lang="en-US" sz="2400" u="sng" dirty="0">
                <a:solidFill>
                  <a:schemeClr val="tx1"/>
                </a:solidFill>
                <a:latin typeface="Optima"/>
              </a:rPr>
              <a:t>]</a:t>
            </a:r>
            <a:endParaRPr lang="en-US" sz="2400" dirty="0">
              <a:solidFill>
                <a:schemeClr val="tx1"/>
              </a:solidFill>
              <a:latin typeface="Optima"/>
            </a:endParaRPr>
          </a:p>
        </p:txBody>
      </p:sp>
      <p:sp>
        <p:nvSpPr>
          <p:cNvPr id="741392" name="Rectangle 16"/>
          <p:cNvSpPr>
            <a:spLocks noChangeArrowheads="1"/>
          </p:cNvSpPr>
          <p:nvPr/>
        </p:nvSpPr>
        <p:spPr bwMode="auto">
          <a:xfrm>
            <a:off x="2335360" y="5805075"/>
            <a:ext cx="3451225" cy="427038"/>
          </a:xfrm>
          <a:prstGeom prst="rect">
            <a:avLst/>
          </a:prstGeom>
          <a:noFill/>
          <a:ln w="9525">
            <a:noFill/>
            <a:miter lim="800000"/>
            <a:headEnd/>
            <a:tailEnd/>
          </a:ln>
          <a:effectLst/>
        </p:spPr>
        <p:txBody>
          <a:bodyPr wrap="none">
            <a:prstTxWarp prst="textNoShape">
              <a:avLst/>
            </a:prstTxWarp>
            <a:spAutoFit/>
          </a:bodyPr>
          <a:lstStyle/>
          <a:p>
            <a:pPr>
              <a:defRPr/>
            </a:pPr>
            <a:r>
              <a:rPr lang="en-US" sz="2200" i="1" dirty="0">
                <a:solidFill>
                  <a:schemeClr val="tx1"/>
                </a:solidFill>
                <a:latin typeface="Optima"/>
              </a:rPr>
              <a:t>B68 ALMA single pointing</a:t>
            </a:r>
            <a:endParaRPr lang="en-US" dirty="0">
              <a:latin typeface="Optima"/>
            </a:endParaRPr>
          </a:p>
        </p:txBody>
      </p:sp>
      <p:sp>
        <p:nvSpPr>
          <p:cNvPr id="17"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Field of View: Single Pointing</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16" name="Footer Placeholder 15"/>
          <p:cNvSpPr>
            <a:spLocks noGrp="1"/>
          </p:cNvSpPr>
          <p:nvPr>
            <p:ph type="ftr" sz="quarter" idx="11"/>
          </p:nvPr>
        </p:nvSpPr>
        <p:spPr/>
        <p:txBody>
          <a:bodyPr/>
          <a:lstStyle/>
          <a:p>
            <a:r>
              <a:rPr lang="en-US"/>
              <a:t>ASTR 511: Interferometry</a:t>
            </a:r>
          </a:p>
        </p:txBody>
      </p:sp>
      <p:sp>
        <p:nvSpPr>
          <p:cNvPr id="18" name="Slide Number Placeholder 17"/>
          <p:cNvSpPr>
            <a:spLocks noGrp="1"/>
          </p:cNvSpPr>
          <p:nvPr>
            <p:ph type="sldNum" sz="quarter" idx="12"/>
          </p:nvPr>
        </p:nvSpPr>
        <p:spPr/>
        <p:txBody>
          <a:bodyPr/>
          <a:lstStyle/>
          <a:p>
            <a:fld id="{9C4407C6-9652-C847-9F73-F04E200F25AD}" type="slidenum">
              <a:rPr lang="en-US" smtClean="0"/>
              <a:pPr/>
              <a:t>53</a:t>
            </a:fld>
            <a:endParaRPr lang="en-US"/>
          </a:p>
        </p:txBody>
      </p:sp>
    </p:spTree>
    <p:extLst>
      <p:ext uri="{BB962C8B-B14F-4D97-AF65-F5344CB8AC3E}">
        <p14:creationId xmlns:p14="http://schemas.microsoft.com/office/powerpoint/2010/main" val="65523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13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13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13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13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13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13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13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13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1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83" grpId="0" animBg="1"/>
      <p:bldP spid="741384" grpId="0"/>
      <p:bldP spid="741385" grpId="0" animBg="1"/>
      <p:bldP spid="741386" grpId="0"/>
      <p:bldP spid="741387" grpId="0"/>
      <p:bldP spid="741388" grpId="0"/>
      <p:bldP spid="741389" grpId="0" animBg="1"/>
      <p:bldP spid="741390" grpId="0" animBg="1"/>
      <p:bldP spid="74139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3"/>
          <a:srcRect/>
          <a:stretch>
            <a:fillRect/>
          </a:stretch>
        </p:blipFill>
        <p:spPr bwMode="auto">
          <a:xfrm>
            <a:off x="1941950" y="1537875"/>
            <a:ext cx="4191000" cy="4167188"/>
          </a:xfrm>
          <a:prstGeom prst="rect">
            <a:avLst/>
          </a:prstGeom>
          <a:noFill/>
          <a:ln w="9525">
            <a:noFill/>
            <a:miter lim="800000"/>
            <a:headEnd/>
            <a:tailEnd/>
          </a:ln>
        </p:spPr>
      </p:pic>
      <p:sp>
        <p:nvSpPr>
          <p:cNvPr id="744453" name="Line 5"/>
          <p:cNvSpPr>
            <a:spLocks noChangeShapeType="1"/>
          </p:cNvSpPr>
          <p:nvPr/>
        </p:nvSpPr>
        <p:spPr bwMode="auto">
          <a:xfrm>
            <a:off x="1637150" y="1537875"/>
            <a:ext cx="0" cy="411480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pPr>
              <a:defRPr/>
            </a:pPr>
            <a:endParaRPr lang="en-US">
              <a:latin typeface="Skia" pitchFamily="-106" charset="0"/>
            </a:endParaRPr>
          </a:p>
        </p:txBody>
      </p:sp>
      <p:sp>
        <p:nvSpPr>
          <p:cNvPr id="744454" name="Rectangle 6"/>
          <p:cNvSpPr>
            <a:spLocks noChangeArrowheads="1"/>
          </p:cNvSpPr>
          <p:nvPr/>
        </p:nvSpPr>
        <p:spPr bwMode="auto">
          <a:xfrm>
            <a:off x="846575" y="3290475"/>
            <a:ext cx="638175" cy="457200"/>
          </a:xfrm>
          <a:prstGeom prst="rect">
            <a:avLst/>
          </a:prstGeom>
          <a:noFill/>
          <a:ln w="9525">
            <a:noFill/>
            <a:miter lim="800000"/>
            <a:headEnd/>
            <a:tailEnd/>
          </a:ln>
          <a:effectLst/>
        </p:spPr>
        <p:txBody>
          <a:bodyPr wrap="none">
            <a:prstTxWarp prst="textNoShape">
              <a:avLst/>
            </a:prstTxWarp>
            <a:spAutoFit/>
          </a:bodyPr>
          <a:lstStyle/>
          <a:p>
            <a:pPr>
              <a:defRPr/>
            </a:pPr>
            <a:r>
              <a:rPr lang="en-US" sz="2400" dirty="0">
                <a:solidFill>
                  <a:schemeClr val="tx1"/>
                </a:solidFill>
                <a:latin typeface="Optima"/>
              </a:rPr>
              <a:t>~4’</a:t>
            </a:r>
          </a:p>
        </p:txBody>
      </p:sp>
      <p:sp>
        <p:nvSpPr>
          <p:cNvPr id="744455" name="Oval 7"/>
          <p:cNvSpPr>
            <a:spLocks noChangeAspect="1" noChangeArrowheads="1"/>
          </p:cNvSpPr>
          <p:nvPr/>
        </p:nvSpPr>
        <p:spPr bwMode="auto">
          <a:xfrm>
            <a:off x="2780150" y="2263363"/>
            <a:ext cx="950913"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63" name="Rectangle 15"/>
          <p:cNvSpPr>
            <a:spLocks noChangeArrowheads="1"/>
          </p:cNvSpPr>
          <p:nvPr/>
        </p:nvSpPr>
        <p:spPr bwMode="auto">
          <a:xfrm>
            <a:off x="6312338" y="1265130"/>
            <a:ext cx="2487612" cy="5139869"/>
          </a:xfrm>
          <a:prstGeom prst="rect">
            <a:avLst/>
          </a:prstGeom>
          <a:noFill/>
          <a:ln w="9525">
            <a:noFill/>
            <a:miter lim="800000"/>
            <a:headEnd/>
            <a:tailEnd/>
          </a:ln>
          <a:effectLst/>
        </p:spPr>
        <p:txBody>
          <a:bodyPr>
            <a:prstTxWarp prst="textNoShape">
              <a:avLst/>
            </a:prstTxWarp>
            <a:spAutoFit/>
          </a:bodyPr>
          <a:lstStyle/>
          <a:p>
            <a:pPr>
              <a:defRPr/>
            </a:pPr>
            <a:r>
              <a:rPr lang="en-US" sz="2400" dirty="0" err="1">
                <a:solidFill>
                  <a:schemeClr val="tx1"/>
                </a:solidFill>
                <a:latin typeface="Optima"/>
              </a:rPr>
              <a:t>Nyquist</a:t>
            </a:r>
            <a:r>
              <a:rPr lang="en-US" sz="2400" dirty="0">
                <a:solidFill>
                  <a:schemeClr val="tx1"/>
                </a:solidFill>
                <a:latin typeface="Optima"/>
              </a:rPr>
              <a:t> Spacing </a:t>
            </a:r>
          </a:p>
          <a:p>
            <a:pPr>
              <a:defRPr/>
            </a:pPr>
            <a:endParaRPr lang="en-US" sz="2400" dirty="0">
              <a:solidFill>
                <a:schemeClr val="tx1"/>
              </a:solidFill>
              <a:latin typeface="Optima"/>
            </a:endParaRPr>
          </a:p>
          <a:p>
            <a:pPr>
              <a:defRPr/>
            </a:pPr>
            <a:r>
              <a:rPr lang="en-US" sz="2400" dirty="0">
                <a:solidFill>
                  <a:schemeClr val="tx1"/>
                </a:solidFill>
                <a:latin typeface="Optima"/>
              </a:rPr>
              <a:t>= 3</a:t>
            </a:r>
            <a:r>
              <a:rPr lang="en-US" sz="2400" baseline="30000" dirty="0">
                <a:solidFill>
                  <a:schemeClr val="tx1"/>
                </a:solidFill>
                <a:latin typeface="Optima"/>
              </a:rPr>
              <a:t>-1/2</a:t>
            </a:r>
            <a:r>
              <a:rPr lang="en-US" sz="2400" dirty="0">
                <a:solidFill>
                  <a:schemeClr val="tx1"/>
                </a:solidFill>
                <a:latin typeface="Optima"/>
              </a:rPr>
              <a:t> (</a:t>
            </a:r>
            <a:r>
              <a:rPr lang="en-US" sz="2400" dirty="0">
                <a:solidFill>
                  <a:schemeClr val="tx1"/>
                </a:solidFill>
                <a:latin typeface="Optima"/>
                <a:sym typeface="Symbol" pitchFamily="-106" charset="2"/>
              </a:rPr>
              <a:t></a:t>
            </a:r>
            <a:r>
              <a:rPr lang="en-US" sz="2400" dirty="0">
                <a:solidFill>
                  <a:schemeClr val="tx1"/>
                </a:solidFill>
                <a:latin typeface="Optima"/>
              </a:rPr>
              <a:t>/D) rad.</a:t>
            </a:r>
          </a:p>
          <a:p>
            <a:pPr>
              <a:defRPr/>
            </a:pPr>
            <a:endParaRPr lang="en-US" sz="2400" dirty="0">
              <a:solidFill>
                <a:schemeClr val="tx1"/>
              </a:solidFill>
              <a:latin typeface="Optima"/>
            </a:endParaRPr>
          </a:p>
          <a:p>
            <a:pPr>
              <a:defRPr/>
            </a:pPr>
            <a:r>
              <a:rPr lang="en-US" sz="2400" dirty="0">
                <a:solidFill>
                  <a:schemeClr val="tx1"/>
                </a:solidFill>
                <a:latin typeface="Optima"/>
              </a:rPr>
              <a:t>= 29.75” </a:t>
            </a:r>
            <a:r>
              <a:rPr lang="en-US" sz="2400" dirty="0" err="1">
                <a:solidFill>
                  <a:schemeClr val="tx1"/>
                </a:solidFill>
                <a:latin typeface="Optima"/>
              </a:rPr>
              <a:t>x</a:t>
            </a:r>
            <a:r>
              <a:rPr lang="en-US" sz="2400" dirty="0">
                <a:solidFill>
                  <a:schemeClr val="tx1"/>
                </a:solidFill>
                <a:latin typeface="Optima"/>
              </a:rPr>
              <a:t> </a:t>
            </a:r>
          </a:p>
          <a:p>
            <a:pPr>
              <a:defRPr/>
            </a:pPr>
            <a:r>
              <a:rPr lang="en-US" sz="2400" dirty="0">
                <a:solidFill>
                  <a:schemeClr val="tx1"/>
                </a:solidFill>
                <a:latin typeface="Optima"/>
              </a:rPr>
              <a:t>   (</a:t>
            </a:r>
            <a:r>
              <a:rPr lang="en-US" sz="2400" dirty="0">
                <a:solidFill>
                  <a:schemeClr val="tx1"/>
                </a:solidFill>
                <a:latin typeface="Optima"/>
                <a:sym typeface="Symbol" pitchFamily="-106" charset="2"/>
              </a:rPr>
              <a:t></a:t>
            </a:r>
            <a:r>
              <a:rPr lang="en-US" sz="2400" dirty="0">
                <a:solidFill>
                  <a:schemeClr val="tx1"/>
                </a:solidFill>
                <a:latin typeface="Optima"/>
              </a:rPr>
              <a:t>/100 GHz)</a:t>
            </a:r>
            <a:r>
              <a:rPr lang="en-US" sz="2400" baseline="30000" dirty="0">
                <a:solidFill>
                  <a:schemeClr val="tx1"/>
                </a:solidFill>
                <a:latin typeface="Optima"/>
              </a:rPr>
              <a:t>-1</a:t>
            </a:r>
          </a:p>
          <a:p>
            <a:pPr>
              <a:defRPr/>
            </a:pPr>
            <a:endParaRPr lang="en-US" sz="2400" baseline="30000" dirty="0">
              <a:solidFill>
                <a:schemeClr val="tx1"/>
              </a:solidFill>
              <a:latin typeface="Optima"/>
            </a:endParaRPr>
          </a:p>
          <a:p>
            <a:pPr>
              <a:defRPr/>
            </a:pPr>
            <a:r>
              <a:rPr lang="en-US" sz="2400" dirty="0">
                <a:solidFill>
                  <a:schemeClr val="tx1"/>
                </a:solidFill>
                <a:latin typeface="Optima"/>
              </a:rPr>
              <a:t>= </a:t>
            </a:r>
            <a:r>
              <a:rPr lang="en-US" sz="2400" dirty="0">
                <a:latin typeface="Optima"/>
              </a:rPr>
              <a:t>constant </a:t>
            </a:r>
            <a:r>
              <a:rPr lang="en-US" sz="2400" dirty="0" err="1">
                <a:latin typeface="Optima"/>
              </a:rPr>
              <a:t>rms</a:t>
            </a:r>
            <a:r>
              <a:rPr lang="en-US" sz="2400" dirty="0">
                <a:latin typeface="Optima"/>
              </a:rPr>
              <a:t> over inner area</a:t>
            </a:r>
            <a:endParaRPr lang="en-US" sz="2400" dirty="0">
              <a:solidFill>
                <a:schemeClr val="tx1"/>
              </a:solidFill>
              <a:latin typeface="Optima"/>
            </a:endParaRPr>
          </a:p>
          <a:p>
            <a:pPr>
              <a:defRPr/>
            </a:pPr>
            <a:endParaRPr lang="en-US" sz="2400" dirty="0">
              <a:solidFill>
                <a:schemeClr val="tx1"/>
              </a:solidFill>
              <a:latin typeface="Optima"/>
            </a:endParaRPr>
          </a:p>
          <a:p>
            <a:pPr>
              <a:defRPr/>
            </a:pPr>
            <a:r>
              <a:rPr lang="en-US" sz="2400" dirty="0">
                <a:latin typeface="Optima"/>
              </a:rPr>
              <a:t>Mosaics of up to 150 </a:t>
            </a:r>
            <a:r>
              <a:rPr lang="en-US" sz="2400" dirty="0" err="1">
                <a:latin typeface="Optima"/>
              </a:rPr>
              <a:t>pointings</a:t>
            </a:r>
            <a:r>
              <a:rPr lang="en-US" sz="2400" dirty="0">
                <a:latin typeface="Optima"/>
              </a:rPr>
              <a:t> OK</a:t>
            </a:r>
            <a:endParaRPr lang="en-US" sz="2400" dirty="0">
              <a:solidFill>
                <a:schemeClr val="tx1"/>
              </a:solidFill>
              <a:latin typeface="Optima"/>
            </a:endParaRPr>
          </a:p>
          <a:p>
            <a:pPr>
              <a:defRPr/>
            </a:pPr>
            <a:endParaRPr lang="en-US" sz="2400" dirty="0">
              <a:solidFill>
                <a:schemeClr val="tx1"/>
              </a:solidFill>
              <a:latin typeface="Optima"/>
            </a:endParaRPr>
          </a:p>
        </p:txBody>
      </p:sp>
      <p:sp>
        <p:nvSpPr>
          <p:cNvPr id="744464" name="Oval 16"/>
          <p:cNvSpPr>
            <a:spLocks noChangeAspect="1" noChangeArrowheads="1"/>
          </p:cNvSpPr>
          <p:nvPr/>
        </p:nvSpPr>
        <p:spPr bwMode="auto">
          <a:xfrm>
            <a:off x="3302438" y="2263363"/>
            <a:ext cx="950912"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69" name="Oval 21"/>
          <p:cNvSpPr>
            <a:spLocks noChangeAspect="1" noChangeArrowheads="1"/>
          </p:cNvSpPr>
          <p:nvPr/>
        </p:nvSpPr>
        <p:spPr bwMode="auto">
          <a:xfrm>
            <a:off x="3823138" y="2263363"/>
            <a:ext cx="950912"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70" name="Oval 22"/>
          <p:cNvSpPr>
            <a:spLocks noChangeAspect="1" noChangeArrowheads="1"/>
          </p:cNvSpPr>
          <p:nvPr/>
        </p:nvSpPr>
        <p:spPr bwMode="auto">
          <a:xfrm>
            <a:off x="4343838" y="2263363"/>
            <a:ext cx="950912"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72" name="Oval 24"/>
          <p:cNvSpPr>
            <a:spLocks noChangeAspect="1" noChangeArrowheads="1"/>
          </p:cNvSpPr>
          <p:nvPr/>
        </p:nvSpPr>
        <p:spPr bwMode="auto">
          <a:xfrm>
            <a:off x="3037325" y="2706275"/>
            <a:ext cx="950913"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0" name="Oval 32"/>
          <p:cNvSpPr>
            <a:spLocks noChangeAspect="1" noChangeArrowheads="1"/>
          </p:cNvSpPr>
          <p:nvPr/>
        </p:nvSpPr>
        <p:spPr bwMode="auto">
          <a:xfrm>
            <a:off x="3558025" y="2706275"/>
            <a:ext cx="950913"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1" name="Oval 33"/>
          <p:cNvSpPr>
            <a:spLocks noChangeAspect="1" noChangeArrowheads="1"/>
          </p:cNvSpPr>
          <p:nvPr/>
        </p:nvSpPr>
        <p:spPr bwMode="auto">
          <a:xfrm>
            <a:off x="4080313" y="2706275"/>
            <a:ext cx="950912"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2" name="Oval 34"/>
          <p:cNvSpPr>
            <a:spLocks noChangeAspect="1" noChangeArrowheads="1"/>
          </p:cNvSpPr>
          <p:nvPr/>
        </p:nvSpPr>
        <p:spPr bwMode="auto">
          <a:xfrm>
            <a:off x="4601013" y="2706275"/>
            <a:ext cx="950912"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3" name="Oval 35"/>
          <p:cNvSpPr>
            <a:spLocks noChangeAspect="1" noChangeArrowheads="1"/>
          </p:cNvSpPr>
          <p:nvPr/>
        </p:nvSpPr>
        <p:spPr bwMode="auto">
          <a:xfrm>
            <a:off x="2515038" y="2706275"/>
            <a:ext cx="950912"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4" name="Oval 36"/>
          <p:cNvSpPr>
            <a:spLocks noChangeAspect="1" noChangeArrowheads="1"/>
          </p:cNvSpPr>
          <p:nvPr/>
        </p:nvSpPr>
        <p:spPr bwMode="auto">
          <a:xfrm>
            <a:off x="2780150" y="3153950"/>
            <a:ext cx="950913"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5" name="Oval 37"/>
          <p:cNvSpPr>
            <a:spLocks noChangeAspect="1" noChangeArrowheads="1"/>
          </p:cNvSpPr>
          <p:nvPr/>
        </p:nvSpPr>
        <p:spPr bwMode="auto">
          <a:xfrm>
            <a:off x="3302438" y="3153950"/>
            <a:ext cx="950912"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6" name="Oval 38"/>
          <p:cNvSpPr>
            <a:spLocks noChangeAspect="1" noChangeArrowheads="1"/>
          </p:cNvSpPr>
          <p:nvPr/>
        </p:nvSpPr>
        <p:spPr bwMode="auto">
          <a:xfrm>
            <a:off x="3823138" y="3153950"/>
            <a:ext cx="950912"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87" name="Oval 39"/>
          <p:cNvSpPr>
            <a:spLocks noChangeAspect="1" noChangeArrowheads="1"/>
          </p:cNvSpPr>
          <p:nvPr/>
        </p:nvSpPr>
        <p:spPr bwMode="auto">
          <a:xfrm>
            <a:off x="4343838" y="3153950"/>
            <a:ext cx="950912"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499" name="Oval 51"/>
          <p:cNvSpPr>
            <a:spLocks noChangeAspect="1" noChangeArrowheads="1"/>
          </p:cNvSpPr>
          <p:nvPr/>
        </p:nvSpPr>
        <p:spPr bwMode="auto">
          <a:xfrm>
            <a:off x="3037325" y="3601625"/>
            <a:ext cx="950913"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0" name="Oval 52"/>
          <p:cNvSpPr>
            <a:spLocks noChangeAspect="1" noChangeArrowheads="1"/>
          </p:cNvSpPr>
          <p:nvPr/>
        </p:nvSpPr>
        <p:spPr bwMode="auto">
          <a:xfrm>
            <a:off x="3558025" y="3601625"/>
            <a:ext cx="950913"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1" name="Oval 53"/>
          <p:cNvSpPr>
            <a:spLocks noChangeAspect="1" noChangeArrowheads="1"/>
          </p:cNvSpPr>
          <p:nvPr/>
        </p:nvSpPr>
        <p:spPr bwMode="auto">
          <a:xfrm>
            <a:off x="4075550" y="3601625"/>
            <a:ext cx="950913"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2" name="Oval 54"/>
          <p:cNvSpPr>
            <a:spLocks noChangeAspect="1" noChangeArrowheads="1"/>
          </p:cNvSpPr>
          <p:nvPr/>
        </p:nvSpPr>
        <p:spPr bwMode="auto">
          <a:xfrm>
            <a:off x="4601013" y="3601625"/>
            <a:ext cx="950912"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3" name="Oval 55"/>
          <p:cNvSpPr>
            <a:spLocks noChangeAspect="1" noChangeArrowheads="1"/>
          </p:cNvSpPr>
          <p:nvPr/>
        </p:nvSpPr>
        <p:spPr bwMode="auto">
          <a:xfrm>
            <a:off x="2516625" y="3601625"/>
            <a:ext cx="950913" cy="950913"/>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4" name="Oval 56"/>
          <p:cNvSpPr>
            <a:spLocks noChangeAspect="1" noChangeArrowheads="1"/>
          </p:cNvSpPr>
          <p:nvPr/>
        </p:nvSpPr>
        <p:spPr bwMode="auto">
          <a:xfrm>
            <a:off x="2780150" y="4050888"/>
            <a:ext cx="950913"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5" name="Oval 57"/>
          <p:cNvSpPr>
            <a:spLocks noChangeAspect="1" noChangeArrowheads="1"/>
          </p:cNvSpPr>
          <p:nvPr/>
        </p:nvSpPr>
        <p:spPr bwMode="auto">
          <a:xfrm>
            <a:off x="3302438" y="4050888"/>
            <a:ext cx="950912"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6" name="Oval 58"/>
          <p:cNvSpPr>
            <a:spLocks noChangeAspect="1" noChangeArrowheads="1"/>
          </p:cNvSpPr>
          <p:nvPr/>
        </p:nvSpPr>
        <p:spPr bwMode="auto">
          <a:xfrm>
            <a:off x="3823138" y="4050888"/>
            <a:ext cx="950912"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7" name="Oval 59"/>
          <p:cNvSpPr>
            <a:spLocks noChangeAspect="1" noChangeArrowheads="1"/>
          </p:cNvSpPr>
          <p:nvPr/>
        </p:nvSpPr>
        <p:spPr bwMode="auto">
          <a:xfrm>
            <a:off x="4343838" y="4050888"/>
            <a:ext cx="950912" cy="950912"/>
          </a:xfrm>
          <a:prstGeom prst="ellipse">
            <a:avLst/>
          </a:prstGeom>
          <a:noFill/>
          <a:ln w="19050">
            <a:solidFill>
              <a:schemeClr val="accent1"/>
            </a:solidFill>
            <a:round/>
            <a:headEnd/>
            <a:tailEnd/>
          </a:ln>
          <a:effectLst/>
        </p:spPr>
        <p:txBody>
          <a:bodyPr wrap="none" anchor="ctr">
            <a:prstTxWarp prst="textNoShape">
              <a:avLst/>
            </a:prstTxWarp>
          </a:bodyPr>
          <a:lstStyle/>
          <a:p>
            <a:pPr>
              <a:defRPr/>
            </a:pPr>
            <a:endParaRPr lang="en-US">
              <a:latin typeface="Skia" pitchFamily="-106" charset="0"/>
            </a:endParaRPr>
          </a:p>
        </p:txBody>
      </p:sp>
      <p:sp>
        <p:nvSpPr>
          <p:cNvPr id="744508" name="Rectangle 60"/>
          <p:cNvSpPr>
            <a:spLocks noChangeArrowheads="1"/>
          </p:cNvSpPr>
          <p:nvPr/>
        </p:nvSpPr>
        <p:spPr bwMode="auto">
          <a:xfrm>
            <a:off x="2352955" y="5805075"/>
            <a:ext cx="3383749" cy="430887"/>
          </a:xfrm>
          <a:prstGeom prst="rect">
            <a:avLst/>
          </a:prstGeom>
          <a:noFill/>
          <a:ln w="9525">
            <a:noFill/>
            <a:miter lim="800000"/>
            <a:headEnd/>
            <a:tailEnd/>
          </a:ln>
          <a:effectLst/>
        </p:spPr>
        <p:txBody>
          <a:bodyPr wrap="none">
            <a:prstTxWarp prst="textNoShape">
              <a:avLst/>
            </a:prstTxWarp>
            <a:spAutoFit/>
          </a:bodyPr>
          <a:lstStyle/>
          <a:p>
            <a:pPr>
              <a:defRPr/>
            </a:pPr>
            <a:r>
              <a:rPr lang="en-US" sz="2200" i="1" dirty="0">
                <a:solidFill>
                  <a:schemeClr val="tx1"/>
                </a:solidFill>
                <a:latin typeface="Optima"/>
              </a:rPr>
              <a:t>B68 ALMA Band 3 mosaic</a:t>
            </a:r>
            <a:endParaRPr lang="en-US" dirty="0">
              <a:latin typeface="Optima"/>
            </a:endParaRPr>
          </a:p>
        </p:txBody>
      </p:sp>
      <p:sp>
        <p:nvSpPr>
          <p:cNvPr id="744509" name="AutoShape 61"/>
          <p:cNvSpPr>
            <a:spLocks noChangeArrowheads="1"/>
          </p:cNvSpPr>
          <p:nvPr/>
        </p:nvSpPr>
        <p:spPr bwMode="auto">
          <a:xfrm>
            <a:off x="2703950" y="2742788"/>
            <a:ext cx="2667000" cy="1752600"/>
          </a:xfrm>
          <a:prstGeom prst="hexagon">
            <a:avLst>
              <a:gd name="adj" fmla="val 38043"/>
              <a:gd name="vf" fmla="val 115470"/>
            </a:avLst>
          </a:prstGeom>
          <a:solidFill>
            <a:srgbClr val="00FF00">
              <a:alpha val="50000"/>
            </a:srgbClr>
          </a:solidFill>
          <a:ln w="38100">
            <a:solidFill>
              <a:schemeClr val="accent1"/>
            </a:solidFill>
            <a:miter lim="800000"/>
            <a:headEnd/>
            <a:tailEnd/>
          </a:ln>
          <a:effectLst/>
        </p:spPr>
        <p:txBody>
          <a:bodyPr wrap="none" anchor="ctr">
            <a:prstTxWarp prst="textNoShape">
              <a:avLst/>
            </a:prstTxWarp>
          </a:bodyPr>
          <a:lstStyle/>
          <a:p>
            <a:pPr>
              <a:defRPr/>
            </a:pPr>
            <a:endParaRPr lang="en-US">
              <a:latin typeface="Skia" pitchFamily="-106" charset="0"/>
            </a:endParaRPr>
          </a:p>
        </p:txBody>
      </p:sp>
      <p:sp>
        <p:nvSpPr>
          <p:cNvPr id="744510" name="Rectangle 62"/>
          <p:cNvSpPr>
            <a:spLocks noChangeArrowheads="1"/>
          </p:cNvSpPr>
          <p:nvPr/>
        </p:nvSpPr>
        <p:spPr bwMode="auto">
          <a:xfrm>
            <a:off x="6285350" y="2722455"/>
            <a:ext cx="2438400" cy="914400"/>
          </a:xfrm>
          <a:prstGeom prst="rect">
            <a:avLst/>
          </a:prstGeom>
          <a:noFill/>
          <a:ln w="31750">
            <a:solidFill>
              <a:schemeClr val="folHlink"/>
            </a:solidFill>
            <a:miter lim="800000"/>
            <a:headEnd/>
            <a:tailEnd/>
          </a:ln>
          <a:effectLst/>
        </p:spPr>
        <p:txBody>
          <a:bodyPr wrap="none" anchor="ctr">
            <a:prstTxWarp prst="textNoShape">
              <a:avLst/>
            </a:prstTxWarp>
          </a:bodyPr>
          <a:lstStyle/>
          <a:p>
            <a:pPr>
              <a:defRPr/>
            </a:pPr>
            <a:endParaRPr lang="en-US">
              <a:latin typeface="Skia" pitchFamily="-106" charset="0"/>
            </a:endParaRPr>
          </a:p>
        </p:txBody>
      </p:sp>
      <p:sp>
        <p:nvSpPr>
          <p:cNvPr id="34"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Field of View: Mosaics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32" name="Footer Placeholder 31"/>
          <p:cNvSpPr>
            <a:spLocks noGrp="1"/>
          </p:cNvSpPr>
          <p:nvPr>
            <p:ph type="ftr" sz="quarter" idx="11"/>
          </p:nvPr>
        </p:nvSpPr>
        <p:spPr/>
        <p:txBody>
          <a:bodyPr/>
          <a:lstStyle/>
          <a:p>
            <a:r>
              <a:rPr lang="en-US"/>
              <a:t>ASTR 511: Interferometry</a:t>
            </a:r>
          </a:p>
        </p:txBody>
      </p:sp>
      <p:sp>
        <p:nvSpPr>
          <p:cNvPr id="33" name="Slide Number Placeholder 32"/>
          <p:cNvSpPr>
            <a:spLocks noGrp="1"/>
          </p:cNvSpPr>
          <p:nvPr>
            <p:ph type="sldNum" sz="quarter" idx="12"/>
          </p:nvPr>
        </p:nvSpPr>
        <p:spPr/>
        <p:txBody>
          <a:bodyPr/>
          <a:lstStyle/>
          <a:p>
            <a:fld id="{9C4407C6-9652-C847-9F73-F04E200F25AD}" type="slidenum">
              <a:rPr lang="en-US" smtClean="0"/>
              <a:pPr/>
              <a:t>54</a:t>
            </a:fld>
            <a:endParaRPr lang="en-US"/>
          </a:p>
        </p:txBody>
      </p:sp>
    </p:spTree>
    <p:extLst>
      <p:ext uri="{BB962C8B-B14F-4D97-AF65-F5344CB8AC3E}">
        <p14:creationId xmlns:p14="http://schemas.microsoft.com/office/powerpoint/2010/main" val="316010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447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4446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4446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4445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744482"/>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744481"/>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744480"/>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744472"/>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744483"/>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744487"/>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744486"/>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744485"/>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744484"/>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744502"/>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744501"/>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499"/>
                                          </p:stCondLst>
                                        </p:cTn>
                                        <p:tgtEl>
                                          <p:spTgt spid="744500"/>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499"/>
                                          </p:stCondLst>
                                        </p:cTn>
                                        <p:tgtEl>
                                          <p:spTgt spid="744499"/>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0"/>
                                  </p:stCondLst>
                                  <p:childTnLst>
                                    <p:set>
                                      <p:cBhvr>
                                        <p:cTn id="57" dur="1" fill="hold">
                                          <p:stCondLst>
                                            <p:cond delay="499"/>
                                          </p:stCondLst>
                                        </p:cTn>
                                        <p:tgtEl>
                                          <p:spTgt spid="744503"/>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499"/>
                                          </p:stCondLst>
                                        </p:cTn>
                                        <p:tgtEl>
                                          <p:spTgt spid="744507"/>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0"/>
                                  </p:stCondLst>
                                  <p:childTnLst>
                                    <p:set>
                                      <p:cBhvr>
                                        <p:cTn id="63" dur="1" fill="hold">
                                          <p:stCondLst>
                                            <p:cond delay="499"/>
                                          </p:stCondLst>
                                        </p:cTn>
                                        <p:tgtEl>
                                          <p:spTgt spid="744506"/>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499"/>
                                          </p:stCondLst>
                                        </p:cTn>
                                        <p:tgtEl>
                                          <p:spTgt spid="744505"/>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grpId="0" nodeType="afterEffect">
                                  <p:stCondLst>
                                    <p:cond delay="0"/>
                                  </p:stCondLst>
                                  <p:childTnLst>
                                    <p:set>
                                      <p:cBhvr>
                                        <p:cTn id="69" dur="1" fill="hold">
                                          <p:stCondLst>
                                            <p:cond delay="499"/>
                                          </p:stCondLst>
                                        </p:cTn>
                                        <p:tgtEl>
                                          <p:spTgt spid="74450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744509"/>
                                        </p:tgtEl>
                                        <p:attrNameLst>
                                          <p:attrName>style.visibility</p:attrName>
                                        </p:attrNameLst>
                                      </p:cBhvr>
                                      <p:to>
                                        <p:strVal val="visible"/>
                                      </p:to>
                                    </p:set>
                                    <p:animEffect transition="in" filter="fade">
                                      <p:cBhvr>
                                        <p:cTn id="74" dur="500"/>
                                        <p:tgtEl>
                                          <p:spTgt spid="744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5" grpId="0" animBg="1"/>
      <p:bldP spid="744464" grpId="0" animBg="1"/>
      <p:bldP spid="744469" grpId="0" animBg="1"/>
      <p:bldP spid="744470" grpId="0" animBg="1"/>
      <p:bldP spid="744472" grpId="0" animBg="1"/>
      <p:bldP spid="744480" grpId="0" animBg="1"/>
      <p:bldP spid="744481" grpId="0" animBg="1"/>
      <p:bldP spid="744482" grpId="0" animBg="1"/>
      <p:bldP spid="744483" grpId="0" animBg="1"/>
      <p:bldP spid="744484" grpId="0" animBg="1"/>
      <p:bldP spid="744485" grpId="0" animBg="1"/>
      <p:bldP spid="744486" grpId="0" animBg="1"/>
      <p:bldP spid="744487" grpId="0" animBg="1"/>
      <p:bldP spid="744499" grpId="0" animBg="1"/>
      <p:bldP spid="744500" grpId="0" animBg="1"/>
      <p:bldP spid="744501" grpId="0" animBg="1"/>
      <p:bldP spid="744502" grpId="0" animBg="1"/>
      <p:bldP spid="744503" grpId="0" animBg="1"/>
      <p:bldP spid="744504" grpId="0" animBg="1"/>
      <p:bldP spid="744505" grpId="0" animBg="1"/>
      <p:bldP spid="744506" grpId="0" animBg="1"/>
      <p:bldP spid="744507" grpId="0" animBg="1"/>
      <p:bldP spid="74450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1256-7337-0649-BFD7-CBDCF8A68596}"/>
              </a:ext>
            </a:extLst>
          </p:cNvPr>
          <p:cNvSpPr>
            <a:spLocks noGrp="1"/>
          </p:cNvSpPr>
          <p:nvPr>
            <p:ph type="title"/>
          </p:nvPr>
        </p:nvSpPr>
        <p:spPr/>
        <p:txBody>
          <a:bodyPr/>
          <a:lstStyle/>
          <a:p>
            <a:r>
              <a:rPr lang="en-US" dirty="0"/>
              <a:t>Advantages of many antennas</a:t>
            </a:r>
          </a:p>
        </p:txBody>
      </p:sp>
      <p:sp>
        <p:nvSpPr>
          <p:cNvPr id="3" name="Content Placeholder 2">
            <a:extLst>
              <a:ext uri="{FF2B5EF4-FFF2-40B4-BE49-F238E27FC236}">
                <a16:creationId xmlns:a16="http://schemas.microsoft.com/office/drawing/2014/main" id="{A0EC839D-FD30-1A4B-A376-96BCB0B18127}"/>
              </a:ext>
            </a:extLst>
          </p:cNvPr>
          <p:cNvSpPr>
            <a:spLocks noGrp="1"/>
          </p:cNvSpPr>
          <p:nvPr>
            <p:ph idx="1"/>
          </p:nvPr>
        </p:nvSpPr>
        <p:spPr/>
        <p:txBody>
          <a:bodyPr/>
          <a:lstStyle/>
          <a:p>
            <a:r>
              <a:rPr lang="en-US" dirty="0"/>
              <a:t>Don’t  need multiple reconfigurations to observe all objects</a:t>
            </a:r>
          </a:p>
          <a:p>
            <a:r>
              <a:rPr lang="en-US" dirty="0"/>
              <a:t>More sensitive (can do time variable)</a:t>
            </a:r>
          </a:p>
          <a:p>
            <a:r>
              <a:rPr lang="en-US" dirty="0"/>
              <a:t>How many antennas?</a:t>
            </a:r>
          </a:p>
          <a:p>
            <a:pPr lvl="1"/>
            <a:r>
              <a:rPr lang="en-US" dirty="0"/>
              <a:t>Driven by sensitivity and imaging requirements </a:t>
            </a:r>
          </a:p>
          <a:p>
            <a:pPr lvl="1"/>
            <a:r>
              <a:rPr lang="en-US" dirty="0"/>
              <a:t>Particularly dynamic range</a:t>
            </a:r>
          </a:p>
        </p:txBody>
      </p:sp>
      <p:sp>
        <p:nvSpPr>
          <p:cNvPr id="4" name="Footer Placeholder 3">
            <a:extLst>
              <a:ext uri="{FF2B5EF4-FFF2-40B4-BE49-F238E27FC236}">
                <a16:creationId xmlns:a16="http://schemas.microsoft.com/office/drawing/2014/main" id="{6B37561D-2391-1449-B556-A25BBB99CC93}"/>
              </a:ext>
            </a:extLst>
          </p:cNvPr>
          <p:cNvSpPr>
            <a:spLocks noGrp="1"/>
          </p:cNvSpPr>
          <p:nvPr>
            <p:ph type="ftr" sz="quarter" idx="11"/>
          </p:nvPr>
        </p:nvSpPr>
        <p:spPr/>
        <p:txBody>
          <a:bodyPr/>
          <a:lstStyle/>
          <a:p>
            <a:r>
              <a:rPr lang="en-US"/>
              <a:t>ASTR 511: Interferometry</a:t>
            </a:r>
          </a:p>
        </p:txBody>
      </p:sp>
      <p:sp>
        <p:nvSpPr>
          <p:cNvPr id="5" name="Slide Number Placeholder 4">
            <a:extLst>
              <a:ext uri="{FF2B5EF4-FFF2-40B4-BE49-F238E27FC236}">
                <a16:creationId xmlns:a16="http://schemas.microsoft.com/office/drawing/2014/main" id="{A7BCECD3-E980-1B49-B387-9D1852B66566}"/>
              </a:ext>
            </a:extLst>
          </p:cNvPr>
          <p:cNvSpPr>
            <a:spLocks noGrp="1"/>
          </p:cNvSpPr>
          <p:nvPr>
            <p:ph type="sldNum" sz="quarter" idx="12"/>
          </p:nvPr>
        </p:nvSpPr>
        <p:spPr/>
        <p:txBody>
          <a:bodyPr/>
          <a:lstStyle/>
          <a:p>
            <a:fld id="{9C4407C6-9652-C847-9F73-F04E200F25AD}" type="slidenum">
              <a:rPr lang="en-US" smtClean="0"/>
              <a:pPr/>
              <a:t>55</a:t>
            </a:fld>
            <a:endParaRPr lang="en-US"/>
          </a:p>
        </p:txBody>
      </p:sp>
    </p:spTree>
    <p:extLst>
      <p:ext uri="{BB962C8B-B14F-4D97-AF65-F5344CB8AC3E}">
        <p14:creationId xmlns:p14="http://schemas.microsoft.com/office/powerpoint/2010/main" val="2666845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beam.2.gif"/>
          <p:cNvPicPr>
            <a:picLocks noChangeAspect="1"/>
          </p:cNvPicPr>
          <p:nvPr/>
        </p:nvPicPr>
        <p:blipFill>
          <a:blip r:embed="rId3"/>
          <a:srcRect/>
          <a:stretch>
            <a:fillRect/>
          </a:stretch>
        </p:blipFill>
        <p:spPr bwMode="auto">
          <a:xfrm>
            <a:off x="4419601" y="2044700"/>
            <a:ext cx="4603750" cy="4127500"/>
          </a:xfrm>
          <a:prstGeom prst="rect">
            <a:avLst/>
          </a:prstGeom>
          <a:noFill/>
          <a:ln w="9525">
            <a:noFill/>
            <a:miter lim="800000"/>
            <a:headEnd/>
            <a:tailEnd/>
          </a:ln>
        </p:spPr>
      </p:pic>
      <p:sp>
        <p:nvSpPr>
          <p:cNvPr id="51205"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2 Antennas</a:t>
            </a:r>
          </a:p>
        </p:txBody>
      </p:sp>
      <p:pic>
        <p:nvPicPr>
          <p:cNvPr id="51206" name="Picture 8" descr="uv.2.gif"/>
          <p:cNvPicPr>
            <a:picLocks noChangeAspect="1"/>
          </p:cNvPicPr>
          <p:nvPr/>
        </p:nvPicPr>
        <p:blipFill>
          <a:blip r:embed="rId4"/>
          <a:srcRect/>
          <a:stretch>
            <a:fillRect/>
          </a:stretch>
        </p:blipFill>
        <p:spPr bwMode="auto">
          <a:xfrm>
            <a:off x="76200" y="2090738"/>
            <a:ext cx="4287838" cy="4005262"/>
          </a:xfrm>
          <a:prstGeom prst="rect">
            <a:avLst/>
          </a:prstGeom>
          <a:noFill/>
          <a:ln w="9525">
            <a:noFill/>
            <a:miter lim="800000"/>
            <a:headEnd/>
            <a:tailEnd/>
          </a:ln>
        </p:spPr>
      </p:pic>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56</a:t>
            </a:fld>
            <a:endParaRPr lang="en-US"/>
          </a:p>
        </p:txBody>
      </p:sp>
    </p:spTree>
    <p:extLst>
      <p:ext uri="{BB962C8B-B14F-4D97-AF65-F5344CB8AC3E}">
        <p14:creationId xmlns:p14="http://schemas.microsoft.com/office/powerpoint/2010/main" val="359792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9" descr="beam.3.gif"/>
          <p:cNvPicPr>
            <a:picLocks noChangeAspect="1"/>
          </p:cNvPicPr>
          <p:nvPr/>
        </p:nvPicPr>
        <p:blipFill>
          <a:blip r:embed="rId3"/>
          <a:srcRect/>
          <a:stretch>
            <a:fillRect/>
          </a:stretch>
        </p:blipFill>
        <p:spPr bwMode="auto">
          <a:xfrm>
            <a:off x="4419601" y="2057400"/>
            <a:ext cx="4603750" cy="4127500"/>
          </a:xfrm>
          <a:prstGeom prst="rect">
            <a:avLst/>
          </a:prstGeom>
          <a:noFill/>
          <a:ln w="9525">
            <a:noFill/>
            <a:miter lim="800000"/>
            <a:headEnd/>
            <a:tailEnd/>
          </a:ln>
        </p:spPr>
      </p:pic>
      <p:sp>
        <p:nvSpPr>
          <p:cNvPr id="53253"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3 Antennas</a:t>
            </a:r>
          </a:p>
        </p:txBody>
      </p:sp>
      <p:pic>
        <p:nvPicPr>
          <p:cNvPr id="53254" name="Picture 10" descr="uv.3.gif"/>
          <p:cNvPicPr>
            <a:picLocks noChangeAspect="1"/>
          </p:cNvPicPr>
          <p:nvPr/>
        </p:nvPicPr>
        <p:blipFill>
          <a:blip r:embed="rId4"/>
          <a:srcRect/>
          <a:stretch>
            <a:fillRect/>
          </a:stretch>
        </p:blipFill>
        <p:spPr bwMode="auto">
          <a:xfrm>
            <a:off x="76200" y="2085976"/>
            <a:ext cx="4287838" cy="4010025"/>
          </a:xfrm>
          <a:prstGeom prst="rect">
            <a:avLst/>
          </a:prstGeom>
          <a:noFill/>
          <a:ln w="9525">
            <a:noFill/>
            <a:miter lim="800000"/>
            <a:headEnd/>
            <a:tailEnd/>
          </a:ln>
        </p:spPr>
      </p:pic>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57</a:t>
            </a:fld>
            <a:endParaRPr lang="en-US"/>
          </a:p>
        </p:txBody>
      </p:sp>
    </p:spTree>
    <p:extLst>
      <p:ext uri="{BB962C8B-B14F-4D97-AF65-F5344CB8AC3E}">
        <p14:creationId xmlns:p14="http://schemas.microsoft.com/office/powerpoint/2010/main" val="2880789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beam.4.gif"/>
          <p:cNvPicPr>
            <a:picLocks noChangeAspect="1"/>
          </p:cNvPicPr>
          <p:nvPr/>
        </p:nvPicPr>
        <p:blipFill>
          <a:blip r:embed="rId3"/>
          <a:srcRect/>
          <a:stretch>
            <a:fillRect/>
          </a:stretch>
        </p:blipFill>
        <p:spPr bwMode="auto">
          <a:xfrm>
            <a:off x="4419601" y="2057400"/>
            <a:ext cx="4603750" cy="4127500"/>
          </a:xfrm>
          <a:prstGeom prst="rect">
            <a:avLst/>
          </a:prstGeom>
          <a:noFill/>
          <a:ln w="9525">
            <a:noFill/>
            <a:miter lim="800000"/>
            <a:headEnd/>
            <a:tailEnd/>
          </a:ln>
        </p:spPr>
      </p:pic>
      <p:pic>
        <p:nvPicPr>
          <p:cNvPr id="55299" name="Picture 8" descr="uv.4.gif"/>
          <p:cNvPicPr>
            <a:picLocks noChangeAspect="1"/>
          </p:cNvPicPr>
          <p:nvPr/>
        </p:nvPicPr>
        <p:blipFill>
          <a:blip r:embed="rId4"/>
          <a:srcRect/>
          <a:stretch>
            <a:fillRect/>
          </a:stretch>
        </p:blipFill>
        <p:spPr bwMode="auto">
          <a:xfrm>
            <a:off x="76200" y="2085976"/>
            <a:ext cx="4287838" cy="4010025"/>
          </a:xfrm>
          <a:prstGeom prst="rect">
            <a:avLst/>
          </a:prstGeom>
          <a:noFill/>
          <a:ln w="9525">
            <a:noFill/>
            <a:miter lim="800000"/>
            <a:headEnd/>
            <a:tailEnd/>
          </a:ln>
        </p:spPr>
      </p:pic>
      <p:sp>
        <p:nvSpPr>
          <p:cNvPr id="55302"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4 Antennas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58</a:t>
            </a:fld>
            <a:endParaRPr lang="en-US"/>
          </a:p>
        </p:txBody>
      </p:sp>
    </p:spTree>
    <p:extLst>
      <p:ext uri="{BB962C8B-B14F-4D97-AF65-F5344CB8AC3E}">
        <p14:creationId xmlns:p14="http://schemas.microsoft.com/office/powerpoint/2010/main" val="296936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1" descr="uv.5.gif"/>
          <p:cNvPicPr>
            <a:picLocks noChangeAspect="1"/>
          </p:cNvPicPr>
          <p:nvPr/>
        </p:nvPicPr>
        <p:blipFill>
          <a:blip r:embed="rId3"/>
          <a:srcRect/>
          <a:stretch>
            <a:fillRect/>
          </a:stretch>
        </p:blipFill>
        <p:spPr bwMode="auto">
          <a:xfrm>
            <a:off x="76200" y="2085976"/>
            <a:ext cx="4279900" cy="4010025"/>
          </a:xfrm>
          <a:prstGeom prst="rect">
            <a:avLst/>
          </a:prstGeom>
          <a:noFill/>
          <a:ln w="9525">
            <a:noFill/>
            <a:miter lim="800000"/>
            <a:headEnd/>
            <a:tailEnd/>
          </a:ln>
        </p:spPr>
      </p:pic>
      <p:pic>
        <p:nvPicPr>
          <p:cNvPr id="57347" name="Picture 10" descr="beam.5.gif"/>
          <p:cNvPicPr>
            <a:picLocks noChangeAspect="1"/>
          </p:cNvPicPr>
          <p:nvPr/>
        </p:nvPicPr>
        <p:blipFill>
          <a:blip r:embed="rId4"/>
          <a:srcRect/>
          <a:stretch>
            <a:fillRect/>
          </a:stretch>
        </p:blipFill>
        <p:spPr bwMode="auto">
          <a:xfrm>
            <a:off x="4419601" y="2057400"/>
            <a:ext cx="4603750" cy="4127500"/>
          </a:xfrm>
          <a:prstGeom prst="rect">
            <a:avLst/>
          </a:prstGeom>
          <a:noFill/>
          <a:ln w="9525">
            <a:noFill/>
            <a:miter lim="800000"/>
            <a:headEnd/>
            <a:tailEnd/>
          </a:ln>
        </p:spPr>
      </p:pic>
      <p:sp>
        <p:nvSpPr>
          <p:cNvPr id="57350"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5 Antennas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59</a:t>
            </a:fld>
            <a:endParaRPr lang="en-US"/>
          </a:p>
        </p:txBody>
      </p:sp>
    </p:spTree>
    <p:extLst>
      <p:ext uri="{BB962C8B-B14F-4D97-AF65-F5344CB8AC3E}">
        <p14:creationId xmlns:p14="http://schemas.microsoft.com/office/powerpoint/2010/main" val="2486038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should we observe?</a:t>
            </a:r>
          </a:p>
        </p:txBody>
      </p:sp>
      <p:sp>
        <p:nvSpPr>
          <p:cNvPr id="5" name="Slide Number Placeholder 4"/>
          <p:cNvSpPr>
            <a:spLocks noGrp="1"/>
          </p:cNvSpPr>
          <p:nvPr>
            <p:ph type="sldNum" sz="quarter" idx="11"/>
          </p:nvPr>
        </p:nvSpPr>
        <p:spPr/>
        <p:txBody>
          <a:bodyPr/>
          <a:lstStyle/>
          <a:p>
            <a:fld id="{73CBECA9-5EC4-1348-9E48-4CADDDEFCC09}" type="slidenum">
              <a:rPr lang="en-US" smtClean="0"/>
              <a:pPr/>
              <a:t>6</a:t>
            </a:fld>
            <a:endParaRPr lang="en-US"/>
          </a:p>
        </p:txBody>
      </p:sp>
      <p:sp>
        <p:nvSpPr>
          <p:cNvPr id="6" name="Date Placeholder 5"/>
          <p:cNvSpPr>
            <a:spLocks noGrp="1"/>
          </p:cNvSpPr>
          <p:nvPr>
            <p:ph type="dt" sz="half" idx="12"/>
          </p:nvPr>
        </p:nvSpPr>
        <p:spPr/>
        <p:txBody>
          <a:bodyPr/>
          <a:lstStyle/>
          <a:p>
            <a:fld id="{8E239E29-659A-2241-8FF1-64A641B62F9F}" type="datetime1">
              <a:rPr lang="en-US" smtClean="0"/>
              <a:t>2/28/18</a:t>
            </a:fld>
            <a:endParaRPr lang="en-US" dirty="0"/>
          </a:p>
        </p:txBody>
      </p:sp>
      <p:pic>
        <p:nvPicPr>
          <p:cNvPr id="9" name="Picture 8" descr="194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882" y="5018051"/>
            <a:ext cx="3697462" cy="1733290"/>
          </a:xfrm>
          <a:prstGeom prst="rect">
            <a:avLst/>
          </a:prstGeom>
        </p:spPr>
      </p:pic>
      <p:sp>
        <p:nvSpPr>
          <p:cNvPr id="11" name="TextBox 10"/>
          <p:cNvSpPr txBox="1"/>
          <p:nvPr/>
        </p:nvSpPr>
        <p:spPr>
          <a:xfrm>
            <a:off x="239059" y="1039817"/>
            <a:ext cx="3557384" cy="400110"/>
          </a:xfrm>
          <a:prstGeom prst="rect">
            <a:avLst/>
          </a:prstGeom>
          <a:noFill/>
        </p:spPr>
        <p:txBody>
          <a:bodyPr wrap="none" rtlCol="0">
            <a:spAutoFit/>
          </a:bodyPr>
          <a:lstStyle/>
          <a:p>
            <a:pPr eaLnBrk="0" hangingPunct="0">
              <a:spcBef>
                <a:spcPct val="20000"/>
              </a:spcBef>
            </a:pPr>
            <a:r>
              <a:rPr lang="en-US" sz="2000" dirty="0">
                <a:solidFill>
                  <a:srgbClr val="000099"/>
                </a:solidFill>
                <a:latin typeface="Gill Sans MT" pitchFamily="34" charset="0"/>
                <a:cs typeface="Gill Sans" pitchFamily="17" charset="0"/>
              </a:rPr>
              <a:t>At low frequencies (MHz-GHz):</a:t>
            </a:r>
          </a:p>
        </p:txBody>
      </p:sp>
      <p:pic>
        <p:nvPicPr>
          <p:cNvPr id="12" name="Picture 11" descr="things_spirals_final_800pix_v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859" y="920289"/>
            <a:ext cx="4176947" cy="3263240"/>
          </a:xfrm>
          <a:prstGeom prst="rect">
            <a:avLst/>
          </a:prstGeom>
        </p:spPr>
      </p:pic>
      <p:sp>
        <p:nvSpPr>
          <p:cNvPr id="13" name="TextBox 12"/>
          <p:cNvSpPr txBox="1"/>
          <p:nvPr/>
        </p:nvSpPr>
        <p:spPr>
          <a:xfrm>
            <a:off x="4855882" y="4371720"/>
            <a:ext cx="4341426" cy="646331"/>
          </a:xfrm>
          <a:prstGeom prst="rect">
            <a:avLst/>
          </a:prstGeom>
          <a:noFill/>
        </p:spPr>
        <p:txBody>
          <a:bodyPr wrap="square" rtlCol="0">
            <a:spAutoFit/>
          </a:bodyPr>
          <a:lstStyle/>
          <a:p>
            <a:pPr algn="ctr" eaLnBrk="0" hangingPunct="0">
              <a:spcBef>
                <a:spcPct val="20000"/>
              </a:spcBef>
            </a:pPr>
            <a:r>
              <a:rPr lang="en-US" sz="1800" dirty="0">
                <a:solidFill>
                  <a:srgbClr val="000099"/>
                </a:solidFill>
                <a:latin typeface="Gill Sans MT" pitchFamily="34" charset="0"/>
                <a:cs typeface="Gill Sans" pitchFamily="17" charset="0"/>
              </a:rPr>
              <a:t>HI emission and absorption, free-free absorption in galaxies</a:t>
            </a:r>
          </a:p>
        </p:txBody>
      </p:sp>
      <p:pic>
        <p:nvPicPr>
          <p:cNvPr id="14" name="Picture 13" descr="ngc425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17638"/>
            <a:ext cx="2578486" cy="3338014"/>
          </a:xfrm>
          <a:prstGeom prst="rect">
            <a:avLst/>
          </a:prstGeom>
        </p:spPr>
      </p:pic>
      <p:sp>
        <p:nvSpPr>
          <p:cNvPr id="15" name="TextBox 14"/>
          <p:cNvSpPr txBox="1"/>
          <p:nvPr/>
        </p:nvSpPr>
        <p:spPr>
          <a:xfrm>
            <a:off x="2456687" y="1967513"/>
            <a:ext cx="1755231" cy="1323439"/>
          </a:xfrm>
          <a:prstGeom prst="rect">
            <a:avLst/>
          </a:prstGeom>
          <a:noFill/>
        </p:spPr>
        <p:txBody>
          <a:bodyPr wrap="square" rtlCol="0">
            <a:spAutoFit/>
          </a:bodyPr>
          <a:lstStyle/>
          <a:p>
            <a:pPr eaLnBrk="0" hangingPunct="0">
              <a:spcBef>
                <a:spcPct val="20000"/>
              </a:spcBef>
            </a:pPr>
            <a:r>
              <a:rPr lang="en-US" sz="2000" dirty="0">
                <a:solidFill>
                  <a:srgbClr val="000099"/>
                </a:solidFill>
                <a:latin typeface="Gill Sans MT" pitchFamily="34" charset="0"/>
                <a:cs typeface="Gill Sans" pitchFamily="17" charset="0"/>
              </a:rPr>
              <a:t>H</a:t>
            </a:r>
            <a:r>
              <a:rPr lang="en-US" sz="2000" baseline="-25000" dirty="0">
                <a:solidFill>
                  <a:srgbClr val="000099"/>
                </a:solidFill>
                <a:latin typeface="Gill Sans MT" pitchFamily="34" charset="0"/>
                <a:cs typeface="Gill Sans" pitchFamily="17" charset="0"/>
              </a:rPr>
              <a:t>2</a:t>
            </a:r>
            <a:r>
              <a:rPr lang="en-US" sz="2000" dirty="0">
                <a:solidFill>
                  <a:srgbClr val="000099"/>
                </a:solidFill>
                <a:latin typeface="Gill Sans MT" pitchFamily="34" charset="0"/>
                <a:cs typeface="Gill Sans" pitchFamily="17" charset="0"/>
              </a:rPr>
              <a:t>O, OH or </a:t>
            </a:r>
            <a:r>
              <a:rPr lang="en-US" sz="2000" dirty="0" err="1">
                <a:solidFill>
                  <a:srgbClr val="000099"/>
                </a:solidFill>
                <a:latin typeface="Gill Sans MT" pitchFamily="34" charset="0"/>
                <a:cs typeface="Gill Sans" pitchFamily="17" charset="0"/>
              </a:rPr>
              <a:t>SiO</a:t>
            </a:r>
            <a:r>
              <a:rPr lang="en-US" sz="2000" dirty="0">
                <a:solidFill>
                  <a:srgbClr val="000099"/>
                </a:solidFill>
                <a:latin typeface="Gill Sans MT" pitchFamily="34" charset="0"/>
                <a:cs typeface="Gill Sans" pitchFamily="17" charset="0"/>
              </a:rPr>
              <a:t> masers in galaxies and stars</a:t>
            </a:r>
          </a:p>
        </p:txBody>
      </p:sp>
      <p:pic>
        <p:nvPicPr>
          <p:cNvPr id="16" name="txcam.a-ak.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39581" y="4183529"/>
            <a:ext cx="2435914" cy="2414120"/>
          </a:xfrm>
          <a:prstGeom prst="rect">
            <a:avLst/>
          </a:prstGeom>
        </p:spPr>
      </p:pic>
      <p:sp>
        <p:nvSpPr>
          <p:cNvPr id="17" name="TextBox 16"/>
          <p:cNvSpPr txBox="1"/>
          <p:nvPr/>
        </p:nvSpPr>
        <p:spPr>
          <a:xfrm>
            <a:off x="5806636" y="44306"/>
            <a:ext cx="3390672" cy="634020"/>
          </a:xfrm>
          <a:prstGeom prst="rect">
            <a:avLst/>
          </a:prstGeom>
          <a:noFill/>
        </p:spPr>
        <p:txBody>
          <a:bodyPr wrap="none" rtlCol="0">
            <a:spAutoFit/>
          </a:bodyPr>
          <a:lstStyle/>
          <a:p>
            <a:pPr marL="342900" indent="-342900" algn="ctr" eaLnBrk="0" hangingPunct="0">
              <a:spcBef>
                <a:spcPct val="20000"/>
              </a:spcBef>
              <a:buFont typeface="Arial" charset="0"/>
              <a:buChar char="•"/>
            </a:pPr>
            <a:r>
              <a:rPr lang="en-US" sz="1600" dirty="0">
                <a:solidFill>
                  <a:srgbClr val="000099"/>
                </a:solidFill>
                <a:latin typeface="Gill Sans MT" pitchFamily="34" charset="0"/>
                <a:cs typeface="Gill Sans" pitchFamily="17" charset="0"/>
              </a:rPr>
              <a:t>Images from NRAO Image Gallery</a:t>
            </a:r>
          </a:p>
          <a:p>
            <a:pPr algn="ctr" eaLnBrk="0" hangingPunct="0">
              <a:spcBef>
                <a:spcPct val="20000"/>
              </a:spcBef>
            </a:pPr>
            <a:r>
              <a:rPr lang="en-US" sz="1600" dirty="0">
                <a:solidFill>
                  <a:srgbClr val="000099"/>
                </a:solidFill>
                <a:latin typeface="Gill Sans MT" pitchFamily="34" charset="0"/>
                <a:cs typeface="Gill Sans" pitchFamily="17" charset="0"/>
              </a:rPr>
              <a:t>http://</a:t>
            </a:r>
            <a:r>
              <a:rPr lang="en-US" sz="1600" dirty="0" err="1">
                <a:solidFill>
                  <a:srgbClr val="000099"/>
                </a:solidFill>
                <a:latin typeface="Gill Sans MT" pitchFamily="34" charset="0"/>
                <a:cs typeface="Gill Sans" pitchFamily="17" charset="0"/>
              </a:rPr>
              <a:t>images.nrao.edu</a:t>
            </a:r>
            <a:r>
              <a:rPr lang="en-US" sz="1600" dirty="0">
                <a:solidFill>
                  <a:srgbClr val="000099"/>
                </a:solidFill>
                <a:latin typeface="Gill Sans MT" pitchFamily="34" charset="0"/>
                <a:cs typeface="Gill Sans" pitchFamily="17" charset="0"/>
              </a:rPr>
              <a:t>/</a:t>
            </a:r>
          </a:p>
        </p:txBody>
      </p:sp>
    </p:spTree>
    <p:extLst>
      <p:ext uri="{BB962C8B-B14F-4D97-AF65-F5344CB8AC3E}">
        <p14:creationId xmlns:p14="http://schemas.microsoft.com/office/powerpoint/2010/main" val="157225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3" descr="beam.6.gif"/>
          <p:cNvPicPr>
            <a:picLocks noChangeAspect="1"/>
          </p:cNvPicPr>
          <p:nvPr/>
        </p:nvPicPr>
        <p:blipFill>
          <a:blip r:embed="rId3"/>
          <a:srcRect/>
          <a:stretch>
            <a:fillRect/>
          </a:stretch>
        </p:blipFill>
        <p:spPr bwMode="auto">
          <a:xfrm>
            <a:off x="4419601" y="2057400"/>
            <a:ext cx="4603750" cy="4127500"/>
          </a:xfrm>
          <a:prstGeom prst="rect">
            <a:avLst/>
          </a:prstGeom>
          <a:noFill/>
          <a:ln w="9525">
            <a:noFill/>
            <a:miter lim="800000"/>
            <a:headEnd/>
            <a:tailEnd/>
          </a:ln>
        </p:spPr>
      </p:pic>
      <p:pic>
        <p:nvPicPr>
          <p:cNvPr id="59395" name="Picture 12" descr="uv.6.gif"/>
          <p:cNvPicPr>
            <a:picLocks noChangeAspect="1"/>
          </p:cNvPicPr>
          <p:nvPr/>
        </p:nvPicPr>
        <p:blipFill>
          <a:blip r:embed="rId4"/>
          <a:srcRect/>
          <a:stretch>
            <a:fillRect/>
          </a:stretch>
        </p:blipFill>
        <p:spPr bwMode="auto">
          <a:xfrm>
            <a:off x="76200" y="2085976"/>
            <a:ext cx="4279900" cy="4010025"/>
          </a:xfrm>
          <a:prstGeom prst="rect">
            <a:avLst/>
          </a:prstGeom>
          <a:noFill/>
          <a:ln w="9525">
            <a:noFill/>
            <a:miter lim="800000"/>
            <a:headEnd/>
            <a:tailEnd/>
          </a:ln>
        </p:spPr>
      </p:pic>
      <p:pic>
        <p:nvPicPr>
          <p:cNvPr id="59396" name="Picture 8" descr="beam.6.gif"/>
          <p:cNvPicPr>
            <a:picLocks noChangeAspect="1"/>
          </p:cNvPicPr>
          <p:nvPr/>
        </p:nvPicPr>
        <p:blipFill>
          <a:blip r:embed="rId3"/>
          <a:srcRect/>
          <a:stretch>
            <a:fillRect/>
          </a:stretch>
        </p:blipFill>
        <p:spPr bwMode="auto">
          <a:xfrm>
            <a:off x="4419601" y="2057400"/>
            <a:ext cx="4603750" cy="4127500"/>
          </a:xfrm>
          <a:prstGeom prst="rect">
            <a:avLst/>
          </a:prstGeom>
          <a:noFill/>
          <a:ln w="9525">
            <a:noFill/>
            <a:miter lim="800000"/>
            <a:headEnd/>
            <a:tailEnd/>
          </a:ln>
        </p:spPr>
      </p:pic>
      <p:sp>
        <p:nvSpPr>
          <p:cNvPr id="59399"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6 Antennas</a:t>
            </a:r>
          </a:p>
        </p:txBody>
      </p:sp>
      <p:sp>
        <p:nvSpPr>
          <p:cNvPr id="9"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10"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8" name="Footer Placeholder 7"/>
          <p:cNvSpPr>
            <a:spLocks noGrp="1"/>
          </p:cNvSpPr>
          <p:nvPr>
            <p:ph type="ftr" sz="quarter" idx="11"/>
          </p:nvPr>
        </p:nvSpPr>
        <p:spPr/>
        <p:txBody>
          <a:bodyPr/>
          <a:lstStyle/>
          <a:p>
            <a:r>
              <a:rPr lang="en-US"/>
              <a:t>ASTR 511: Interferometry</a:t>
            </a:r>
          </a:p>
        </p:txBody>
      </p:sp>
      <p:sp>
        <p:nvSpPr>
          <p:cNvPr id="11" name="Slide Number Placeholder 10"/>
          <p:cNvSpPr>
            <a:spLocks noGrp="1"/>
          </p:cNvSpPr>
          <p:nvPr>
            <p:ph type="sldNum" sz="quarter" idx="12"/>
          </p:nvPr>
        </p:nvSpPr>
        <p:spPr/>
        <p:txBody>
          <a:bodyPr/>
          <a:lstStyle/>
          <a:p>
            <a:fld id="{9C4407C6-9652-C847-9F73-F04E200F25AD}" type="slidenum">
              <a:rPr lang="en-US" smtClean="0"/>
              <a:pPr/>
              <a:t>60</a:t>
            </a:fld>
            <a:endParaRPr lang="en-US"/>
          </a:p>
        </p:txBody>
      </p:sp>
    </p:spTree>
    <p:extLst>
      <p:ext uri="{BB962C8B-B14F-4D97-AF65-F5344CB8AC3E}">
        <p14:creationId xmlns:p14="http://schemas.microsoft.com/office/powerpoint/2010/main" val="20891786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9" descr="beam.7.gif"/>
          <p:cNvPicPr>
            <a:picLocks noChangeAspect="1"/>
          </p:cNvPicPr>
          <p:nvPr/>
        </p:nvPicPr>
        <p:blipFill>
          <a:blip r:embed="rId3"/>
          <a:srcRect/>
          <a:stretch>
            <a:fillRect/>
          </a:stretch>
        </p:blipFill>
        <p:spPr bwMode="auto">
          <a:xfrm>
            <a:off x="4419601" y="2057400"/>
            <a:ext cx="4603750" cy="4127500"/>
          </a:xfrm>
          <a:prstGeom prst="rect">
            <a:avLst/>
          </a:prstGeom>
          <a:noFill/>
          <a:ln w="9525">
            <a:noFill/>
            <a:miter lim="800000"/>
            <a:headEnd/>
            <a:tailEnd/>
          </a:ln>
        </p:spPr>
      </p:pic>
      <p:pic>
        <p:nvPicPr>
          <p:cNvPr id="61443" name="Picture 10" descr="uv.7.gif"/>
          <p:cNvPicPr>
            <a:picLocks noChangeAspect="1"/>
          </p:cNvPicPr>
          <p:nvPr/>
        </p:nvPicPr>
        <p:blipFill>
          <a:blip r:embed="rId4"/>
          <a:srcRect/>
          <a:stretch>
            <a:fillRect/>
          </a:stretch>
        </p:blipFill>
        <p:spPr bwMode="auto">
          <a:xfrm>
            <a:off x="50801" y="2085976"/>
            <a:ext cx="4292600" cy="4010025"/>
          </a:xfrm>
          <a:prstGeom prst="rect">
            <a:avLst/>
          </a:prstGeom>
          <a:noFill/>
          <a:ln w="9525">
            <a:noFill/>
            <a:miter lim="800000"/>
            <a:headEnd/>
            <a:tailEnd/>
          </a:ln>
        </p:spPr>
      </p:pic>
      <p:sp>
        <p:nvSpPr>
          <p:cNvPr id="61446"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7 Antennas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61</a:t>
            </a:fld>
            <a:endParaRPr lang="en-US"/>
          </a:p>
        </p:txBody>
      </p:sp>
    </p:spTree>
    <p:extLst>
      <p:ext uri="{BB962C8B-B14F-4D97-AF65-F5344CB8AC3E}">
        <p14:creationId xmlns:p14="http://schemas.microsoft.com/office/powerpoint/2010/main" val="248480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8" descr="uv.8.gif"/>
          <p:cNvPicPr>
            <a:picLocks noChangeAspect="1"/>
          </p:cNvPicPr>
          <p:nvPr/>
        </p:nvPicPr>
        <p:blipFill>
          <a:blip r:embed="rId3"/>
          <a:srcRect/>
          <a:stretch>
            <a:fillRect/>
          </a:stretch>
        </p:blipFill>
        <p:spPr bwMode="auto">
          <a:xfrm>
            <a:off x="50801" y="2085976"/>
            <a:ext cx="4292600" cy="4010025"/>
          </a:xfrm>
          <a:prstGeom prst="rect">
            <a:avLst/>
          </a:prstGeom>
          <a:noFill/>
          <a:ln w="9525">
            <a:noFill/>
            <a:miter lim="800000"/>
            <a:headEnd/>
            <a:tailEnd/>
          </a:ln>
        </p:spPr>
      </p:pic>
      <p:pic>
        <p:nvPicPr>
          <p:cNvPr id="63491" name="Picture 6" descr="beam.8.gif"/>
          <p:cNvPicPr>
            <a:picLocks noChangeAspect="1"/>
          </p:cNvPicPr>
          <p:nvPr/>
        </p:nvPicPr>
        <p:blipFill>
          <a:blip r:embed="rId4"/>
          <a:srcRect/>
          <a:stretch>
            <a:fillRect/>
          </a:stretch>
        </p:blipFill>
        <p:spPr bwMode="auto">
          <a:xfrm>
            <a:off x="4419601" y="2044700"/>
            <a:ext cx="4603750" cy="4127500"/>
          </a:xfrm>
          <a:prstGeom prst="rect">
            <a:avLst/>
          </a:prstGeom>
          <a:noFill/>
          <a:ln w="9525">
            <a:noFill/>
            <a:miter lim="800000"/>
            <a:headEnd/>
            <a:tailEnd/>
          </a:ln>
        </p:spPr>
      </p:pic>
      <p:sp>
        <p:nvSpPr>
          <p:cNvPr id="63494"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8 Antennas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62</a:t>
            </a:fld>
            <a:endParaRPr lang="en-US"/>
          </a:p>
        </p:txBody>
      </p:sp>
    </p:spTree>
    <p:extLst>
      <p:ext uri="{BB962C8B-B14F-4D97-AF65-F5344CB8AC3E}">
        <p14:creationId xmlns:p14="http://schemas.microsoft.com/office/powerpoint/2010/main" val="2269335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2" descr="uv.8x6.gif"/>
          <p:cNvPicPr>
            <a:picLocks noChangeAspect="1"/>
          </p:cNvPicPr>
          <p:nvPr/>
        </p:nvPicPr>
        <p:blipFill>
          <a:blip r:embed="rId3"/>
          <a:srcRect/>
          <a:stretch>
            <a:fillRect/>
          </a:stretch>
        </p:blipFill>
        <p:spPr bwMode="auto">
          <a:xfrm>
            <a:off x="55564" y="2085976"/>
            <a:ext cx="4287837" cy="4010025"/>
          </a:xfrm>
          <a:prstGeom prst="rect">
            <a:avLst/>
          </a:prstGeom>
          <a:noFill/>
          <a:ln w="9525">
            <a:noFill/>
            <a:miter lim="800000"/>
            <a:headEnd/>
            <a:tailEnd/>
          </a:ln>
        </p:spPr>
      </p:pic>
      <p:pic>
        <p:nvPicPr>
          <p:cNvPr id="65539" name="Picture 11" descr="beam.8x6.gif"/>
          <p:cNvPicPr>
            <a:picLocks noChangeAspect="1"/>
          </p:cNvPicPr>
          <p:nvPr/>
        </p:nvPicPr>
        <p:blipFill>
          <a:blip r:embed="rId4"/>
          <a:srcRect/>
          <a:stretch>
            <a:fillRect/>
          </a:stretch>
        </p:blipFill>
        <p:spPr bwMode="auto">
          <a:xfrm>
            <a:off x="4419601" y="2057400"/>
            <a:ext cx="4603750" cy="4127500"/>
          </a:xfrm>
          <a:prstGeom prst="rect">
            <a:avLst/>
          </a:prstGeom>
          <a:noFill/>
          <a:ln w="9525">
            <a:noFill/>
            <a:miter lim="800000"/>
            <a:headEnd/>
            <a:tailEnd/>
          </a:ln>
        </p:spPr>
      </p:pic>
      <p:sp>
        <p:nvSpPr>
          <p:cNvPr id="65542"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8 Antennas </a:t>
            </a:r>
            <a:r>
              <a:rPr lang="en-US" dirty="0" err="1">
                <a:latin typeface="Optima"/>
                <a:cs typeface="Optima"/>
              </a:rPr>
              <a:t>x</a:t>
            </a:r>
            <a:r>
              <a:rPr lang="en-US" dirty="0">
                <a:latin typeface="Optima"/>
                <a:cs typeface="Optima"/>
              </a:rPr>
              <a:t> 6 Samples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63</a:t>
            </a:fld>
            <a:endParaRPr lang="en-US"/>
          </a:p>
        </p:txBody>
      </p:sp>
    </p:spTree>
    <p:extLst>
      <p:ext uri="{BB962C8B-B14F-4D97-AF65-F5344CB8AC3E}">
        <p14:creationId xmlns:p14="http://schemas.microsoft.com/office/powerpoint/2010/main" val="1720057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descr="uv.8x30.gif"/>
          <p:cNvPicPr>
            <a:picLocks noChangeAspect="1"/>
          </p:cNvPicPr>
          <p:nvPr/>
        </p:nvPicPr>
        <p:blipFill>
          <a:blip r:embed="rId3"/>
          <a:srcRect/>
          <a:stretch>
            <a:fillRect/>
          </a:stretch>
        </p:blipFill>
        <p:spPr bwMode="auto">
          <a:xfrm>
            <a:off x="50801" y="2085976"/>
            <a:ext cx="4292600" cy="4010025"/>
          </a:xfrm>
          <a:prstGeom prst="rect">
            <a:avLst/>
          </a:prstGeom>
          <a:noFill/>
          <a:ln w="9525">
            <a:noFill/>
            <a:miter lim="800000"/>
            <a:headEnd/>
            <a:tailEnd/>
          </a:ln>
        </p:spPr>
      </p:pic>
      <p:pic>
        <p:nvPicPr>
          <p:cNvPr id="67587" name="Picture 6" descr="beam.8x30.gif"/>
          <p:cNvPicPr>
            <a:picLocks noChangeAspect="1"/>
          </p:cNvPicPr>
          <p:nvPr/>
        </p:nvPicPr>
        <p:blipFill>
          <a:blip r:embed="rId4"/>
          <a:srcRect/>
          <a:stretch>
            <a:fillRect/>
          </a:stretch>
        </p:blipFill>
        <p:spPr bwMode="auto">
          <a:xfrm>
            <a:off x="4419601" y="2057400"/>
            <a:ext cx="4603750" cy="4127500"/>
          </a:xfrm>
          <a:prstGeom prst="rect">
            <a:avLst/>
          </a:prstGeom>
          <a:noFill/>
          <a:ln w="9525">
            <a:noFill/>
            <a:miter lim="800000"/>
            <a:headEnd/>
            <a:tailEnd/>
          </a:ln>
        </p:spPr>
      </p:pic>
      <p:sp>
        <p:nvSpPr>
          <p:cNvPr id="67590"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8 Antennas </a:t>
            </a:r>
            <a:r>
              <a:rPr lang="en-US" dirty="0" err="1">
                <a:latin typeface="Optima"/>
                <a:cs typeface="Optima"/>
              </a:rPr>
              <a:t>x</a:t>
            </a:r>
            <a:r>
              <a:rPr lang="en-US" dirty="0">
                <a:latin typeface="Optima"/>
                <a:cs typeface="Optima"/>
              </a:rPr>
              <a:t> 30 Samples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64</a:t>
            </a:fld>
            <a:endParaRPr lang="en-US"/>
          </a:p>
        </p:txBody>
      </p:sp>
    </p:spTree>
    <p:extLst>
      <p:ext uri="{BB962C8B-B14F-4D97-AF65-F5344CB8AC3E}">
        <p14:creationId xmlns:p14="http://schemas.microsoft.com/office/powerpoint/2010/main" val="1819799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0" descr="uv.8x60.gif"/>
          <p:cNvPicPr>
            <a:picLocks noChangeAspect="1"/>
          </p:cNvPicPr>
          <p:nvPr/>
        </p:nvPicPr>
        <p:blipFill>
          <a:blip r:embed="rId3"/>
          <a:srcRect/>
          <a:stretch>
            <a:fillRect/>
          </a:stretch>
        </p:blipFill>
        <p:spPr bwMode="auto">
          <a:xfrm>
            <a:off x="58738" y="2085976"/>
            <a:ext cx="4284662" cy="4010025"/>
          </a:xfrm>
          <a:prstGeom prst="rect">
            <a:avLst/>
          </a:prstGeom>
          <a:noFill/>
          <a:ln w="9525">
            <a:noFill/>
            <a:miter lim="800000"/>
            <a:headEnd/>
            <a:tailEnd/>
          </a:ln>
        </p:spPr>
      </p:pic>
      <p:pic>
        <p:nvPicPr>
          <p:cNvPr id="69635" name="Picture 9" descr="beam.8x60.gif"/>
          <p:cNvPicPr>
            <a:picLocks noChangeAspect="1"/>
          </p:cNvPicPr>
          <p:nvPr/>
        </p:nvPicPr>
        <p:blipFill>
          <a:blip r:embed="rId4"/>
          <a:srcRect/>
          <a:stretch>
            <a:fillRect/>
          </a:stretch>
        </p:blipFill>
        <p:spPr bwMode="auto">
          <a:xfrm>
            <a:off x="4419601" y="2057400"/>
            <a:ext cx="4603750" cy="4127500"/>
          </a:xfrm>
          <a:prstGeom prst="rect">
            <a:avLst/>
          </a:prstGeom>
          <a:noFill/>
          <a:ln w="9525">
            <a:noFill/>
            <a:miter lim="800000"/>
            <a:headEnd/>
            <a:tailEnd/>
          </a:ln>
        </p:spPr>
      </p:pic>
      <p:sp>
        <p:nvSpPr>
          <p:cNvPr id="69638"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8 Antennas </a:t>
            </a:r>
            <a:r>
              <a:rPr lang="en-US" dirty="0" err="1">
                <a:latin typeface="Optima"/>
                <a:cs typeface="Optima"/>
              </a:rPr>
              <a:t>x</a:t>
            </a:r>
            <a:r>
              <a:rPr lang="en-US" dirty="0">
                <a:latin typeface="Optima"/>
                <a:cs typeface="Optima"/>
              </a:rPr>
              <a:t> 60 Samples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65</a:t>
            </a:fld>
            <a:endParaRPr lang="en-US"/>
          </a:p>
        </p:txBody>
      </p:sp>
    </p:spTree>
    <p:extLst>
      <p:ext uri="{BB962C8B-B14F-4D97-AF65-F5344CB8AC3E}">
        <p14:creationId xmlns:p14="http://schemas.microsoft.com/office/powerpoint/2010/main" val="3584357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8" descr="uv.8x120.gif"/>
          <p:cNvPicPr>
            <a:picLocks noChangeAspect="1"/>
          </p:cNvPicPr>
          <p:nvPr/>
        </p:nvPicPr>
        <p:blipFill>
          <a:blip r:embed="rId3"/>
          <a:srcRect/>
          <a:stretch>
            <a:fillRect/>
          </a:stretch>
        </p:blipFill>
        <p:spPr bwMode="auto">
          <a:xfrm>
            <a:off x="58738" y="2057400"/>
            <a:ext cx="4284662" cy="4010025"/>
          </a:xfrm>
          <a:prstGeom prst="rect">
            <a:avLst/>
          </a:prstGeom>
          <a:noFill/>
          <a:ln w="9525">
            <a:noFill/>
            <a:miter lim="800000"/>
            <a:headEnd/>
            <a:tailEnd/>
          </a:ln>
        </p:spPr>
      </p:pic>
      <p:pic>
        <p:nvPicPr>
          <p:cNvPr id="71683" name="Picture 6" descr="beam.8x120.gif"/>
          <p:cNvPicPr>
            <a:picLocks noChangeAspect="1"/>
          </p:cNvPicPr>
          <p:nvPr/>
        </p:nvPicPr>
        <p:blipFill>
          <a:blip r:embed="rId4"/>
          <a:srcRect/>
          <a:stretch>
            <a:fillRect/>
          </a:stretch>
        </p:blipFill>
        <p:spPr bwMode="auto">
          <a:xfrm>
            <a:off x="4419601" y="2057400"/>
            <a:ext cx="4603750" cy="4127500"/>
          </a:xfrm>
          <a:prstGeom prst="rect">
            <a:avLst/>
          </a:prstGeom>
          <a:noFill/>
          <a:ln w="9525">
            <a:noFill/>
            <a:miter lim="800000"/>
            <a:headEnd/>
            <a:tailEnd/>
          </a:ln>
        </p:spPr>
      </p:pic>
      <p:sp>
        <p:nvSpPr>
          <p:cNvPr id="71686"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8 Antennas </a:t>
            </a:r>
            <a:r>
              <a:rPr lang="en-US" dirty="0" err="1">
                <a:latin typeface="Optima"/>
                <a:cs typeface="Optima"/>
              </a:rPr>
              <a:t>x</a:t>
            </a:r>
            <a:r>
              <a:rPr lang="en-US" dirty="0">
                <a:latin typeface="Optima"/>
                <a:cs typeface="Optima"/>
              </a:rPr>
              <a:t> 120 Samples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66</a:t>
            </a:fld>
            <a:endParaRPr lang="en-US"/>
          </a:p>
        </p:txBody>
      </p:sp>
    </p:spTree>
    <p:extLst>
      <p:ext uri="{BB962C8B-B14F-4D97-AF65-F5344CB8AC3E}">
        <p14:creationId xmlns:p14="http://schemas.microsoft.com/office/powerpoint/2010/main" val="3203953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9" descr="uv.8x240.gif"/>
          <p:cNvPicPr>
            <a:picLocks noChangeAspect="1"/>
          </p:cNvPicPr>
          <p:nvPr/>
        </p:nvPicPr>
        <p:blipFill>
          <a:blip r:embed="rId3"/>
          <a:srcRect/>
          <a:stretch>
            <a:fillRect/>
          </a:stretch>
        </p:blipFill>
        <p:spPr bwMode="auto">
          <a:xfrm>
            <a:off x="55564" y="2057400"/>
            <a:ext cx="4287837" cy="4010025"/>
          </a:xfrm>
          <a:prstGeom prst="rect">
            <a:avLst/>
          </a:prstGeom>
          <a:noFill/>
          <a:ln w="9525">
            <a:noFill/>
            <a:miter lim="800000"/>
            <a:headEnd/>
            <a:tailEnd/>
          </a:ln>
        </p:spPr>
      </p:pic>
      <p:pic>
        <p:nvPicPr>
          <p:cNvPr id="73731" name="Picture 7" descr="beam.8x240.gif"/>
          <p:cNvPicPr>
            <a:picLocks noChangeAspect="1"/>
          </p:cNvPicPr>
          <p:nvPr/>
        </p:nvPicPr>
        <p:blipFill>
          <a:blip r:embed="rId4"/>
          <a:srcRect/>
          <a:stretch>
            <a:fillRect/>
          </a:stretch>
        </p:blipFill>
        <p:spPr bwMode="auto">
          <a:xfrm>
            <a:off x="4419601" y="2057400"/>
            <a:ext cx="4603750" cy="4127500"/>
          </a:xfrm>
          <a:prstGeom prst="rect">
            <a:avLst/>
          </a:prstGeom>
          <a:noFill/>
          <a:ln w="9525">
            <a:noFill/>
            <a:miter lim="800000"/>
            <a:headEnd/>
            <a:tailEnd/>
          </a:ln>
        </p:spPr>
      </p:pic>
      <p:sp>
        <p:nvSpPr>
          <p:cNvPr id="73734"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8 Antennas </a:t>
            </a:r>
            <a:r>
              <a:rPr lang="en-US" dirty="0" err="1">
                <a:latin typeface="Optima"/>
                <a:cs typeface="Optima"/>
              </a:rPr>
              <a:t>x</a:t>
            </a:r>
            <a:r>
              <a:rPr lang="en-US" dirty="0">
                <a:latin typeface="Optima"/>
                <a:cs typeface="Optima"/>
              </a:rPr>
              <a:t> 240 Samples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9"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10" name="Slide Number Placeholder 9"/>
          <p:cNvSpPr>
            <a:spLocks noGrp="1"/>
          </p:cNvSpPr>
          <p:nvPr>
            <p:ph type="sldNum" sz="quarter" idx="12"/>
          </p:nvPr>
        </p:nvSpPr>
        <p:spPr/>
        <p:txBody>
          <a:bodyPr/>
          <a:lstStyle/>
          <a:p>
            <a:fld id="{9C4407C6-9652-C847-9F73-F04E200F25AD}" type="slidenum">
              <a:rPr lang="en-US" smtClean="0"/>
              <a:pPr/>
              <a:t>67</a:t>
            </a:fld>
            <a:endParaRPr lang="en-US"/>
          </a:p>
        </p:txBody>
      </p:sp>
    </p:spTree>
    <p:extLst>
      <p:ext uri="{BB962C8B-B14F-4D97-AF65-F5344CB8AC3E}">
        <p14:creationId xmlns:p14="http://schemas.microsoft.com/office/powerpoint/2010/main" val="34754968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descr="uv.8x480.gif"/>
          <p:cNvPicPr>
            <a:picLocks noChangeAspect="1"/>
          </p:cNvPicPr>
          <p:nvPr/>
        </p:nvPicPr>
        <p:blipFill>
          <a:blip r:embed="rId3"/>
          <a:srcRect/>
          <a:stretch>
            <a:fillRect/>
          </a:stretch>
        </p:blipFill>
        <p:spPr bwMode="auto">
          <a:xfrm>
            <a:off x="55564" y="2085976"/>
            <a:ext cx="4287837" cy="4010025"/>
          </a:xfrm>
          <a:prstGeom prst="rect">
            <a:avLst/>
          </a:prstGeom>
          <a:noFill/>
          <a:ln w="9525">
            <a:noFill/>
            <a:miter lim="800000"/>
            <a:headEnd/>
            <a:tailEnd/>
          </a:ln>
        </p:spPr>
      </p:pic>
      <p:pic>
        <p:nvPicPr>
          <p:cNvPr id="75779" name="Picture 6" descr="beam.8x480.gif"/>
          <p:cNvPicPr>
            <a:picLocks noChangeAspect="1"/>
          </p:cNvPicPr>
          <p:nvPr/>
        </p:nvPicPr>
        <p:blipFill>
          <a:blip r:embed="rId4"/>
          <a:srcRect/>
          <a:stretch>
            <a:fillRect/>
          </a:stretch>
        </p:blipFill>
        <p:spPr bwMode="auto">
          <a:xfrm>
            <a:off x="4419601" y="2057400"/>
            <a:ext cx="4603750" cy="4127500"/>
          </a:xfrm>
          <a:prstGeom prst="rect">
            <a:avLst/>
          </a:prstGeom>
          <a:noFill/>
          <a:ln w="9525">
            <a:noFill/>
            <a:miter lim="800000"/>
            <a:headEnd/>
            <a:tailEnd/>
          </a:ln>
        </p:spPr>
      </p:pic>
      <p:sp>
        <p:nvSpPr>
          <p:cNvPr id="75782" name="Rectangle 3"/>
          <p:cNvSpPr>
            <a:spLocks noGrp="1" noChangeArrowheads="1"/>
          </p:cNvSpPr>
          <p:nvPr>
            <p:ph type="body" idx="1"/>
          </p:nvPr>
        </p:nvSpPr>
        <p:spPr>
          <a:xfrm>
            <a:off x="685800" y="1219200"/>
            <a:ext cx="7772400" cy="4572000"/>
          </a:xfrm>
        </p:spPr>
        <p:txBody>
          <a:bodyPr/>
          <a:lstStyle/>
          <a:p>
            <a:pPr algn="ctr">
              <a:buFontTx/>
              <a:buNone/>
            </a:pPr>
            <a:r>
              <a:rPr lang="en-US" dirty="0">
                <a:latin typeface="Optima"/>
                <a:cs typeface="Optima"/>
              </a:rPr>
              <a:t>8 Antennas </a:t>
            </a:r>
            <a:r>
              <a:rPr lang="en-US" dirty="0" err="1">
                <a:latin typeface="Optima"/>
                <a:cs typeface="Optima"/>
              </a:rPr>
              <a:t>x</a:t>
            </a:r>
            <a:r>
              <a:rPr lang="en-US" dirty="0">
                <a:latin typeface="Optima"/>
                <a:cs typeface="Optima"/>
              </a:rPr>
              <a:t> 480 Samples</a:t>
            </a:r>
          </a:p>
        </p:txBody>
      </p:sp>
      <p:sp>
        <p:nvSpPr>
          <p:cNvPr id="9"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Optima"/>
                <a:ea typeface="+mj-ea"/>
                <a:cs typeface="+mj-cs"/>
              </a:rPr>
              <a:t>Dirty Beam Shape and N Antennas</a:t>
            </a:r>
            <a:endParaRPr kumimoji="0" lang="en-US" sz="3600" b="0" i="0" u="none" strike="noStrike" kern="1200" cap="none" spc="0" normalizeH="0" baseline="0" noProof="0" dirty="0">
              <a:ln>
                <a:noFill/>
              </a:ln>
              <a:solidFill>
                <a:schemeClr val="tx1"/>
              </a:solidFill>
              <a:effectLst/>
              <a:uLnTx/>
              <a:uFillTx/>
              <a:latin typeface="Optima"/>
              <a:ea typeface="+mj-ea"/>
              <a:cs typeface="+mj-cs"/>
            </a:endParaRPr>
          </a:p>
        </p:txBody>
      </p:sp>
      <p:sp>
        <p:nvSpPr>
          <p:cNvPr id="10"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Imaging</a:t>
            </a:r>
          </a:p>
        </p:txBody>
      </p:sp>
      <p:sp>
        <p:nvSpPr>
          <p:cNvPr id="7" name="Footer Placeholder 6"/>
          <p:cNvSpPr>
            <a:spLocks noGrp="1"/>
          </p:cNvSpPr>
          <p:nvPr>
            <p:ph type="ftr" sz="quarter" idx="11"/>
          </p:nvPr>
        </p:nvSpPr>
        <p:spPr/>
        <p:txBody>
          <a:bodyPr/>
          <a:lstStyle/>
          <a:p>
            <a:r>
              <a:rPr lang="en-US"/>
              <a:t>ASTR 511: Interferometry</a:t>
            </a:r>
          </a:p>
        </p:txBody>
      </p:sp>
      <p:sp>
        <p:nvSpPr>
          <p:cNvPr id="8" name="Slide Number Placeholder 7"/>
          <p:cNvSpPr>
            <a:spLocks noGrp="1"/>
          </p:cNvSpPr>
          <p:nvPr>
            <p:ph type="sldNum" sz="quarter" idx="12"/>
          </p:nvPr>
        </p:nvSpPr>
        <p:spPr/>
        <p:txBody>
          <a:bodyPr/>
          <a:lstStyle/>
          <a:p>
            <a:fld id="{9C4407C6-9652-C847-9F73-F04E200F25AD}" type="slidenum">
              <a:rPr lang="en-US" smtClean="0"/>
              <a:pPr/>
              <a:t>68</a:t>
            </a:fld>
            <a:endParaRPr lang="en-US"/>
          </a:p>
        </p:txBody>
      </p:sp>
    </p:spTree>
    <p:extLst>
      <p:ext uri="{BB962C8B-B14F-4D97-AF65-F5344CB8AC3E}">
        <p14:creationId xmlns:p14="http://schemas.microsoft.com/office/powerpoint/2010/main" val="4211385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69</a:t>
            </a:fld>
            <a:endParaRPr lang="en-US" sz="1200">
              <a:solidFill>
                <a:srgbClr val="000099"/>
              </a:solidFill>
              <a:latin typeface="Cabin"/>
              <a:ea typeface="Cabin"/>
              <a:cs typeface="Cabin"/>
              <a:sym typeface="Cabin"/>
            </a:endParaRPr>
          </a:p>
        </p:txBody>
      </p:sp>
      <p:sp>
        <p:nvSpPr>
          <p:cNvPr id="735" name="Shape 735"/>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736" name="Shape 736"/>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737" name="Shape 737"/>
          <p:cNvSpPr txBox="1">
            <a:spLocks noGrp="1"/>
          </p:cNvSpPr>
          <p:nvPr>
            <p:ph type="title"/>
          </p:nvPr>
        </p:nvSpPr>
        <p:spPr>
          <a:xfrm>
            <a:off x="457200" y="199890"/>
            <a:ext cx="8229600" cy="623186"/>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a:solidFill>
                  <a:srgbClr val="990033"/>
                </a:solidFill>
                <a:latin typeface="Cabin"/>
                <a:ea typeface="Cabin"/>
                <a:cs typeface="Cabin"/>
                <a:sym typeface="Cabin"/>
              </a:rPr>
              <a:t>32 Antennas – Instantaneous</a:t>
            </a:r>
          </a:p>
        </p:txBody>
      </p:sp>
      <p:pic>
        <p:nvPicPr>
          <p:cNvPr id="738" name="Shape 738"/>
          <p:cNvPicPr preferRelativeResize="0"/>
          <p:nvPr/>
        </p:nvPicPr>
        <p:blipFill rotWithShape="1">
          <a:blip r:embed="rId3">
            <a:alphaModFix/>
          </a:blip>
          <a:srcRect l="24172" r="23271"/>
          <a:stretch/>
        </p:blipFill>
        <p:spPr>
          <a:xfrm>
            <a:off x="3429001" y="1028700"/>
            <a:ext cx="5714999" cy="5714999"/>
          </a:xfrm>
          <a:prstGeom prst="rect">
            <a:avLst/>
          </a:prstGeom>
          <a:noFill/>
          <a:ln>
            <a:noFill/>
          </a:ln>
        </p:spPr>
      </p:pic>
      <p:pic>
        <p:nvPicPr>
          <p:cNvPr id="739" name="Shape 739"/>
          <p:cNvPicPr preferRelativeResize="0"/>
          <p:nvPr/>
        </p:nvPicPr>
        <p:blipFill rotWithShape="1">
          <a:blip r:embed="rId4">
            <a:alphaModFix/>
          </a:blip>
          <a:srcRect l="9851" t="8986" r="15392" b="-8168"/>
          <a:stretch/>
        </p:blipFill>
        <p:spPr>
          <a:xfrm>
            <a:off x="0" y="1005840"/>
            <a:ext cx="3383280" cy="3200399"/>
          </a:xfrm>
          <a:prstGeom prst="rect">
            <a:avLst/>
          </a:prstGeom>
          <a:noFill/>
          <a:ln>
            <a:noFill/>
          </a:ln>
        </p:spPr>
      </p:pic>
      <p:pic>
        <p:nvPicPr>
          <p:cNvPr id="740" name="Shape 740"/>
          <p:cNvPicPr preferRelativeResize="0"/>
          <p:nvPr/>
        </p:nvPicPr>
        <p:blipFill rotWithShape="1">
          <a:blip r:embed="rId5">
            <a:alphaModFix/>
          </a:blip>
          <a:srcRect l="11082" t="4901" r="15393" b="3267"/>
          <a:stretch/>
        </p:blipFill>
        <p:spPr>
          <a:xfrm>
            <a:off x="228600" y="3886200"/>
            <a:ext cx="3108959" cy="2926079"/>
          </a:xfrm>
          <a:prstGeom prst="rect">
            <a:avLst/>
          </a:prstGeom>
          <a:noFill/>
          <a:ln>
            <a:noFill/>
          </a:ln>
        </p:spPr>
      </p:pic>
    </p:spTree>
    <p:extLst>
      <p:ext uri="{BB962C8B-B14F-4D97-AF65-F5344CB8AC3E}">
        <p14:creationId xmlns:p14="http://schemas.microsoft.com/office/powerpoint/2010/main" val="625591678"/>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1638688" y="568424"/>
            <a:ext cx="7505312" cy="96043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a:solidFill>
                  <a:srgbClr val="330099"/>
                </a:solidFill>
                <a:latin typeface="Cabin"/>
                <a:ea typeface="Cabin"/>
                <a:cs typeface="Cabin"/>
                <a:sym typeface="Cabin"/>
              </a:rPr>
              <a:t>At higher frequencies we can observe a broad range of molecular lines</a:t>
            </a:r>
          </a:p>
        </p:txBody>
      </p:sp>
      <p:sp>
        <p:nvSpPr>
          <p:cNvPr id="220" name="Shape 220"/>
          <p:cNvSpPr txBox="1">
            <a:spLocks noGrp="1"/>
          </p:cNvSpPr>
          <p:nvPr>
            <p:ph type="sldNum" idx="12"/>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000099"/>
                </a:solidFill>
                <a:latin typeface="Cabin"/>
                <a:ea typeface="Cabin"/>
                <a:cs typeface="Cabin"/>
                <a:sym typeface="Cabin"/>
              </a:rPr>
              <a:t>7</a:t>
            </a:fld>
            <a:endParaRPr lang="en-US" sz="1200" b="0" i="0" u="none" strike="noStrike" cap="none">
              <a:solidFill>
                <a:srgbClr val="000099"/>
              </a:solidFill>
              <a:latin typeface="Cabin"/>
              <a:ea typeface="Cabin"/>
              <a:cs typeface="Cabin"/>
              <a:sym typeface="Cabin"/>
            </a:endParaRPr>
          </a:p>
        </p:txBody>
      </p:sp>
      <p:pic>
        <p:nvPicPr>
          <p:cNvPr id="221" name="Shape 221"/>
          <p:cNvPicPr preferRelativeResize="0"/>
          <p:nvPr/>
        </p:nvPicPr>
        <p:blipFill rotWithShape="1">
          <a:blip r:embed="rId3">
            <a:alphaModFix/>
          </a:blip>
          <a:srcRect l="25148" r="22960" b="204"/>
          <a:stretch/>
        </p:blipFill>
        <p:spPr>
          <a:xfrm rot="7204597">
            <a:off x="-504357" y="1129442"/>
            <a:ext cx="3987800" cy="5111750"/>
          </a:xfrm>
          <a:prstGeom prst="rect">
            <a:avLst/>
          </a:prstGeom>
          <a:noFill/>
          <a:ln>
            <a:noFill/>
          </a:ln>
        </p:spPr>
      </p:pic>
      <p:sp>
        <p:nvSpPr>
          <p:cNvPr id="222" name="Shape 222"/>
          <p:cNvSpPr txBox="1"/>
          <p:nvPr/>
        </p:nvSpPr>
        <p:spPr>
          <a:xfrm>
            <a:off x="782743" y="-232138"/>
            <a:ext cx="6924674"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600" b="1" i="0" u="none" strike="noStrike" cap="none" dirty="0">
                <a:solidFill>
                  <a:srgbClr val="990033"/>
                </a:solidFill>
                <a:latin typeface="Cabin"/>
                <a:ea typeface="Cabin"/>
                <a:cs typeface="Cabin"/>
                <a:sym typeface="Cabin"/>
              </a:rPr>
              <a:t>What </a:t>
            </a:r>
            <a:r>
              <a:rPr lang="en-US" sz="3600" b="1" dirty="0">
                <a:solidFill>
                  <a:srgbClr val="990033"/>
                </a:solidFill>
                <a:latin typeface="Cabin"/>
                <a:ea typeface="Cabin"/>
                <a:cs typeface="Cabin"/>
                <a:sym typeface="Cabin"/>
              </a:rPr>
              <a:t>can</a:t>
            </a:r>
            <a:r>
              <a:rPr lang="en-US" sz="3600" b="1" i="0" u="none" strike="noStrike" cap="none" dirty="0">
                <a:solidFill>
                  <a:srgbClr val="990033"/>
                </a:solidFill>
                <a:latin typeface="Cabin"/>
                <a:ea typeface="Cabin"/>
                <a:cs typeface="Cabin"/>
                <a:sym typeface="Cabin"/>
              </a:rPr>
              <a:t> we observe?</a:t>
            </a:r>
          </a:p>
        </p:txBody>
      </p:sp>
      <p:grpSp>
        <p:nvGrpSpPr>
          <p:cNvPr id="223" name="Shape 223"/>
          <p:cNvGrpSpPr/>
          <p:nvPr/>
        </p:nvGrpSpPr>
        <p:grpSpPr>
          <a:xfrm>
            <a:off x="1207784" y="1104354"/>
            <a:ext cx="7494097" cy="5375973"/>
            <a:chOff x="1207784" y="793054"/>
            <a:chExt cx="7494097" cy="5375973"/>
          </a:xfrm>
        </p:grpSpPr>
        <p:pic>
          <p:nvPicPr>
            <p:cNvPr id="224" name="Shape 224"/>
            <p:cNvPicPr preferRelativeResize="0"/>
            <p:nvPr/>
          </p:nvPicPr>
          <p:blipFill rotWithShape="1">
            <a:blip r:embed="rId4">
              <a:alphaModFix/>
            </a:blip>
            <a:srcRect/>
            <a:stretch/>
          </p:blipFill>
          <p:spPr>
            <a:xfrm rot="-1857255">
              <a:off x="2872581" y="1587733"/>
              <a:ext cx="3887786" cy="3856037"/>
            </a:xfrm>
            <a:prstGeom prst="rect">
              <a:avLst/>
            </a:prstGeom>
            <a:noFill/>
            <a:ln>
              <a:noFill/>
            </a:ln>
          </p:spPr>
        </p:pic>
        <p:sp>
          <p:nvSpPr>
            <p:cNvPr id="225" name="Shape 225"/>
            <p:cNvSpPr/>
            <p:nvPr/>
          </p:nvSpPr>
          <p:spPr>
            <a:xfrm rot="-3589669">
              <a:off x="4137024" y="3065745"/>
              <a:ext cx="649287" cy="1657349"/>
            </a:xfrm>
            <a:prstGeom prst="rect">
              <a:avLst/>
            </a:prstGeom>
            <a:noFill/>
            <a:ln w="127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26" name="Shape 226"/>
            <p:cNvSpPr/>
            <p:nvPr/>
          </p:nvSpPr>
          <p:spPr>
            <a:xfrm>
              <a:off x="4288632" y="2166426"/>
              <a:ext cx="893762" cy="866774"/>
            </a:xfrm>
            <a:prstGeom prst="rect">
              <a:avLst/>
            </a:prstGeom>
            <a:noFill/>
            <a:ln w="127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27" name="Shape 227"/>
            <p:cNvPicPr preferRelativeResize="0"/>
            <p:nvPr/>
          </p:nvPicPr>
          <p:blipFill rotWithShape="1">
            <a:blip r:embed="rId5">
              <a:alphaModFix/>
            </a:blip>
            <a:srcRect l="21495" t="11906" r="29172" b="24606"/>
            <a:stretch/>
          </p:blipFill>
          <p:spPr>
            <a:xfrm>
              <a:off x="5960269" y="3596764"/>
              <a:ext cx="2741612" cy="2435224"/>
            </a:xfrm>
            <a:prstGeom prst="rect">
              <a:avLst/>
            </a:prstGeom>
            <a:noFill/>
            <a:ln>
              <a:noFill/>
            </a:ln>
          </p:spPr>
        </p:pic>
        <p:cxnSp>
          <p:nvCxnSpPr>
            <p:cNvPr id="228" name="Shape 228"/>
            <p:cNvCxnSpPr/>
            <p:nvPr/>
          </p:nvCxnSpPr>
          <p:spPr>
            <a:xfrm flipH="1">
              <a:off x="1353724" y="1830459"/>
              <a:ext cx="2786063" cy="1202742"/>
            </a:xfrm>
            <a:prstGeom prst="straightConnector1">
              <a:avLst/>
            </a:prstGeom>
            <a:noFill/>
            <a:ln w="12700" cap="flat" cmpd="sng">
              <a:solidFill>
                <a:schemeClr val="lt1"/>
              </a:solidFill>
              <a:prstDash val="solid"/>
              <a:round/>
              <a:headEnd type="none" w="med" len="med"/>
              <a:tailEnd type="none" w="med" len="med"/>
            </a:ln>
          </p:spPr>
        </p:cxnSp>
        <p:cxnSp>
          <p:nvCxnSpPr>
            <p:cNvPr id="229" name="Shape 229"/>
            <p:cNvCxnSpPr/>
            <p:nvPr/>
          </p:nvCxnSpPr>
          <p:spPr>
            <a:xfrm rot="10800000">
              <a:off x="1207784" y="3596763"/>
              <a:ext cx="2707782" cy="1892300"/>
            </a:xfrm>
            <a:prstGeom prst="straightConnector1">
              <a:avLst/>
            </a:prstGeom>
            <a:noFill/>
            <a:ln w="12700" cap="flat" cmpd="sng">
              <a:solidFill>
                <a:schemeClr val="lt1"/>
              </a:solidFill>
              <a:prstDash val="solid"/>
              <a:round/>
              <a:headEnd type="none" w="med" len="med"/>
              <a:tailEnd type="none" w="med" len="med"/>
            </a:ln>
          </p:spPr>
        </p:cxnSp>
        <p:pic>
          <p:nvPicPr>
            <p:cNvPr id="230" name="Shape 230"/>
            <p:cNvPicPr preferRelativeResize="0"/>
            <p:nvPr/>
          </p:nvPicPr>
          <p:blipFill rotWithShape="1">
            <a:blip r:embed="rId6">
              <a:alphaModFix/>
            </a:blip>
            <a:srcRect l="19301" t="8731" r="28075" b="16669"/>
            <a:stretch/>
          </p:blipFill>
          <p:spPr>
            <a:xfrm>
              <a:off x="6787465" y="793054"/>
              <a:ext cx="1716088" cy="1681163"/>
            </a:xfrm>
            <a:prstGeom prst="rect">
              <a:avLst/>
            </a:prstGeom>
            <a:noFill/>
            <a:ln>
              <a:noFill/>
            </a:ln>
          </p:spPr>
        </p:pic>
        <p:cxnSp>
          <p:nvCxnSpPr>
            <p:cNvPr id="231" name="Shape 231"/>
            <p:cNvCxnSpPr/>
            <p:nvPr/>
          </p:nvCxnSpPr>
          <p:spPr>
            <a:xfrm flipH="1">
              <a:off x="4285454" y="992942"/>
              <a:ext cx="2700200" cy="1165544"/>
            </a:xfrm>
            <a:prstGeom prst="straightConnector1">
              <a:avLst/>
            </a:prstGeom>
            <a:noFill/>
            <a:ln w="12700" cap="flat" cmpd="sng">
              <a:solidFill>
                <a:srgbClr val="7F7F7F"/>
              </a:solidFill>
              <a:prstDash val="solid"/>
              <a:round/>
              <a:headEnd type="none" w="med" len="med"/>
              <a:tailEnd type="none" w="med" len="med"/>
            </a:ln>
          </p:spPr>
        </p:cxnSp>
        <p:cxnSp>
          <p:nvCxnSpPr>
            <p:cNvPr id="232" name="Shape 232"/>
            <p:cNvCxnSpPr/>
            <p:nvPr/>
          </p:nvCxnSpPr>
          <p:spPr>
            <a:xfrm>
              <a:off x="5009357" y="4590539"/>
              <a:ext cx="3114675" cy="1320800"/>
            </a:xfrm>
            <a:prstGeom prst="straightConnector1">
              <a:avLst/>
            </a:prstGeom>
            <a:noFill/>
            <a:ln w="12700" cap="flat" cmpd="sng">
              <a:solidFill>
                <a:schemeClr val="lt1"/>
              </a:solidFill>
              <a:prstDash val="solid"/>
              <a:round/>
              <a:headEnd type="none" w="med" len="med"/>
              <a:tailEnd type="none" w="med" len="med"/>
            </a:ln>
          </p:spPr>
        </p:cxnSp>
        <p:cxnSp>
          <p:nvCxnSpPr>
            <p:cNvPr id="233" name="Shape 233"/>
            <p:cNvCxnSpPr/>
            <p:nvPr/>
          </p:nvCxnSpPr>
          <p:spPr>
            <a:xfrm flipH="1">
              <a:off x="5190331" y="2297184"/>
              <a:ext cx="3039267" cy="736017"/>
            </a:xfrm>
            <a:prstGeom prst="straightConnector1">
              <a:avLst/>
            </a:prstGeom>
            <a:noFill/>
            <a:ln w="12700" cap="flat" cmpd="sng">
              <a:solidFill>
                <a:srgbClr val="7F7F7F"/>
              </a:solidFill>
              <a:prstDash val="solid"/>
              <a:round/>
              <a:headEnd type="none" w="med" len="med"/>
              <a:tailEnd type="none" w="med" len="med"/>
            </a:ln>
          </p:spPr>
        </p:cxnSp>
        <p:cxnSp>
          <p:nvCxnSpPr>
            <p:cNvPr id="234" name="Shape 234"/>
            <p:cNvCxnSpPr/>
            <p:nvPr/>
          </p:nvCxnSpPr>
          <p:spPr>
            <a:xfrm rot="10800000">
              <a:off x="3918744" y="3196713"/>
              <a:ext cx="2540000" cy="690563"/>
            </a:xfrm>
            <a:prstGeom prst="straightConnector1">
              <a:avLst/>
            </a:prstGeom>
            <a:noFill/>
            <a:ln w="12700" cap="flat" cmpd="sng">
              <a:solidFill>
                <a:schemeClr val="lt1"/>
              </a:solidFill>
              <a:prstDash val="solid"/>
              <a:round/>
              <a:headEnd type="none" w="med" len="med"/>
              <a:tailEnd type="none" w="med" len="med"/>
            </a:ln>
          </p:spPr>
        </p:cxnSp>
      </p:grpSp>
      <p:sp>
        <p:nvSpPr>
          <p:cNvPr id="235" name="Shape 235"/>
          <p:cNvSpPr txBox="1"/>
          <p:nvPr/>
        </p:nvSpPr>
        <p:spPr>
          <a:xfrm>
            <a:off x="6895803" y="2836669"/>
            <a:ext cx="2679859" cy="1015662"/>
          </a:xfrm>
          <a:prstGeom prst="rect">
            <a:avLst/>
          </a:prstGeom>
          <a:noFill/>
          <a:ln>
            <a:noFill/>
          </a:ln>
        </p:spPr>
        <p:txBody>
          <a:bodyPr lIns="91425" tIns="45700" rIns="91425" bIns="45700" anchor="t" anchorCtr="0">
            <a:noAutofit/>
          </a:bodyPr>
          <a:lstStyle/>
          <a:p>
            <a:pPr marR="0" lvl="0" algn="l" rtl="0">
              <a:spcBef>
                <a:spcPts val="0"/>
              </a:spcBef>
              <a:spcAft>
                <a:spcPts val="0"/>
              </a:spcAft>
              <a:buClr>
                <a:srgbClr val="000099"/>
              </a:buClr>
              <a:buSzPct val="100000"/>
            </a:pPr>
            <a:r>
              <a:rPr lang="en-US" sz="2000">
                <a:solidFill>
                  <a:srgbClr val="000099"/>
                </a:solidFill>
                <a:latin typeface="Cabin"/>
                <a:ea typeface="Cabin"/>
                <a:cs typeface="Cabin"/>
                <a:sym typeface="Cabin"/>
              </a:rPr>
              <a:t>Images from ALMA Science Verification (Brogan)</a:t>
            </a:r>
          </a:p>
        </p:txBody>
      </p:sp>
    </p:spTree>
    <p:extLst>
      <p:ext uri="{BB962C8B-B14F-4D97-AF65-F5344CB8AC3E}">
        <p14:creationId xmlns:p14="http://schemas.microsoft.com/office/powerpoint/2010/main" val="260482481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Shape 745"/>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70</a:t>
            </a:fld>
            <a:endParaRPr lang="en-US" sz="1200">
              <a:solidFill>
                <a:srgbClr val="000099"/>
              </a:solidFill>
              <a:latin typeface="Cabin"/>
              <a:ea typeface="Cabin"/>
              <a:cs typeface="Cabin"/>
              <a:sym typeface="Cabin"/>
            </a:endParaRPr>
          </a:p>
        </p:txBody>
      </p:sp>
      <p:sp>
        <p:nvSpPr>
          <p:cNvPr id="746" name="Shape 746"/>
          <p:cNvSpPr txBox="1">
            <a:spLocks noGrp="1"/>
          </p:cNvSpPr>
          <p:nvPr>
            <p:ph type="ftr" idx="11"/>
          </p:nvPr>
        </p:nvSpPr>
        <p:spPr>
          <a:xfrm>
            <a:off x="3124200" y="6356350"/>
            <a:ext cx="5105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1200">
                <a:solidFill>
                  <a:srgbClr val="000099"/>
                </a:solidFill>
                <a:latin typeface="Cabin"/>
                <a:ea typeface="Cabin"/>
                <a:cs typeface="Cabin"/>
                <a:sym typeface="Cabin"/>
              </a:rPr>
              <a:t>NRAO Community Day Event</a:t>
            </a:r>
          </a:p>
        </p:txBody>
      </p:sp>
      <p:sp>
        <p:nvSpPr>
          <p:cNvPr id="747" name="Shape 747"/>
          <p:cNvSpPr txBox="1">
            <a:spLocks noGrp="1"/>
          </p:cNvSpPr>
          <p:nvPr>
            <p:ph type="dt" idx="10"/>
          </p:nvPr>
        </p:nvSpPr>
        <p:spPr>
          <a:xfrm>
            <a:off x="1023937" y="6356350"/>
            <a:ext cx="2133599" cy="365125"/>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1200">
                <a:solidFill>
                  <a:schemeClr val="dk2"/>
                </a:solidFill>
                <a:latin typeface="Arial"/>
                <a:ea typeface="Arial"/>
                <a:cs typeface="Arial"/>
                <a:sym typeface="Arial"/>
              </a:rPr>
              <a:t>2/2/16</a:t>
            </a:r>
          </a:p>
        </p:txBody>
      </p:sp>
      <p:sp>
        <p:nvSpPr>
          <p:cNvPr id="748" name="Shape 748"/>
          <p:cNvSpPr txBox="1">
            <a:spLocks noGrp="1"/>
          </p:cNvSpPr>
          <p:nvPr>
            <p:ph type="title"/>
          </p:nvPr>
        </p:nvSpPr>
        <p:spPr>
          <a:xfrm>
            <a:off x="457200" y="176373"/>
            <a:ext cx="8229600" cy="67022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300" b="1" i="0" u="none" strike="noStrike" cap="none">
                <a:solidFill>
                  <a:srgbClr val="990033"/>
                </a:solidFill>
                <a:latin typeface="Cabin"/>
                <a:ea typeface="Cabin"/>
                <a:cs typeface="Cabin"/>
                <a:sym typeface="Cabin"/>
              </a:rPr>
              <a:t>32 Antennas –  8 hours</a:t>
            </a:r>
          </a:p>
        </p:txBody>
      </p:sp>
      <p:pic>
        <p:nvPicPr>
          <p:cNvPr id="749" name="Shape 749"/>
          <p:cNvPicPr preferRelativeResize="0"/>
          <p:nvPr/>
        </p:nvPicPr>
        <p:blipFill rotWithShape="1">
          <a:blip r:embed="rId3">
            <a:alphaModFix/>
          </a:blip>
          <a:srcRect l="24172" r="23271"/>
          <a:stretch/>
        </p:blipFill>
        <p:spPr>
          <a:xfrm>
            <a:off x="3429000" y="1005840"/>
            <a:ext cx="5714999" cy="5714999"/>
          </a:xfrm>
          <a:prstGeom prst="rect">
            <a:avLst/>
          </a:prstGeom>
          <a:noFill/>
          <a:ln>
            <a:noFill/>
          </a:ln>
        </p:spPr>
      </p:pic>
      <p:pic>
        <p:nvPicPr>
          <p:cNvPr id="750" name="Shape 750"/>
          <p:cNvPicPr preferRelativeResize="0"/>
          <p:nvPr/>
        </p:nvPicPr>
        <p:blipFill rotWithShape="1">
          <a:blip r:embed="rId4">
            <a:alphaModFix/>
          </a:blip>
          <a:srcRect l="11249" t="4999" r="15623" b="3333"/>
          <a:stretch/>
        </p:blipFill>
        <p:spPr>
          <a:xfrm>
            <a:off x="228600" y="3886200"/>
            <a:ext cx="3112368" cy="2926079"/>
          </a:xfrm>
          <a:prstGeom prst="rect">
            <a:avLst/>
          </a:prstGeom>
          <a:noFill/>
          <a:ln>
            <a:noFill/>
          </a:ln>
        </p:spPr>
      </p:pic>
      <p:pic>
        <p:nvPicPr>
          <p:cNvPr id="751" name="Shape 751"/>
          <p:cNvPicPr preferRelativeResize="0"/>
          <p:nvPr/>
        </p:nvPicPr>
        <p:blipFill rotWithShape="1">
          <a:blip r:embed="rId5">
            <a:alphaModFix/>
          </a:blip>
          <a:srcRect l="9851" t="8986" r="15392" b="-8168"/>
          <a:stretch/>
        </p:blipFill>
        <p:spPr>
          <a:xfrm>
            <a:off x="0" y="1005840"/>
            <a:ext cx="3383280" cy="3200399"/>
          </a:xfrm>
          <a:prstGeom prst="rect">
            <a:avLst/>
          </a:prstGeom>
          <a:noFill/>
          <a:ln>
            <a:noFill/>
          </a:ln>
        </p:spPr>
      </p:pic>
    </p:spTree>
    <p:extLst>
      <p:ext uri="{BB962C8B-B14F-4D97-AF65-F5344CB8AC3E}">
        <p14:creationId xmlns:p14="http://schemas.microsoft.com/office/powerpoint/2010/main" val="969915749"/>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F14BDA6-8BF8-9E41-ADA4-4DAFCC1F82FD}"/>
              </a:ext>
            </a:extLst>
          </p:cNvPr>
          <p:cNvSpPr>
            <a:spLocks noGrp="1"/>
          </p:cNvSpPr>
          <p:nvPr>
            <p:ph type="sldNum" sz="quarter" idx="12"/>
          </p:nvPr>
        </p:nvSpPr>
        <p:spPr/>
        <p:txBody>
          <a:bodyPr/>
          <a:lstStyle/>
          <a:p>
            <a:fld id="{84F0C20B-A562-774E-950F-E6675213146F}" type="slidenum">
              <a:rPr lang="en-US" altLang="en-US"/>
              <a:pPr/>
              <a:t>71</a:t>
            </a:fld>
            <a:endParaRPr lang="en-US" altLang="en-US"/>
          </a:p>
        </p:txBody>
      </p:sp>
      <p:sp>
        <p:nvSpPr>
          <p:cNvPr id="107522" name="Rectangle 2">
            <a:extLst>
              <a:ext uri="{FF2B5EF4-FFF2-40B4-BE49-F238E27FC236}">
                <a16:creationId xmlns:a16="http://schemas.microsoft.com/office/drawing/2014/main" id="{562FF90A-36D1-B049-A9ED-2B225577DC70}"/>
              </a:ext>
            </a:extLst>
          </p:cNvPr>
          <p:cNvSpPr>
            <a:spLocks noGrp="1" noChangeArrowheads="1"/>
          </p:cNvSpPr>
          <p:nvPr>
            <p:ph type="title"/>
          </p:nvPr>
        </p:nvSpPr>
        <p:spPr/>
        <p:txBody>
          <a:bodyPr/>
          <a:lstStyle/>
          <a:p>
            <a:r>
              <a:rPr lang="en-US" altLang="en-US"/>
              <a:t>Dirty Beam Shape and Weighting</a:t>
            </a:r>
          </a:p>
        </p:txBody>
      </p:sp>
      <p:sp>
        <p:nvSpPr>
          <p:cNvPr id="107523" name="Rectangle 3">
            <a:extLst>
              <a:ext uri="{FF2B5EF4-FFF2-40B4-BE49-F238E27FC236}">
                <a16:creationId xmlns:a16="http://schemas.microsoft.com/office/drawing/2014/main" id="{95FB4DCA-AC89-9A4B-8261-D224F047379E}"/>
              </a:ext>
            </a:extLst>
          </p:cNvPr>
          <p:cNvSpPr>
            <a:spLocks noGrp="1" noChangeArrowheads="1"/>
          </p:cNvSpPr>
          <p:nvPr>
            <p:ph type="body" idx="1"/>
          </p:nvPr>
        </p:nvSpPr>
        <p:spPr>
          <a:xfrm>
            <a:off x="304800" y="1524000"/>
            <a:ext cx="5638800" cy="4724400"/>
          </a:xfrm>
        </p:spPr>
        <p:txBody>
          <a:bodyPr>
            <a:normAutofit lnSpcReduction="10000"/>
          </a:bodyPr>
          <a:lstStyle/>
          <a:p>
            <a:r>
              <a:rPr lang="en-US" altLang="en-US" sz="2400" dirty="0"/>
              <a:t>introduce weighting function W(</a:t>
            </a:r>
            <a:r>
              <a:rPr lang="en-US" altLang="en-US" sz="2400" dirty="0" err="1"/>
              <a:t>u,v</a:t>
            </a:r>
            <a:r>
              <a:rPr lang="en-US" altLang="en-US" sz="2400" dirty="0"/>
              <a:t>)</a:t>
            </a:r>
          </a:p>
          <a:p>
            <a:endParaRPr lang="en-US" altLang="en-US" sz="2400" dirty="0"/>
          </a:p>
          <a:p>
            <a:pPr lvl="1"/>
            <a:r>
              <a:rPr lang="en-US" altLang="en-US" sz="2000" dirty="0"/>
              <a:t>W modifies </a:t>
            </a:r>
            <a:r>
              <a:rPr lang="en-US" altLang="en-US" sz="2000" dirty="0" err="1"/>
              <a:t>sidelobes</a:t>
            </a:r>
            <a:r>
              <a:rPr lang="en-US" altLang="en-US" sz="2000" dirty="0"/>
              <a:t> of dirty beam</a:t>
            </a:r>
          </a:p>
          <a:p>
            <a:pPr lvl="1"/>
            <a:r>
              <a:rPr lang="en-US" altLang="en-US" sz="2000" dirty="0"/>
              <a:t>W is also gridded for FFT</a:t>
            </a:r>
          </a:p>
          <a:p>
            <a:pPr lvl="1"/>
            <a:endParaRPr lang="en-US" altLang="en-US" sz="2000" dirty="0"/>
          </a:p>
          <a:p>
            <a:r>
              <a:rPr lang="en-US" altLang="en-US" sz="2400" dirty="0"/>
              <a:t>“Natural” weighting</a:t>
            </a:r>
          </a:p>
          <a:p>
            <a:pPr lvl="1"/>
            <a:r>
              <a:rPr lang="en-US" altLang="en-US" sz="2000" dirty="0"/>
              <a:t>W(</a:t>
            </a:r>
            <a:r>
              <a:rPr lang="en-US" altLang="en-US" sz="2000" dirty="0" err="1"/>
              <a:t>u,v</a:t>
            </a:r>
            <a:r>
              <a:rPr lang="en-US" altLang="en-US" sz="2000" dirty="0"/>
              <a:t>) = 1/</a:t>
            </a:r>
            <a:r>
              <a:rPr lang="en-US" altLang="en-US" sz="2000" dirty="0">
                <a:sym typeface="Symbol" pitchFamily="2" charset="2"/>
              </a:rPr>
              <a:t></a:t>
            </a:r>
            <a:r>
              <a:rPr lang="en-US" altLang="en-US" sz="2000" baseline="30000" dirty="0"/>
              <a:t>2</a:t>
            </a:r>
            <a:r>
              <a:rPr lang="en-US" altLang="en-US" sz="2000" dirty="0">
                <a:sym typeface="Symbol" pitchFamily="2" charset="2"/>
              </a:rPr>
              <a:t>(</a:t>
            </a:r>
            <a:r>
              <a:rPr lang="en-US" altLang="en-US" sz="2000" dirty="0" err="1">
                <a:sym typeface="Symbol" pitchFamily="2" charset="2"/>
              </a:rPr>
              <a:t>u,v</a:t>
            </a:r>
            <a:r>
              <a:rPr lang="en-US" altLang="en-US" sz="2000" dirty="0">
                <a:sym typeface="Symbol" pitchFamily="2" charset="2"/>
              </a:rPr>
              <a:t>) at points with data and          zero elsewhere where </a:t>
            </a:r>
            <a:r>
              <a:rPr lang="en-US" altLang="en-US" sz="2000" baseline="30000" dirty="0"/>
              <a:t>2</a:t>
            </a:r>
            <a:r>
              <a:rPr lang="en-US" altLang="en-US" sz="2000" dirty="0">
                <a:sym typeface="Symbol" pitchFamily="2" charset="2"/>
              </a:rPr>
              <a:t>(</a:t>
            </a:r>
            <a:r>
              <a:rPr lang="en-US" altLang="en-US" sz="2000" dirty="0" err="1">
                <a:sym typeface="Symbol" pitchFamily="2" charset="2"/>
              </a:rPr>
              <a:t>u,v</a:t>
            </a:r>
            <a:r>
              <a:rPr lang="en-US" altLang="en-US" sz="2000" dirty="0">
                <a:sym typeface="Symbol" pitchFamily="2" charset="2"/>
              </a:rPr>
              <a:t>) is the noise variance of the (</a:t>
            </a:r>
            <a:r>
              <a:rPr lang="en-US" altLang="en-US" sz="2000" dirty="0" err="1">
                <a:sym typeface="Symbol" pitchFamily="2" charset="2"/>
              </a:rPr>
              <a:t>u,v</a:t>
            </a:r>
            <a:r>
              <a:rPr lang="en-US" altLang="en-US" sz="2000" dirty="0">
                <a:sym typeface="Symbol" pitchFamily="2" charset="2"/>
              </a:rPr>
              <a:t>) sample</a:t>
            </a:r>
          </a:p>
          <a:p>
            <a:pPr lvl="1"/>
            <a:r>
              <a:rPr lang="en-US" altLang="en-US" sz="2000" dirty="0">
                <a:sym typeface="Symbol" pitchFamily="2" charset="2"/>
              </a:rPr>
              <a:t>maximizes point source sensitivity (lowest </a:t>
            </a:r>
            <a:r>
              <a:rPr lang="en-US" altLang="en-US" sz="2000" dirty="0" err="1">
                <a:sym typeface="Symbol" pitchFamily="2" charset="2"/>
              </a:rPr>
              <a:t>rms</a:t>
            </a:r>
            <a:r>
              <a:rPr lang="en-US" altLang="en-US" sz="2000" dirty="0">
                <a:sym typeface="Symbol" pitchFamily="2" charset="2"/>
              </a:rPr>
              <a:t> in image)</a:t>
            </a:r>
          </a:p>
          <a:p>
            <a:pPr lvl="1"/>
            <a:r>
              <a:rPr lang="en-US" altLang="en-US" sz="2000" dirty="0">
                <a:sym typeface="Symbol" pitchFamily="2" charset="2"/>
              </a:rPr>
              <a:t>gives more weight to shorter baselines (larger spatial scales), degrades resolution</a:t>
            </a:r>
            <a:endParaRPr lang="en-US" altLang="en-US" dirty="0">
              <a:sym typeface="Symbol" pitchFamily="2" charset="2"/>
            </a:endParaRPr>
          </a:p>
        </p:txBody>
      </p:sp>
      <p:pic>
        <p:nvPicPr>
          <p:cNvPr id="107524" name="Picture 4" descr="TP_tmp">
            <a:extLst>
              <a:ext uri="{FF2B5EF4-FFF2-40B4-BE49-F238E27FC236}">
                <a16:creationId xmlns:a16="http://schemas.microsoft.com/office/drawing/2014/main" id="{4FD711D5-6994-414F-B24F-A6304BB0375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838200" y="2057400"/>
            <a:ext cx="3581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descr="vega">
            <a:extLst>
              <a:ext uri="{FF2B5EF4-FFF2-40B4-BE49-F238E27FC236}">
                <a16:creationId xmlns:a16="http://schemas.microsoft.com/office/drawing/2014/main" id="{EEDF366D-5A6A-D74C-86D2-58D57D6E8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374" b="12851"/>
          <a:stretch>
            <a:fillRect/>
          </a:stretch>
        </p:blipFill>
        <p:spPr bwMode="auto">
          <a:xfrm>
            <a:off x="5893568" y="1447800"/>
            <a:ext cx="2869432" cy="2516188"/>
          </a:xfrm>
          <a:prstGeom prst="rect">
            <a:avLst/>
          </a:prstGeom>
          <a:noFill/>
          <a:extLst>
            <a:ext uri="{909E8E84-426E-40DD-AFC4-6F175D3DCCD1}">
              <a14:hiddenFill xmlns:a14="http://schemas.microsoft.com/office/drawing/2010/main">
                <a:solidFill>
                  <a:srgbClr val="FFFFFF"/>
                </a:solidFill>
              </a14:hiddenFill>
            </a:ext>
          </a:extLst>
        </p:spPr>
      </p:pic>
      <p:pic>
        <p:nvPicPr>
          <p:cNvPr id="107526" name="Picture 6" descr="beam">
            <a:extLst>
              <a:ext uri="{FF2B5EF4-FFF2-40B4-BE49-F238E27FC236}">
                <a16:creationId xmlns:a16="http://schemas.microsoft.com/office/drawing/2014/main" id="{A1653D12-7D97-5346-8E4F-06A9EE3CDD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3810000"/>
            <a:ext cx="3052763" cy="272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409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CE7B0B8-53C9-2B48-860A-958AF2FDFB3F}"/>
              </a:ext>
            </a:extLst>
          </p:cNvPr>
          <p:cNvSpPr>
            <a:spLocks noGrp="1"/>
          </p:cNvSpPr>
          <p:nvPr>
            <p:ph type="sldNum" sz="quarter" idx="12"/>
          </p:nvPr>
        </p:nvSpPr>
        <p:spPr/>
        <p:txBody>
          <a:bodyPr/>
          <a:lstStyle/>
          <a:p>
            <a:fld id="{B5985B6C-04FB-EA47-A2C0-E278C57FCFC5}" type="slidenum">
              <a:rPr lang="en-US" altLang="en-US"/>
              <a:pPr/>
              <a:t>72</a:t>
            </a:fld>
            <a:endParaRPr lang="en-US" altLang="en-US"/>
          </a:p>
        </p:txBody>
      </p:sp>
      <p:pic>
        <p:nvPicPr>
          <p:cNvPr id="115719" name="Picture 1031" descr="beam">
            <a:extLst>
              <a:ext uri="{FF2B5EF4-FFF2-40B4-BE49-F238E27FC236}">
                <a16:creationId xmlns:a16="http://schemas.microsoft.com/office/drawing/2014/main" id="{65591D0B-B881-9A46-8F90-4DE8B155A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10000"/>
            <a:ext cx="3052763" cy="2728913"/>
          </a:xfrm>
          <a:prstGeom prst="rect">
            <a:avLst/>
          </a:prstGeom>
          <a:noFill/>
          <a:extLst>
            <a:ext uri="{909E8E84-426E-40DD-AFC4-6F175D3DCCD1}">
              <a14:hiddenFill xmlns:a14="http://schemas.microsoft.com/office/drawing/2010/main">
                <a:solidFill>
                  <a:srgbClr val="FFFFFF"/>
                </a:solidFill>
              </a14:hiddenFill>
            </a:ext>
          </a:extLst>
        </p:spPr>
      </p:pic>
      <p:sp>
        <p:nvSpPr>
          <p:cNvPr id="115714" name="Rectangle 1026">
            <a:extLst>
              <a:ext uri="{FF2B5EF4-FFF2-40B4-BE49-F238E27FC236}">
                <a16:creationId xmlns:a16="http://schemas.microsoft.com/office/drawing/2014/main" id="{D12B17C0-7EA0-0447-9622-67A5FB12A04F}"/>
              </a:ext>
            </a:extLst>
          </p:cNvPr>
          <p:cNvSpPr>
            <a:spLocks noGrp="1" noChangeArrowheads="1"/>
          </p:cNvSpPr>
          <p:nvPr>
            <p:ph type="title"/>
          </p:nvPr>
        </p:nvSpPr>
        <p:spPr/>
        <p:txBody>
          <a:bodyPr/>
          <a:lstStyle/>
          <a:p>
            <a:r>
              <a:rPr lang="en-US" altLang="en-US"/>
              <a:t>Dirty Beam Shape and Weighting</a:t>
            </a:r>
          </a:p>
        </p:txBody>
      </p:sp>
      <p:sp>
        <p:nvSpPr>
          <p:cNvPr id="115715" name="Rectangle 1027">
            <a:extLst>
              <a:ext uri="{FF2B5EF4-FFF2-40B4-BE49-F238E27FC236}">
                <a16:creationId xmlns:a16="http://schemas.microsoft.com/office/drawing/2014/main" id="{929BB662-2D40-A24B-BE12-7883C4C64CBA}"/>
              </a:ext>
            </a:extLst>
          </p:cNvPr>
          <p:cNvSpPr>
            <a:spLocks noGrp="1" noChangeArrowheads="1"/>
          </p:cNvSpPr>
          <p:nvPr>
            <p:ph type="body" idx="1"/>
          </p:nvPr>
        </p:nvSpPr>
        <p:spPr>
          <a:xfrm>
            <a:off x="381000" y="1366838"/>
            <a:ext cx="5426034" cy="4572000"/>
          </a:xfrm>
        </p:spPr>
        <p:txBody>
          <a:bodyPr/>
          <a:lstStyle/>
          <a:p>
            <a:r>
              <a:rPr lang="en-US" altLang="en-US" sz="2400" dirty="0"/>
              <a:t>“Uniform” weighting</a:t>
            </a:r>
          </a:p>
          <a:p>
            <a:pPr lvl="1"/>
            <a:r>
              <a:rPr lang="en-US" altLang="en-US" sz="2000" dirty="0"/>
              <a:t>W(</a:t>
            </a:r>
            <a:r>
              <a:rPr lang="en-US" altLang="en-US" sz="2000" dirty="0" err="1"/>
              <a:t>u,v</a:t>
            </a:r>
            <a:r>
              <a:rPr lang="en-US" altLang="en-US" sz="2000" dirty="0"/>
              <a:t>) is inversely proportional to local density of (</a:t>
            </a:r>
            <a:r>
              <a:rPr lang="en-US" altLang="en-US" sz="2000" dirty="0" err="1"/>
              <a:t>u,v</a:t>
            </a:r>
            <a:r>
              <a:rPr lang="en-US" altLang="en-US" sz="2000" dirty="0"/>
              <a:t>) points, so sum of weights    in a (</a:t>
            </a:r>
            <a:r>
              <a:rPr lang="en-US" altLang="en-US" sz="2000" dirty="0" err="1"/>
              <a:t>u,v</a:t>
            </a:r>
            <a:r>
              <a:rPr lang="en-US" altLang="en-US" sz="2000" dirty="0"/>
              <a:t>) cell is a constant (or zero)</a:t>
            </a:r>
          </a:p>
          <a:p>
            <a:pPr lvl="1"/>
            <a:r>
              <a:rPr lang="en-US" altLang="en-US" sz="2000" dirty="0">
                <a:sym typeface="Symbol" pitchFamily="2" charset="2"/>
              </a:rPr>
              <a:t>fills (</a:t>
            </a:r>
            <a:r>
              <a:rPr lang="en-US" altLang="en-US" sz="2000" dirty="0" err="1">
                <a:sym typeface="Symbol" pitchFamily="2" charset="2"/>
              </a:rPr>
              <a:t>u,v</a:t>
            </a:r>
            <a:r>
              <a:rPr lang="en-US" altLang="en-US" sz="2000" dirty="0">
                <a:sym typeface="Symbol" pitchFamily="2" charset="2"/>
              </a:rPr>
              <a:t>) plane more uniformly, so (outer) </a:t>
            </a:r>
            <a:r>
              <a:rPr lang="en-US" altLang="en-US" sz="2000" dirty="0" err="1">
                <a:sym typeface="Symbol" pitchFamily="2" charset="2"/>
              </a:rPr>
              <a:t>sidelobes</a:t>
            </a:r>
            <a:r>
              <a:rPr lang="en-US" altLang="en-US" sz="2000" dirty="0">
                <a:sym typeface="Symbol" pitchFamily="2" charset="2"/>
              </a:rPr>
              <a:t> are lower</a:t>
            </a:r>
            <a:endParaRPr lang="en-US" altLang="en-US" sz="2000" dirty="0"/>
          </a:p>
          <a:p>
            <a:pPr lvl="1"/>
            <a:r>
              <a:rPr lang="en-US" altLang="en-US" sz="2000" dirty="0">
                <a:sym typeface="Symbol" pitchFamily="2" charset="2"/>
              </a:rPr>
              <a:t>gives more weight to long baselines and therefore higher angular resolution</a:t>
            </a:r>
          </a:p>
          <a:p>
            <a:pPr lvl="1"/>
            <a:r>
              <a:rPr lang="en-US" altLang="en-US" sz="2000" dirty="0">
                <a:sym typeface="Symbol" pitchFamily="2" charset="2"/>
              </a:rPr>
              <a:t>degrades point source sensitivity               (higher </a:t>
            </a:r>
            <a:r>
              <a:rPr lang="en-US" altLang="en-US" sz="2000" dirty="0" err="1">
                <a:sym typeface="Symbol" pitchFamily="2" charset="2"/>
              </a:rPr>
              <a:t>rms</a:t>
            </a:r>
            <a:r>
              <a:rPr lang="en-US" altLang="en-US" sz="2000" dirty="0">
                <a:sym typeface="Symbol" pitchFamily="2" charset="2"/>
              </a:rPr>
              <a:t> in image)</a:t>
            </a:r>
          </a:p>
          <a:p>
            <a:pPr lvl="1"/>
            <a:r>
              <a:rPr lang="en-US" altLang="en-US" sz="2000" dirty="0">
                <a:sym typeface="Symbol" pitchFamily="2" charset="2"/>
              </a:rPr>
              <a:t>can be trouble with sparse sampling (cells with few data points have same weight as cells with many data points)</a:t>
            </a:r>
          </a:p>
        </p:txBody>
      </p:sp>
      <p:pic>
        <p:nvPicPr>
          <p:cNvPr id="115717" name="Picture 1029" descr="vega">
            <a:extLst>
              <a:ext uri="{FF2B5EF4-FFF2-40B4-BE49-F238E27FC236}">
                <a16:creationId xmlns:a16="http://schemas.microsoft.com/office/drawing/2014/main" id="{3C552C62-2A93-4443-85C4-22C712EEA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374" b="12851"/>
          <a:stretch>
            <a:fillRect/>
          </a:stretch>
        </p:blipFill>
        <p:spPr bwMode="auto">
          <a:xfrm>
            <a:off x="6248400" y="1447800"/>
            <a:ext cx="2514600" cy="220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745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99558F37-9ABD-F848-BD85-7F7A99081037}"/>
              </a:ext>
            </a:extLst>
          </p:cNvPr>
          <p:cNvSpPr>
            <a:spLocks noGrp="1"/>
          </p:cNvSpPr>
          <p:nvPr>
            <p:ph type="sldNum" sz="quarter" idx="12"/>
          </p:nvPr>
        </p:nvSpPr>
        <p:spPr/>
        <p:txBody>
          <a:bodyPr/>
          <a:lstStyle/>
          <a:p>
            <a:fld id="{6145E6A6-4A9C-4C4E-AE57-4DE66DB7B06E}" type="slidenum">
              <a:rPr lang="en-US" altLang="en-US"/>
              <a:pPr/>
              <a:t>73</a:t>
            </a:fld>
            <a:endParaRPr lang="en-US" altLang="en-US"/>
          </a:p>
        </p:txBody>
      </p:sp>
      <p:pic>
        <p:nvPicPr>
          <p:cNvPr id="116743" name="Picture 1031" descr="beam">
            <a:extLst>
              <a:ext uri="{FF2B5EF4-FFF2-40B4-BE49-F238E27FC236}">
                <a16:creationId xmlns:a16="http://schemas.microsoft.com/office/drawing/2014/main" id="{0E68DC14-F45D-134D-84F0-5D6C6857E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824288"/>
            <a:ext cx="3052763" cy="2728912"/>
          </a:xfrm>
          <a:prstGeom prst="rect">
            <a:avLst/>
          </a:prstGeom>
          <a:noFill/>
          <a:extLst>
            <a:ext uri="{909E8E84-426E-40DD-AFC4-6F175D3DCCD1}">
              <a14:hiddenFill xmlns:a14="http://schemas.microsoft.com/office/drawing/2010/main">
                <a:solidFill>
                  <a:srgbClr val="FFFFFF"/>
                </a:solidFill>
              </a14:hiddenFill>
            </a:ext>
          </a:extLst>
        </p:spPr>
      </p:pic>
      <p:sp>
        <p:nvSpPr>
          <p:cNvPr id="116739" name="Rectangle 1027">
            <a:extLst>
              <a:ext uri="{FF2B5EF4-FFF2-40B4-BE49-F238E27FC236}">
                <a16:creationId xmlns:a16="http://schemas.microsoft.com/office/drawing/2014/main" id="{3408DE3A-5997-1849-A4F0-8A5F3923CEF2}"/>
              </a:ext>
            </a:extLst>
          </p:cNvPr>
          <p:cNvSpPr>
            <a:spLocks noGrp="1" noChangeArrowheads="1"/>
          </p:cNvSpPr>
          <p:nvPr>
            <p:ph type="title"/>
          </p:nvPr>
        </p:nvSpPr>
        <p:spPr/>
        <p:txBody>
          <a:bodyPr/>
          <a:lstStyle/>
          <a:p>
            <a:r>
              <a:rPr lang="en-US" altLang="en-US"/>
              <a:t>Dirty Beam Shape and Weighting</a:t>
            </a:r>
          </a:p>
        </p:txBody>
      </p:sp>
      <p:sp>
        <p:nvSpPr>
          <p:cNvPr id="116740" name="Rectangle 1028">
            <a:extLst>
              <a:ext uri="{FF2B5EF4-FFF2-40B4-BE49-F238E27FC236}">
                <a16:creationId xmlns:a16="http://schemas.microsoft.com/office/drawing/2014/main" id="{AD47B6ED-BDBA-2F4A-B17F-C58E4AF40D74}"/>
              </a:ext>
            </a:extLst>
          </p:cNvPr>
          <p:cNvSpPr>
            <a:spLocks noGrp="1" noChangeArrowheads="1"/>
          </p:cNvSpPr>
          <p:nvPr>
            <p:ph type="body" idx="1"/>
          </p:nvPr>
        </p:nvSpPr>
        <p:spPr>
          <a:xfrm>
            <a:off x="304800" y="1524000"/>
            <a:ext cx="5867400" cy="4572000"/>
          </a:xfrm>
        </p:spPr>
        <p:txBody>
          <a:bodyPr/>
          <a:lstStyle/>
          <a:p>
            <a:r>
              <a:rPr lang="en-US" altLang="en-US" sz="2400">
                <a:sym typeface="Symbol" pitchFamily="2" charset="2"/>
              </a:rPr>
              <a:t>“Robust” (Briggs) weighting</a:t>
            </a:r>
          </a:p>
          <a:p>
            <a:pPr lvl="1"/>
            <a:r>
              <a:rPr lang="en-US" altLang="en-US" sz="2000">
                <a:sym typeface="Symbol" pitchFamily="2" charset="2"/>
              </a:rPr>
              <a:t>variant of “uniform” that avoids giving too much weight to cell with low natural weight</a:t>
            </a:r>
          </a:p>
          <a:p>
            <a:pPr lvl="1"/>
            <a:r>
              <a:rPr lang="en-US" altLang="en-US" sz="2000">
                <a:sym typeface="Symbol" pitchFamily="2" charset="2"/>
              </a:rPr>
              <a:t>implementations differ, e.g. S</a:t>
            </a:r>
            <a:r>
              <a:rPr lang="en-US" altLang="en-US" sz="2000" baseline="-25000"/>
              <a:t>N</a:t>
            </a:r>
            <a:r>
              <a:rPr lang="en-US" altLang="en-US" sz="2000">
                <a:sym typeface="Symbol" pitchFamily="2" charset="2"/>
              </a:rPr>
              <a:t> is natural weight of a cell, S</a:t>
            </a:r>
            <a:r>
              <a:rPr lang="en-US" altLang="en-US" sz="2000" baseline="-25000"/>
              <a:t>t</a:t>
            </a:r>
            <a:r>
              <a:rPr lang="en-US" altLang="en-US" sz="2000">
                <a:sym typeface="Symbol" pitchFamily="2" charset="2"/>
              </a:rPr>
              <a:t> is a threshold</a:t>
            </a:r>
          </a:p>
          <a:p>
            <a:pPr lvl="1"/>
            <a:endParaRPr lang="en-US" altLang="en-US" sz="2000">
              <a:sym typeface="Symbol" pitchFamily="2" charset="2"/>
            </a:endParaRPr>
          </a:p>
          <a:p>
            <a:pPr lvl="1"/>
            <a:endParaRPr lang="en-US" altLang="en-US" sz="2000">
              <a:sym typeface="Symbol" pitchFamily="2" charset="2"/>
            </a:endParaRPr>
          </a:p>
          <a:p>
            <a:pPr lvl="1"/>
            <a:r>
              <a:rPr lang="en-US" altLang="en-US" sz="2000">
                <a:sym typeface="Symbol" pitchFamily="2" charset="2"/>
              </a:rPr>
              <a:t>large threshold natural weighting</a:t>
            </a:r>
          </a:p>
          <a:p>
            <a:pPr lvl="1"/>
            <a:r>
              <a:rPr lang="en-US" altLang="en-US" sz="2000">
                <a:sym typeface="Symbol" pitchFamily="2" charset="2"/>
              </a:rPr>
              <a:t>small threshold  uniform weighting</a:t>
            </a:r>
          </a:p>
          <a:p>
            <a:pPr lvl="1"/>
            <a:r>
              <a:rPr lang="en-US" altLang="en-US" sz="2000">
                <a:sym typeface="Symbol" pitchFamily="2" charset="2"/>
              </a:rPr>
              <a:t>parameter allows continuous variation between optimal angular resolution and optimal point source sensitivity</a:t>
            </a:r>
          </a:p>
        </p:txBody>
      </p:sp>
      <p:pic>
        <p:nvPicPr>
          <p:cNvPr id="116741" name="Picture 1029" descr="vega">
            <a:extLst>
              <a:ext uri="{FF2B5EF4-FFF2-40B4-BE49-F238E27FC236}">
                <a16:creationId xmlns:a16="http://schemas.microsoft.com/office/drawing/2014/main" id="{D61E3421-1A97-D643-8DF7-F09B1E5C3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374" b="12851"/>
          <a:stretch>
            <a:fillRect/>
          </a:stretch>
        </p:blipFill>
        <p:spPr bwMode="auto">
          <a:xfrm>
            <a:off x="6248400" y="1447800"/>
            <a:ext cx="2514600" cy="2205038"/>
          </a:xfrm>
          <a:prstGeom prst="rect">
            <a:avLst/>
          </a:prstGeom>
          <a:noFill/>
          <a:extLst>
            <a:ext uri="{909E8E84-426E-40DD-AFC4-6F175D3DCCD1}">
              <a14:hiddenFill xmlns:a14="http://schemas.microsoft.com/office/drawing/2010/main">
                <a:solidFill>
                  <a:srgbClr val="FFFFFF"/>
                </a:solidFill>
              </a14:hiddenFill>
            </a:ext>
          </a:extLst>
        </p:spPr>
      </p:pic>
      <p:pic>
        <p:nvPicPr>
          <p:cNvPr id="116745" name="Picture 1033" descr="TP_tmp">
            <a:extLst>
              <a:ext uri="{FF2B5EF4-FFF2-40B4-BE49-F238E27FC236}">
                <a16:creationId xmlns:a16="http://schemas.microsoft.com/office/drawing/2014/main" id="{5901F209-CD84-2048-B3FC-5EE787FAE42A}"/>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219200" y="3429000"/>
            <a:ext cx="276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2208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B4CE61B-A30F-B949-86A8-3C396FD67E62}"/>
              </a:ext>
            </a:extLst>
          </p:cNvPr>
          <p:cNvSpPr>
            <a:spLocks noGrp="1"/>
          </p:cNvSpPr>
          <p:nvPr>
            <p:ph type="sldNum" sz="quarter" idx="12"/>
          </p:nvPr>
        </p:nvSpPr>
        <p:spPr/>
        <p:txBody>
          <a:bodyPr/>
          <a:lstStyle/>
          <a:p>
            <a:fld id="{512C003C-8FAF-C74F-AC49-9942B943BE8C}" type="slidenum">
              <a:rPr lang="en-US" altLang="en-US"/>
              <a:pPr/>
              <a:t>74</a:t>
            </a:fld>
            <a:endParaRPr lang="en-US" altLang="en-US"/>
          </a:p>
        </p:txBody>
      </p:sp>
      <p:pic>
        <p:nvPicPr>
          <p:cNvPr id="117767" name="Picture 7" descr="beam">
            <a:extLst>
              <a:ext uri="{FF2B5EF4-FFF2-40B4-BE49-F238E27FC236}">
                <a16:creationId xmlns:a16="http://schemas.microsoft.com/office/drawing/2014/main" id="{B6FBF280-94EC-8848-8EB8-861BDE46B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838" y="3810000"/>
            <a:ext cx="3052762" cy="2728913"/>
          </a:xfrm>
          <a:prstGeom prst="rect">
            <a:avLst/>
          </a:prstGeom>
          <a:noFill/>
          <a:extLst>
            <a:ext uri="{909E8E84-426E-40DD-AFC4-6F175D3DCCD1}">
              <a14:hiddenFill xmlns:a14="http://schemas.microsoft.com/office/drawing/2010/main">
                <a:solidFill>
                  <a:srgbClr val="FFFFFF"/>
                </a:solidFill>
              </a14:hiddenFill>
            </a:ext>
          </a:extLst>
        </p:spPr>
      </p:pic>
      <p:sp>
        <p:nvSpPr>
          <p:cNvPr id="117763" name="Rectangle 3">
            <a:extLst>
              <a:ext uri="{FF2B5EF4-FFF2-40B4-BE49-F238E27FC236}">
                <a16:creationId xmlns:a16="http://schemas.microsoft.com/office/drawing/2014/main" id="{E5E506D0-3668-E840-99AC-303CE8988B18}"/>
              </a:ext>
            </a:extLst>
          </p:cNvPr>
          <p:cNvSpPr>
            <a:spLocks noGrp="1" noChangeArrowheads="1"/>
          </p:cNvSpPr>
          <p:nvPr>
            <p:ph type="title"/>
          </p:nvPr>
        </p:nvSpPr>
        <p:spPr/>
        <p:txBody>
          <a:bodyPr/>
          <a:lstStyle/>
          <a:p>
            <a:r>
              <a:rPr lang="en-US" altLang="en-US"/>
              <a:t>Dirty Beam Shape and Weighting</a:t>
            </a:r>
          </a:p>
        </p:txBody>
      </p:sp>
      <p:sp>
        <p:nvSpPr>
          <p:cNvPr id="117764" name="Rectangle 4">
            <a:extLst>
              <a:ext uri="{FF2B5EF4-FFF2-40B4-BE49-F238E27FC236}">
                <a16:creationId xmlns:a16="http://schemas.microsoft.com/office/drawing/2014/main" id="{24DB50DE-5CEC-D947-86F8-C88B8C031439}"/>
              </a:ext>
            </a:extLst>
          </p:cNvPr>
          <p:cNvSpPr>
            <a:spLocks noGrp="1" noChangeArrowheads="1"/>
          </p:cNvSpPr>
          <p:nvPr>
            <p:ph type="body" idx="1"/>
          </p:nvPr>
        </p:nvSpPr>
        <p:spPr>
          <a:xfrm>
            <a:off x="304800" y="1524000"/>
            <a:ext cx="5867400" cy="4572000"/>
          </a:xfrm>
        </p:spPr>
        <p:txBody>
          <a:bodyPr>
            <a:normAutofit lnSpcReduction="10000"/>
          </a:bodyPr>
          <a:lstStyle/>
          <a:p>
            <a:r>
              <a:rPr lang="en-US" altLang="en-US" sz="2400"/>
              <a:t>“Tapering”</a:t>
            </a:r>
          </a:p>
          <a:p>
            <a:pPr lvl="1"/>
            <a:r>
              <a:rPr lang="en-US" altLang="en-US" sz="2000"/>
              <a:t>apodize the (u,v) sampling by a Gaussian</a:t>
            </a:r>
          </a:p>
          <a:p>
            <a:pPr lvl="1"/>
            <a:endParaRPr lang="en-US" altLang="en-US" sz="2000"/>
          </a:p>
          <a:p>
            <a:pPr lvl="1"/>
            <a:endParaRPr lang="en-US" altLang="en-US" sz="2000">
              <a:sym typeface="Symbol" pitchFamily="2" charset="2"/>
            </a:endParaRPr>
          </a:p>
          <a:p>
            <a:pPr lvl="1">
              <a:buFontTx/>
              <a:buNone/>
            </a:pPr>
            <a:r>
              <a:rPr lang="en-US" altLang="en-US" sz="2000">
                <a:sym typeface="Symbol" pitchFamily="2" charset="2"/>
              </a:rPr>
              <a:t>     t = tapering parameter (in k; arcsec)</a:t>
            </a:r>
          </a:p>
          <a:p>
            <a:pPr lvl="1"/>
            <a:r>
              <a:rPr lang="en-US" altLang="en-US" sz="2000">
                <a:sym typeface="Symbol" pitchFamily="2" charset="2"/>
              </a:rPr>
              <a:t>like smoothing in the image plane (convolution by a Gaussian)</a:t>
            </a:r>
          </a:p>
          <a:p>
            <a:pPr lvl="1"/>
            <a:r>
              <a:rPr lang="en-US" altLang="en-US" sz="2000">
                <a:sym typeface="Symbol" pitchFamily="2" charset="2"/>
              </a:rPr>
              <a:t>gives more weight to shorter baselines, degrades angular resolution</a:t>
            </a:r>
          </a:p>
          <a:p>
            <a:pPr lvl="1"/>
            <a:r>
              <a:rPr lang="en-US" altLang="en-US" sz="2000">
                <a:sym typeface="Symbol" pitchFamily="2" charset="2"/>
              </a:rPr>
              <a:t>degrades point source sensitivity but can improve sensitivity to extended structure</a:t>
            </a:r>
          </a:p>
          <a:p>
            <a:pPr lvl="1"/>
            <a:r>
              <a:rPr lang="en-US" altLang="en-US" sz="2000">
                <a:sym typeface="Symbol" pitchFamily="2" charset="2"/>
              </a:rPr>
              <a:t>could use an elliptical Gaussian</a:t>
            </a:r>
          </a:p>
          <a:p>
            <a:pPr lvl="1"/>
            <a:r>
              <a:rPr lang="en-US" altLang="en-US" sz="2000">
                <a:sym typeface="Symbol" pitchFamily="2" charset="2"/>
              </a:rPr>
              <a:t>limits to usefulness</a:t>
            </a:r>
          </a:p>
        </p:txBody>
      </p:sp>
      <p:pic>
        <p:nvPicPr>
          <p:cNvPr id="117765" name="Picture 5" descr="vega">
            <a:extLst>
              <a:ext uri="{FF2B5EF4-FFF2-40B4-BE49-F238E27FC236}">
                <a16:creationId xmlns:a16="http://schemas.microsoft.com/office/drawing/2014/main" id="{42C8E152-040F-8C48-9A98-D541239BC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9374" b="12851"/>
          <a:stretch>
            <a:fillRect/>
          </a:stretch>
        </p:blipFill>
        <p:spPr bwMode="auto">
          <a:xfrm>
            <a:off x="6248400" y="1447800"/>
            <a:ext cx="2514600" cy="2205038"/>
          </a:xfrm>
          <a:prstGeom prst="rect">
            <a:avLst/>
          </a:prstGeom>
          <a:noFill/>
          <a:extLst>
            <a:ext uri="{909E8E84-426E-40DD-AFC4-6F175D3DCCD1}">
              <a14:hiddenFill xmlns:a14="http://schemas.microsoft.com/office/drawing/2010/main">
                <a:solidFill>
                  <a:srgbClr val="FFFFFF"/>
                </a:solidFill>
              </a14:hiddenFill>
            </a:ext>
          </a:extLst>
        </p:spPr>
      </p:pic>
      <p:pic>
        <p:nvPicPr>
          <p:cNvPr id="117768" name="Picture 8" descr="TP_tmp">
            <a:extLst>
              <a:ext uri="{FF2B5EF4-FFF2-40B4-BE49-F238E27FC236}">
                <a16:creationId xmlns:a16="http://schemas.microsoft.com/office/drawing/2014/main" id="{7ADD270F-B9DC-F448-9A65-2974BD39A42C}"/>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219200" y="2438400"/>
            <a:ext cx="29464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021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03AF2F0D-A8B8-374B-83B4-114F7EB80D30}"/>
              </a:ext>
            </a:extLst>
          </p:cNvPr>
          <p:cNvSpPr>
            <a:spLocks noGrp="1"/>
          </p:cNvSpPr>
          <p:nvPr>
            <p:ph type="sldNum" sz="quarter" idx="12"/>
          </p:nvPr>
        </p:nvSpPr>
        <p:spPr/>
        <p:txBody>
          <a:bodyPr/>
          <a:lstStyle/>
          <a:p>
            <a:fld id="{F5BBFF16-EA0E-3643-9FFC-D5B00B41457D}" type="slidenum">
              <a:rPr lang="en-US" altLang="en-US"/>
              <a:pPr/>
              <a:t>75</a:t>
            </a:fld>
            <a:endParaRPr lang="en-US" altLang="en-US"/>
          </a:p>
        </p:txBody>
      </p:sp>
      <p:grpSp>
        <p:nvGrpSpPr>
          <p:cNvPr id="148493" name="Group 13">
            <a:extLst>
              <a:ext uri="{FF2B5EF4-FFF2-40B4-BE49-F238E27FC236}">
                <a16:creationId xmlns:a16="http://schemas.microsoft.com/office/drawing/2014/main" id="{E6322029-3D1E-7048-BFE6-33EB1FDCBA13}"/>
              </a:ext>
            </a:extLst>
          </p:cNvPr>
          <p:cNvGrpSpPr>
            <a:grpSpLocks/>
          </p:cNvGrpSpPr>
          <p:nvPr/>
        </p:nvGrpSpPr>
        <p:grpSpPr bwMode="auto">
          <a:xfrm>
            <a:off x="4648200" y="3973513"/>
            <a:ext cx="4178300" cy="2728912"/>
            <a:chOff x="2928" y="2503"/>
            <a:chExt cx="2632" cy="1719"/>
          </a:xfrm>
        </p:grpSpPr>
        <p:pic>
          <p:nvPicPr>
            <p:cNvPr id="148491" name="Picture 11" descr="beam">
              <a:extLst>
                <a:ext uri="{FF2B5EF4-FFF2-40B4-BE49-F238E27FC236}">
                  <a16:creationId xmlns:a16="http://schemas.microsoft.com/office/drawing/2014/main" id="{E8F3770D-02D9-B942-9356-F30FD4A0A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2503"/>
              <a:ext cx="1923" cy="1719"/>
            </a:xfrm>
            <a:prstGeom prst="rect">
              <a:avLst/>
            </a:prstGeom>
            <a:noFill/>
            <a:extLst>
              <a:ext uri="{909E8E84-426E-40DD-AFC4-6F175D3DCCD1}">
                <a14:hiddenFill xmlns:a14="http://schemas.microsoft.com/office/drawing/2010/main">
                  <a:solidFill>
                    <a:srgbClr val="FFFFFF"/>
                  </a:solidFill>
                </a14:hiddenFill>
              </a:ext>
            </a:extLst>
          </p:spPr>
        </p:pic>
        <p:sp>
          <p:nvSpPr>
            <p:cNvPr id="148492" name="Text Box 12">
              <a:extLst>
                <a:ext uri="{FF2B5EF4-FFF2-40B4-BE49-F238E27FC236}">
                  <a16:creationId xmlns:a16="http://schemas.microsoft.com/office/drawing/2014/main" id="{84A31ECE-5638-2C43-AF59-DE16B936E81E}"/>
                </a:ext>
              </a:extLst>
            </p:cNvPr>
            <p:cNvSpPr txBox="1">
              <a:spLocks noChangeArrowheads="1"/>
            </p:cNvSpPr>
            <p:nvPr/>
          </p:nvSpPr>
          <p:spPr bwMode="auto">
            <a:xfrm>
              <a:off x="4944" y="2821"/>
              <a:ext cx="616" cy="9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latin typeface="Arial" panose="020B0604020202020204" pitchFamily="34" charset="0"/>
                </a:rPr>
                <a:t>Natural</a:t>
              </a:r>
            </a:p>
            <a:p>
              <a:r>
                <a:rPr lang="en-US" altLang="en-US" sz="1800">
                  <a:latin typeface="Arial" panose="020B0604020202020204" pitchFamily="34" charset="0"/>
                </a:rPr>
                <a:t>+ Taper</a:t>
              </a:r>
            </a:p>
            <a:p>
              <a:r>
                <a:rPr lang="en-US" altLang="en-US" sz="1800">
                  <a:latin typeface="Arial" panose="020B0604020202020204" pitchFamily="34" charset="0"/>
                </a:rPr>
                <a:t>4.2x3.9</a:t>
              </a:r>
            </a:p>
            <a:p>
              <a:endParaRPr lang="en-US" altLang="en-US" sz="1800">
                <a:latin typeface="Arial" panose="020B0604020202020204" pitchFamily="34" charset="0"/>
              </a:endParaRPr>
            </a:p>
            <a:p>
              <a:r>
                <a:rPr lang="en-US" altLang="en-US" sz="1800">
                  <a:latin typeface="Arial" panose="020B0604020202020204" pitchFamily="34" charset="0"/>
                  <a:sym typeface="Symbol" pitchFamily="2" charset="2"/>
                </a:rPr>
                <a:t>=1.54</a:t>
              </a:r>
              <a:endParaRPr lang="en-US" altLang="en-US" sz="1800">
                <a:latin typeface="Arial" panose="020B0604020202020204" pitchFamily="34" charset="0"/>
              </a:endParaRPr>
            </a:p>
          </p:txBody>
        </p:sp>
      </p:grpSp>
      <p:pic>
        <p:nvPicPr>
          <p:cNvPr id="148486" name="Picture 6" descr="beam">
            <a:extLst>
              <a:ext uri="{FF2B5EF4-FFF2-40B4-BE49-F238E27FC236}">
                <a16:creationId xmlns:a16="http://schemas.microsoft.com/office/drawing/2014/main" id="{17BBB330-E7B5-484D-8158-732592A59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962400"/>
            <a:ext cx="3052763" cy="2728913"/>
          </a:xfrm>
          <a:prstGeom prst="rect">
            <a:avLst/>
          </a:prstGeom>
          <a:noFill/>
          <a:extLst>
            <a:ext uri="{909E8E84-426E-40DD-AFC4-6F175D3DCCD1}">
              <a14:hiddenFill xmlns:a14="http://schemas.microsoft.com/office/drawing/2010/main">
                <a:solidFill>
                  <a:srgbClr val="FFFFFF"/>
                </a:solidFill>
              </a14:hiddenFill>
            </a:ext>
          </a:extLst>
        </p:spPr>
      </p:pic>
      <p:sp>
        <p:nvSpPr>
          <p:cNvPr id="148490" name="Text Box 10">
            <a:extLst>
              <a:ext uri="{FF2B5EF4-FFF2-40B4-BE49-F238E27FC236}">
                <a16:creationId xmlns:a16="http://schemas.microsoft.com/office/drawing/2014/main" id="{B15E9AC6-99C7-0C49-960F-1568F53202CF}"/>
              </a:ext>
            </a:extLst>
          </p:cNvPr>
          <p:cNvSpPr txBox="1">
            <a:spLocks noChangeArrowheads="1"/>
          </p:cNvSpPr>
          <p:nvPr/>
        </p:nvSpPr>
        <p:spPr bwMode="auto">
          <a:xfrm>
            <a:off x="7861300" y="4478338"/>
            <a:ext cx="977900" cy="1465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latin typeface="Arial" panose="020B0604020202020204" pitchFamily="34" charset="0"/>
              </a:rPr>
              <a:t>Robust</a:t>
            </a:r>
          </a:p>
          <a:p>
            <a:r>
              <a:rPr lang="en-US" altLang="en-US" sz="1800">
                <a:latin typeface="Arial" panose="020B0604020202020204" pitchFamily="34" charset="0"/>
              </a:rPr>
              <a:t>+ Taper</a:t>
            </a:r>
          </a:p>
          <a:p>
            <a:r>
              <a:rPr lang="en-US" altLang="en-US" sz="1800">
                <a:latin typeface="Arial" panose="020B0604020202020204" pitchFamily="34" charset="0"/>
              </a:rPr>
              <a:t>1.7x1.4</a:t>
            </a:r>
          </a:p>
          <a:p>
            <a:endParaRPr lang="en-US" altLang="en-US" sz="1800">
              <a:latin typeface="Arial" panose="020B0604020202020204" pitchFamily="34" charset="0"/>
            </a:endParaRPr>
          </a:p>
          <a:p>
            <a:r>
              <a:rPr lang="en-US" altLang="en-US" sz="1800">
                <a:latin typeface="Arial" panose="020B0604020202020204" pitchFamily="34" charset="0"/>
                <a:sym typeface="Symbol" pitchFamily="2" charset="2"/>
              </a:rPr>
              <a:t>=1.30</a:t>
            </a:r>
            <a:endParaRPr lang="en-US" altLang="en-US" sz="1800">
              <a:latin typeface="Arial" panose="020B0604020202020204" pitchFamily="34" charset="0"/>
            </a:endParaRPr>
          </a:p>
        </p:txBody>
      </p:sp>
      <p:sp>
        <p:nvSpPr>
          <p:cNvPr id="148482" name="Rectangle 2">
            <a:extLst>
              <a:ext uri="{FF2B5EF4-FFF2-40B4-BE49-F238E27FC236}">
                <a16:creationId xmlns:a16="http://schemas.microsoft.com/office/drawing/2014/main" id="{FB287B04-54A9-8E41-93BD-AD0BD4F10E7C}"/>
              </a:ext>
            </a:extLst>
          </p:cNvPr>
          <p:cNvSpPr>
            <a:spLocks noGrp="1" noChangeArrowheads="1"/>
          </p:cNvSpPr>
          <p:nvPr>
            <p:ph type="title"/>
          </p:nvPr>
        </p:nvSpPr>
        <p:spPr/>
        <p:txBody>
          <a:bodyPr/>
          <a:lstStyle/>
          <a:p>
            <a:r>
              <a:rPr lang="en-US" altLang="en-US"/>
              <a:t>Weighting and Tapering: Noise</a:t>
            </a:r>
          </a:p>
        </p:txBody>
      </p:sp>
      <p:pic>
        <p:nvPicPr>
          <p:cNvPr id="148483" name="Picture 3" descr="beam">
            <a:extLst>
              <a:ext uri="{FF2B5EF4-FFF2-40B4-BE49-F238E27FC236}">
                <a16:creationId xmlns:a16="http://schemas.microsoft.com/office/drawing/2014/main" id="{99922FDE-F960-7C48-804F-A0C3A8E14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219200"/>
            <a:ext cx="3052763"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48484" name="Picture 4" descr="beam">
            <a:extLst>
              <a:ext uri="{FF2B5EF4-FFF2-40B4-BE49-F238E27FC236}">
                <a16:creationId xmlns:a16="http://schemas.microsoft.com/office/drawing/2014/main" id="{BAFAB4BF-B361-5845-97B3-EEAEC54A0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3962400"/>
            <a:ext cx="3052763"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48485" name="Picture 5" descr="beam">
            <a:extLst>
              <a:ext uri="{FF2B5EF4-FFF2-40B4-BE49-F238E27FC236}">
                <a16:creationId xmlns:a16="http://schemas.microsoft.com/office/drawing/2014/main" id="{01E3E7C9-2729-8948-A464-A40392C5B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219200"/>
            <a:ext cx="3052763" cy="2728913"/>
          </a:xfrm>
          <a:prstGeom prst="rect">
            <a:avLst/>
          </a:prstGeom>
          <a:noFill/>
          <a:extLst>
            <a:ext uri="{909E8E84-426E-40DD-AFC4-6F175D3DCCD1}">
              <a14:hiddenFill xmlns:a14="http://schemas.microsoft.com/office/drawing/2010/main">
                <a:solidFill>
                  <a:srgbClr val="FFFFFF"/>
                </a:solidFill>
              </a14:hiddenFill>
            </a:ext>
          </a:extLst>
        </p:spPr>
      </p:pic>
      <p:sp>
        <p:nvSpPr>
          <p:cNvPr id="148487" name="Text Box 7">
            <a:extLst>
              <a:ext uri="{FF2B5EF4-FFF2-40B4-BE49-F238E27FC236}">
                <a16:creationId xmlns:a16="http://schemas.microsoft.com/office/drawing/2014/main" id="{15DA3558-FEF8-B344-9110-028FFC6F63C4}"/>
              </a:ext>
            </a:extLst>
          </p:cNvPr>
          <p:cNvSpPr txBox="1">
            <a:spLocks noChangeArrowheads="1"/>
          </p:cNvSpPr>
          <p:nvPr/>
        </p:nvSpPr>
        <p:spPr bwMode="auto">
          <a:xfrm>
            <a:off x="441325" y="1490663"/>
            <a:ext cx="933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panose="020B0604020202020204" pitchFamily="34" charset="0"/>
              </a:rPr>
              <a:t>Natural</a:t>
            </a:r>
          </a:p>
          <a:p>
            <a:r>
              <a:rPr lang="en-US" altLang="en-US" sz="1800">
                <a:latin typeface="Arial" panose="020B0604020202020204" pitchFamily="34" charset="0"/>
              </a:rPr>
              <a:t>1.7x1.4</a:t>
            </a:r>
          </a:p>
          <a:p>
            <a:endParaRPr lang="en-US" altLang="en-US" sz="1800">
              <a:latin typeface="Arial" panose="020B0604020202020204" pitchFamily="34" charset="0"/>
            </a:endParaRPr>
          </a:p>
          <a:p>
            <a:r>
              <a:rPr lang="en-US" altLang="en-US" sz="1800">
                <a:latin typeface="Arial" panose="020B0604020202020204" pitchFamily="34" charset="0"/>
                <a:sym typeface="Symbol" pitchFamily="2" charset="2"/>
              </a:rPr>
              <a:t>=1.0</a:t>
            </a:r>
            <a:endParaRPr lang="en-US" altLang="en-US" sz="1800">
              <a:latin typeface="Arial" panose="020B0604020202020204" pitchFamily="34" charset="0"/>
            </a:endParaRPr>
          </a:p>
        </p:txBody>
      </p:sp>
      <p:sp>
        <p:nvSpPr>
          <p:cNvPr id="148488" name="Text Box 8">
            <a:extLst>
              <a:ext uri="{FF2B5EF4-FFF2-40B4-BE49-F238E27FC236}">
                <a16:creationId xmlns:a16="http://schemas.microsoft.com/office/drawing/2014/main" id="{91094139-5EAA-8146-B6A2-5D47DD2FCCC8}"/>
              </a:ext>
            </a:extLst>
          </p:cNvPr>
          <p:cNvSpPr txBox="1">
            <a:spLocks noChangeArrowheads="1"/>
          </p:cNvSpPr>
          <p:nvPr/>
        </p:nvSpPr>
        <p:spPr bwMode="auto">
          <a:xfrm>
            <a:off x="381000" y="4419600"/>
            <a:ext cx="9842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latin typeface="Arial" panose="020B0604020202020204" pitchFamily="34" charset="0"/>
              </a:rPr>
              <a:t>Uniform</a:t>
            </a:r>
          </a:p>
          <a:p>
            <a:r>
              <a:rPr lang="en-US" altLang="en-US" sz="1800">
                <a:latin typeface="Arial" panose="020B0604020202020204" pitchFamily="34" charset="0"/>
              </a:rPr>
              <a:t>0.9x0.7</a:t>
            </a:r>
          </a:p>
          <a:p>
            <a:endParaRPr lang="en-US" altLang="en-US" sz="1800">
              <a:latin typeface="Arial" panose="020B0604020202020204" pitchFamily="34" charset="0"/>
            </a:endParaRPr>
          </a:p>
          <a:p>
            <a:r>
              <a:rPr lang="en-US" altLang="en-US" sz="1800">
                <a:latin typeface="Arial" panose="020B0604020202020204" pitchFamily="34" charset="0"/>
                <a:sym typeface="Symbol" pitchFamily="2" charset="2"/>
              </a:rPr>
              <a:t>=1.58</a:t>
            </a:r>
            <a:endParaRPr lang="en-US" altLang="en-US" sz="1800">
              <a:latin typeface="Arial" panose="020B0604020202020204" pitchFamily="34" charset="0"/>
            </a:endParaRPr>
          </a:p>
        </p:txBody>
      </p:sp>
      <p:sp>
        <p:nvSpPr>
          <p:cNvPr id="148489" name="Text Box 9">
            <a:extLst>
              <a:ext uri="{FF2B5EF4-FFF2-40B4-BE49-F238E27FC236}">
                <a16:creationId xmlns:a16="http://schemas.microsoft.com/office/drawing/2014/main" id="{CE02DD86-A373-4E4B-9DA4-8AAFC5B123D9}"/>
              </a:ext>
            </a:extLst>
          </p:cNvPr>
          <p:cNvSpPr txBox="1">
            <a:spLocks noChangeArrowheads="1"/>
          </p:cNvSpPr>
          <p:nvPr/>
        </p:nvSpPr>
        <p:spPr bwMode="auto">
          <a:xfrm>
            <a:off x="7829550" y="1552575"/>
            <a:ext cx="933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Arial" panose="020B0604020202020204" pitchFamily="34" charset="0"/>
              </a:rPr>
              <a:t>Robust</a:t>
            </a:r>
          </a:p>
          <a:p>
            <a:r>
              <a:rPr lang="en-US" altLang="en-US" sz="1800">
                <a:latin typeface="Arial" panose="020B0604020202020204" pitchFamily="34" charset="0"/>
              </a:rPr>
              <a:t>1.0x0.8</a:t>
            </a:r>
          </a:p>
          <a:p>
            <a:endParaRPr lang="en-US" altLang="en-US" sz="1800">
              <a:latin typeface="Arial" panose="020B0604020202020204" pitchFamily="34" charset="0"/>
            </a:endParaRPr>
          </a:p>
          <a:p>
            <a:r>
              <a:rPr lang="en-US" altLang="en-US" sz="1800">
                <a:latin typeface="Arial" panose="020B0604020202020204" pitchFamily="34" charset="0"/>
                <a:sym typeface="Symbol" pitchFamily="2" charset="2"/>
              </a:rPr>
              <a:t>=1.28</a:t>
            </a:r>
            <a:endParaRPr lang="en-US" altLang="en-US" sz="1800">
              <a:latin typeface="Arial" panose="020B0604020202020204" pitchFamily="34" charset="0"/>
            </a:endParaRPr>
          </a:p>
        </p:txBody>
      </p:sp>
    </p:spTree>
    <p:extLst>
      <p:ext uri="{BB962C8B-B14F-4D97-AF65-F5344CB8AC3E}">
        <p14:creationId xmlns:p14="http://schemas.microsoft.com/office/powerpoint/2010/main" val="1821854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84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9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5" name="Rectangle 55">
            <a:extLst>
              <a:ext uri="{FF2B5EF4-FFF2-40B4-BE49-F238E27FC236}">
                <a16:creationId xmlns:a16="http://schemas.microsoft.com/office/drawing/2014/main" id="{0E78ABE3-3ED7-094E-8454-3D0999EF90BF}"/>
              </a:ext>
            </a:extLst>
          </p:cNvPr>
          <p:cNvSpPr>
            <a:spLocks noGrp="1" noChangeArrowheads="1"/>
          </p:cNvSpPr>
          <p:nvPr>
            <p:ph type="body" idx="1"/>
          </p:nvPr>
        </p:nvSpPr>
        <p:spPr/>
        <p:txBody>
          <a:bodyPr>
            <a:normAutofit fontScale="92500" lnSpcReduction="10000"/>
          </a:bodyPr>
          <a:lstStyle/>
          <a:p>
            <a:r>
              <a:rPr lang="en-US" altLang="en-US" dirty="0"/>
              <a:t>imaging parameters provide a </a:t>
            </a:r>
            <a:r>
              <a:rPr lang="en-US" altLang="en-US" u="sng" dirty="0"/>
              <a:t>lot of freedom</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r>
              <a:rPr lang="en-US" altLang="en-US" dirty="0"/>
              <a:t>The corollary of this is that there is no “one right answer” </a:t>
            </a:r>
            <a:r>
              <a:rPr lang="en-US" altLang="en-US" dirty="0">
                <a:sym typeface="Wingdings" pitchFamily="2" charset="2"/>
              </a:rPr>
              <a:t> some people find this troubling!</a:t>
            </a:r>
            <a:endParaRPr lang="en-US" altLang="en-US" dirty="0"/>
          </a:p>
        </p:txBody>
      </p:sp>
      <p:sp>
        <p:nvSpPr>
          <p:cNvPr id="38" name="Slide Number Placeholder 5">
            <a:extLst>
              <a:ext uri="{FF2B5EF4-FFF2-40B4-BE49-F238E27FC236}">
                <a16:creationId xmlns:a16="http://schemas.microsoft.com/office/drawing/2014/main" id="{DB18A68A-1A80-674F-BAAE-8330489D05A9}"/>
              </a:ext>
            </a:extLst>
          </p:cNvPr>
          <p:cNvSpPr>
            <a:spLocks noGrp="1"/>
          </p:cNvSpPr>
          <p:nvPr>
            <p:ph type="sldNum" sz="quarter" idx="12"/>
          </p:nvPr>
        </p:nvSpPr>
        <p:spPr/>
        <p:txBody>
          <a:bodyPr/>
          <a:lstStyle/>
          <a:p>
            <a:fld id="{994DD227-C60D-0D4E-B0B2-FD7527849029}" type="slidenum">
              <a:rPr lang="en-US" altLang="en-US"/>
              <a:pPr/>
              <a:t>76</a:t>
            </a:fld>
            <a:endParaRPr lang="en-US" altLang="en-US"/>
          </a:p>
        </p:txBody>
      </p:sp>
      <p:sp>
        <p:nvSpPr>
          <p:cNvPr id="112642" name="Rectangle 2">
            <a:extLst>
              <a:ext uri="{FF2B5EF4-FFF2-40B4-BE49-F238E27FC236}">
                <a16:creationId xmlns:a16="http://schemas.microsoft.com/office/drawing/2014/main" id="{CB032ECC-D767-6749-8CE8-BA2573C1B0B3}"/>
              </a:ext>
            </a:extLst>
          </p:cNvPr>
          <p:cNvSpPr>
            <a:spLocks noGrp="1" noChangeArrowheads="1"/>
          </p:cNvSpPr>
          <p:nvPr>
            <p:ph type="title"/>
          </p:nvPr>
        </p:nvSpPr>
        <p:spPr/>
        <p:txBody>
          <a:bodyPr/>
          <a:lstStyle/>
          <a:p>
            <a:r>
              <a:rPr lang="en-US" altLang="en-US"/>
              <a:t>Weighting and Tapering: Summary</a:t>
            </a:r>
          </a:p>
        </p:txBody>
      </p:sp>
      <p:graphicFrame>
        <p:nvGraphicFramePr>
          <p:cNvPr id="112700" name="Group 60">
            <a:extLst>
              <a:ext uri="{FF2B5EF4-FFF2-40B4-BE49-F238E27FC236}">
                <a16:creationId xmlns:a16="http://schemas.microsoft.com/office/drawing/2014/main" id="{08B0DF7A-3A10-1346-9CDE-4B3435D39083}"/>
              </a:ext>
            </a:extLst>
          </p:cNvPr>
          <p:cNvGraphicFramePr>
            <a:graphicFrameLocks noGrp="1"/>
          </p:cNvGraphicFramePr>
          <p:nvPr>
            <p:extLst>
              <p:ext uri="{D42A27DB-BD31-4B8C-83A1-F6EECF244321}">
                <p14:modId xmlns:p14="http://schemas.microsoft.com/office/powerpoint/2010/main" val="3145037244"/>
              </p:ext>
            </p:extLst>
          </p:nvPr>
        </p:nvGraphicFramePr>
        <p:xfrm>
          <a:off x="571500" y="2361210"/>
          <a:ext cx="8001000" cy="2517775"/>
        </p:xfrm>
        <a:graphic>
          <a:graphicData uri="http://schemas.openxmlformats.org/drawingml/2006/table">
            <a:tbl>
              <a:tblPr/>
              <a:tblGrid>
                <a:gridCol w="2000250">
                  <a:extLst>
                    <a:ext uri="{9D8B030D-6E8A-4147-A177-3AD203B41FA5}">
                      <a16:colId xmlns:a16="http://schemas.microsoft.com/office/drawing/2014/main" val="4152349957"/>
                    </a:ext>
                  </a:extLst>
                </a:gridCol>
                <a:gridCol w="1962150">
                  <a:extLst>
                    <a:ext uri="{9D8B030D-6E8A-4147-A177-3AD203B41FA5}">
                      <a16:colId xmlns:a16="http://schemas.microsoft.com/office/drawing/2014/main" val="4233762526"/>
                    </a:ext>
                  </a:extLst>
                </a:gridCol>
                <a:gridCol w="2038350">
                  <a:extLst>
                    <a:ext uri="{9D8B030D-6E8A-4147-A177-3AD203B41FA5}">
                      <a16:colId xmlns:a16="http://schemas.microsoft.com/office/drawing/2014/main" val="4262264090"/>
                    </a:ext>
                  </a:extLst>
                </a:gridCol>
                <a:gridCol w="2000250">
                  <a:extLst>
                    <a:ext uri="{9D8B030D-6E8A-4147-A177-3AD203B41FA5}">
                      <a16:colId xmlns:a16="http://schemas.microsoft.com/office/drawing/2014/main" val="2318171744"/>
                    </a:ext>
                  </a:extLst>
                </a:gridCol>
              </a:tblGrid>
              <a:tr h="442913">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Robust/Uniform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Natural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Taper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5391083"/>
                  </a:ext>
                </a:extLst>
              </a:tr>
              <a:tr h="355600">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Resolution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high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medium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low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95836515"/>
                  </a:ext>
                </a:extLst>
              </a:tr>
              <a:tr h="355600">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Sidelobes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higher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depends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62824434"/>
                  </a:ext>
                </a:extLst>
              </a:tr>
              <a:tr h="622300">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Point Source Sensitivity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maximum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lower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9163949"/>
                  </a:ext>
                </a:extLst>
              </a:tr>
              <a:tr h="688975">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Extended Source Sensitivity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lower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medium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Arial" panose="020B0604020202020204" pitchFamily="34" charset="0"/>
                        </a:defRPr>
                      </a:lvl1pPr>
                      <a:lvl2pPr>
                        <a:spcBef>
                          <a:spcPct val="20000"/>
                        </a:spcBef>
                        <a:defRPr sz="2000">
                          <a:solidFill>
                            <a:schemeClr val="tx1"/>
                          </a:solidFill>
                          <a:latin typeface="Arial" panose="020B0604020202020204" pitchFamily="34" charset="0"/>
                        </a:defRPr>
                      </a:lvl2pPr>
                      <a:lvl3pPr>
                        <a:spcBef>
                          <a:spcPct val="20000"/>
                        </a:spcBef>
                        <a:defRPr>
                          <a:solidFill>
                            <a:schemeClr val="tx1"/>
                          </a:solidFill>
                          <a:latin typeface="Arial" panose="020B0604020202020204" pitchFamily="34" charset="0"/>
                        </a:defRPr>
                      </a:lvl3pPr>
                      <a:lvl4pPr>
                        <a:spcBef>
                          <a:spcPct val="20000"/>
                        </a:spcBef>
                        <a:defRPr sz="1600">
                          <a:solidFill>
                            <a:schemeClr val="tx1"/>
                          </a:solidFill>
                          <a:latin typeface="Arial" panose="020B0604020202020204" pitchFamily="34" charset="0"/>
                        </a:defRPr>
                      </a:lvl4pPr>
                      <a:lvl5pPr>
                        <a:spcBef>
                          <a:spcPct val="20000"/>
                        </a:spcBef>
                        <a:defRPr sz="1400">
                          <a:solidFill>
                            <a:schemeClr val="tx1"/>
                          </a:solidFill>
                          <a:latin typeface="Arial" panose="020B0604020202020204" pitchFamily="34" charset="0"/>
                        </a:defRPr>
                      </a:lvl5pPr>
                      <a:lvl6pPr eaLnBrk="0" fontAlgn="base" hangingPunct="0">
                        <a:spcBef>
                          <a:spcPct val="20000"/>
                        </a:spcBef>
                        <a:spcAft>
                          <a:spcPct val="0"/>
                        </a:spcAft>
                        <a:defRPr sz="1400">
                          <a:solidFill>
                            <a:schemeClr val="tx1"/>
                          </a:solidFill>
                          <a:latin typeface="Arial" panose="020B0604020202020204" pitchFamily="34" charset="0"/>
                        </a:defRPr>
                      </a:lvl6pPr>
                      <a:lvl7pPr eaLnBrk="0" fontAlgn="base" hangingPunct="0">
                        <a:spcBef>
                          <a:spcPct val="20000"/>
                        </a:spcBef>
                        <a:spcAft>
                          <a:spcPct val="0"/>
                        </a:spcAft>
                        <a:defRPr sz="1400">
                          <a:solidFill>
                            <a:schemeClr val="tx1"/>
                          </a:solidFill>
                          <a:latin typeface="Arial" panose="020B0604020202020204" pitchFamily="34" charset="0"/>
                        </a:defRPr>
                      </a:lvl7pPr>
                      <a:lvl8pPr eaLnBrk="0" fontAlgn="base" hangingPunct="0">
                        <a:spcBef>
                          <a:spcPct val="20000"/>
                        </a:spcBef>
                        <a:spcAft>
                          <a:spcPct val="0"/>
                        </a:spcAft>
                        <a:defRPr sz="1400">
                          <a:solidFill>
                            <a:schemeClr val="tx1"/>
                          </a:solidFill>
                          <a:latin typeface="Arial" panose="020B0604020202020204" pitchFamily="34" charset="0"/>
                        </a:defRPr>
                      </a:lvl8pPr>
                      <a:lvl9pPr eaLnBrk="0" fontAlgn="base" hangingPunct="0">
                        <a:spcBef>
                          <a:spcPct val="20000"/>
                        </a:spcBef>
                        <a:spcAft>
                          <a:spcPct val="0"/>
                        </a:spcAft>
                        <a:defRPr sz="14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higher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98581292"/>
                  </a:ext>
                </a:extLst>
              </a:tr>
            </a:tbl>
          </a:graphicData>
        </a:graphic>
      </p:graphicFrame>
    </p:spTree>
    <p:extLst>
      <p:ext uri="{BB962C8B-B14F-4D97-AF65-F5344CB8AC3E}">
        <p14:creationId xmlns:p14="http://schemas.microsoft.com/office/powerpoint/2010/main" val="100399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 _24_.jpg"/>
          <p:cNvPicPr>
            <a:picLocks noChangeAspect="1"/>
          </p:cNvPicPr>
          <p:nvPr/>
        </p:nvPicPr>
        <p:blipFill>
          <a:blip r:embed="rId2"/>
          <a:stretch>
            <a:fillRect/>
          </a:stretch>
        </p:blipFill>
        <p:spPr>
          <a:xfrm>
            <a:off x="0" y="342095"/>
            <a:ext cx="9144000" cy="6096000"/>
          </a:xfrm>
          <a:prstGeom prst="rect">
            <a:avLst/>
          </a:prstGeom>
        </p:spPr>
      </p:pic>
      <p:sp>
        <p:nvSpPr>
          <p:cNvPr id="28678" name="Rectangle 5"/>
          <p:cNvSpPr>
            <a:spLocks noGrp="1" noChangeArrowheads="1"/>
          </p:cNvSpPr>
          <p:nvPr>
            <p:ph type="title"/>
          </p:nvPr>
        </p:nvSpPr>
        <p:spPr>
          <a:xfrm>
            <a:off x="2311489" y="5295095"/>
            <a:ext cx="4804151" cy="1143000"/>
          </a:xfrm>
          <a:noFill/>
        </p:spPr>
        <p:txBody>
          <a:bodyPr lIns="91430" tIns="45715" rIns="91430" bIns="45715" anchor="ctr">
            <a:normAutofit/>
          </a:bodyPr>
          <a:lstStyle/>
          <a:p>
            <a:pPr eaLnBrk="1" hangingPunct="1"/>
            <a:r>
              <a:rPr lang="en-US" sz="3600" dirty="0" err="1">
                <a:solidFill>
                  <a:schemeClr val="bg1"/>
                </a:solidFill>
                <a:latin typeface="Optima"/>
              </a:rPr>
              <a:t>Deconvolution</a:t>
            </a:r>
            <a:endParaRPr lang="en-US" sz="3600" dirty="0">
              <a:solidFill>
                <a:schemeClr val="bg1"/>
              </a:solidFill>
              <a:latin typeface="Optima"/>
            </a:endParaRPr>
          </a:p>
        </p:txBody>
      </p:sp>
      <p:sp>
        <p:nvSpPr>
          <p:cNvPr id="5" name="Footer Placeholder 4"/>
          <p:cNvSpPr>
            <a:spLocks noGrp="1"/>
          </p:cNvSpPr>
          <p:nvPr>
            <p:ph type="ftr" sz="quarter" idx="11"/>
          </p:nvPr>
        </p:nvSpPr>
        <p:spPr/>
        <p:txBody>
          <a:bodyPr/>
          <a:lstStyle/>
          <a:p>
            <a:r>
              <a:rPr lang="en-US"/>
              <a:t>ASTR 511: Interferometry</a:t>
            </a:r>
          </a:p>
        </p:txBody>
      </p:sp>
      <p:sp>
        <p:nvSpPr>
          <p:cNvPr id="6" name="Slide Number Placeholder 5"/>
          <p:cNvSpPr>
            <a:spLocks noGrp="1"/>
          </p:cNvSpPr>
          <p:nvPr>
            <p:ph type="sldNum" sz="quarter" idx="12"/>
          </p:nvPr>
        </p:nvSpPr>
        <p:spPr/>
        <p:txBody>
          <a:bodyPr/>
          <a:lstStyle/>
          <a:p>
            <a:fld id="{9C4407C6-9652-C847-9F73-F04E200F25AD}" type="slidenum">
              <a:rPr lang="en-US" smtClean="0"/>
              <a:pPr/>
              <a:t>77</a:t>
            </a:fld>
            <a:endParaRPr lang="en-US"/>
          </a:p>
        </p:txBody>
      </p:sp>
    </p:spTree>
    <p:extLst>
      <p:ext uri="{BB962C8B-B14F-4D97-AF65-F5344CB8AC3E}">
        <p14:creationId xmlns:p14="http://schemas.microsoft.com/office/powerpoint/2010/main" val="1310270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3760F58-BEFC-4340-B754-797477E5714F}"/>
              </a:ext>
            </a:extLst>
          </p:cNvPr>
          <p:cNvSpPr>
            <a:spLocks noGrp="1"/>
          </p:cNvSpPr>
          <p:nvPr>
            <p:ph type="sldNum" sz="quarter" idx="12"/>
          </p:nvPr>
        </p:nvSpPr>
        <p:spPr/>
        <p:txBody>
          <a:bodyPr/>
          <a:lstStyle/>
          <a:p>
            <a:fld id="{E747EC4D-E0F1-0A4E-AFFC-803C2E8A8811}" type="slidenum">
              <a:rPr lang="en-US" altLang="en-US"/>
              <a:pPr/>
              <a:t>78</a:t>
            </a:fld>
            <a:endParaRPr lang="en-US" altLang="en-US"/>
          </a:p>
        </p:txBody>
      </p:sp>
      <p:sp>
        <p:nvSpPr>
          <p:cNvPr id="29699" name="Rectangle 3">
            <a:extLst>
              <a:ext uri="{FF2B5EF4-FFF2-40B4-BE49-F238E27FC236}">
                <a16:creationId xmlns:a16="http://schemas.microsoft.com/office/drawing/2014/main" id="{5721356F-77F8-E445-9185-9195E6FEAECE}"/>
              </a:ext>
            </a:extLst>
          </p:cNvPr>
          <p:cNvSpPr>
            <a:spLocks noGrp="1" noChangeArrowheads="1"/>
          </p:cNvSpPr>
          <p:nvPr>
            <p:ph type="body" idx="1"/>
          </p:nvPr>
        </p:nvSpPr>
        <p:spPr>
          <a:xfrm>
            <a:off x="685800" y="1219200"/>
            <a:ext cx="8229600" cy="4572000"/>
          </a:xfrm>
        </p:spPr>
        <p:txBody>
          <a:bodyPr/>
          <a:lstStyle/>
          <a:p>
            <a:r>
              <a:rPr lang="en-US" altLang="en-US" sz="2400" dirty="0"/>
              <a:t>difficult to do science on dirty image, which is convolved with dirty beam</a:t>
            </a:r>
          </a:p>
          <a:p>
            <a:r>
              <a:rPr lang="en-US" altLang="en-US" sz="2400" dirty="0" err="1"/>
              <a:t>deconvolve</a:t>
            </a:r>
            <a:r>
              <a:rPr lang="en-US" altLang="en-US" sz="2400" dirty="0"/>
              <a:t> b(</a:t>
            </a:r>
            <a:r>
              <a:rPr lang="en-US" altLang="en-US" sz="2400" dirty="0" err="1"/>
              <a:t>x,y</a:t>
            </a:r>
            <a:r>
              <a:rPr lang="en-US" altLang="en-US" sz="2400" dirty="0"/>
              <a:t>) from T</a:t>
            </a:r>
            <a:r>
              <a:rPr lang="en-US" altLang="en-US" sz="2400" baseline="30000" dirty="0"/>
              <a:t>D</a:t>
            </a:r>
            <a:r>
              <a:rPr lang="en-US" altLang="en-US" sz="2400" dirty="0"/>
              <a:t>(</a:t>
            </a:r>
            <a:r>
              <a:rPr lang="en-US" altLang="en-US" sz="2400" dirty="0" err="1"/>
              <a:t>x,y</a:t>
            </a:r>
            <a:r>
              <a:rPr lang="en-US" altLang="en-US" sz="2400" dirty="0"/>
              <a:t>) to recover T(</a:t>
            </a:r>
            <a:r>
              <a:rPr lang="en-US" altLang="en-US" sz="2400" dirty="0" err="1"/>
              <a:t>x,y</a:t>
            </a:r>
            <a:r>
              <a:rPr lang="en-US" altLang="en-US" sz="2400" dirty="0"/>
              <a:t>)</a:t>
            </a:r>
          </a:p>
          <a:p>
            <a:r>
              <a:rPr lang="en-US" altLang="en-US" sz="2400" dirty="0"/>
              <a:t>information is missing, so be careful!</a:t>
            </a:r>
          </a:p>
        </p:txBody>
      </p:sp>
      <p:sp>
        <p:nvSpPr>
          <p:cNvPr id="29698" name="Rectangle 2">
            <a:extLst>
              <a:ext uri="{FF2B5EF4-FFF2-40B4-BE49-F238E27FC236}">
                <a16:creationId xmlns:a16="http://schemas.microsoft.com/office/drawing/2014/main" id="{BF2BA806-B51B-4B4B-A225-F9775BB16972}"/>
              </a:ext>
            </a:extLst>
          </p:cNvPr>
          <p:cNvSpPr>
            <a:spLocks noGrp="1" noChangeArrowheads="1"/>
          </p:cNvSpPr>
          <p:nvPr>
            <p:ph type="title"/>
          </p:nvPr>
        </p:nvSpPr>
        <p:spPr/>
        <p:txBody>
          <a:bodyPr/>
          <a:lstStyle/>
          <a:p>
            <a:r>
              <a:rPr lang="en-US" altLang="en-US"/>
              <a:t>Deconvolution</a:t>
            </a:r>
          </a:p>
        </p:txBody>
      </p:sp>
      <p:pic>
        <p:nvPicPr>
          <p:cNvPr id="29704" name="Picture 8" descr="map">
            <a:extLst>
              <a:ext uri="{FF2B5EF4-FFF2-40B4-BE49-F238E27FC236}">
                <a16:creationId xmlns:a16="http://schemas.microsoft.com/office/drawing/2014/main" id="{603CBBBD-AAFD-834A-91DF-C10B490F6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352800"/>
            <a:ext cx="3043238" cy="2720975"/>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cm">
            <a:extLst>
              <a:ext uri="{FF2B5EF4-FFF2-40B4-BE49-F238E27FC236}">
                <a16:creationId xmlns:a16="http://schemas.microsoft.com/office/drawing/2014/main" id="{E7AEB515-CE87-8E4D-854F-0DDEEAE67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352800"/>
            <a:ext cx="3052763" cy="2728913"/>
          </a:xfrm>
          <a:prstGeom prst="rect">
            <a:avLst/>
          </a:prstGeom>
          <a:noFill/>
          <a:extLst>
            <a:ext uri="{909E8E84-426E-40DD-AFC4-6F175D3DCCD1}">
              <a14:hiddenFill xmlns:a14="http://schemas.microsoft.com/office/drawing/2010/main">
                <a:solidFill>
                  <a:srgbClr val="FFFFFF"/>
                </a:solidFill>
              </a14:hiddenFill>
            </a:ext>
          </a:extLst>
        </p:spPr>
      </p:pic>
      <p:sp>
        <p:nvSpPr>
          <p:cNvPr id="29706" name="Text Box 10">
            <a:extLst>
              <a:ext uri="{FF2B5EF4-FFF2-40B4-BE49-F238E27FC236}">
                <a16:creationId xmlns:a16="http://schemas.microsoft.com/office/drawing/2014/main" id="{D97E0D63-1E06-704F-B3A0-4F6344DDD8A1}"/>
              </a:ext>
            </a:extLst>
          </p:cNvPr>
          <p:cNvSpPr txBox="1">
            <a:spLocks noChangeArrowheads="1"/>
          </p:cNvSpPr>
          <p:nvPr/>
        </p:nvSpPr>
        <p:spPr bwMode="auto">
          <a:xfrm>
            <a:off x="1660525" y="2895600"/>
            <a:ext cx="6097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Arial" panose="020B0604020202020204" pitchFamily="34" charset="0"/>
              </a:rPr>
              <a:t>dirty image                                         “CLEAN” image</a:t>
            </a:r>
            <a:endParaRPr lang="en-US" altLang="en-US"/>
          </a:p>
        </p:txBody>
      </p:sp>
    </p:spTree>
    <p:extLst>
      <p:ext uri="{BB962C8B-B14F-4D97-AF65-F5344CB8AC3E}">
        <p14:creationId xmlns:p14="http://schemas.microsoft.com/office/powerpoint/2010/main" val="184912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F3971E-D021-AE49-84D4-703A5ADD978F}"/>
              </a:ext>
            </a:extLst>
          </p:cNvPr>
          <p:cNvSpPr>
            <a:spLocks noGrp="1"/>
          </p:cNvSpPr>
          <p:nvPr>
            <p:ph type="sldNum" sz="quarter" idx="12"/>
          </p:nvPr>
        </p:nvSpPr>
        <p:spPr/>
        <p:txBody>
          <a:bodyPr/>
          <a:lstStyle/>
          <a:p>
            <a:fld id="{3E59F6B3-140A-7349-A41C-2A6A10365171}" type="slidenum">
              <a:rPr lang="en-US" altLang="en-US"/>
              <a:pPr/>
              <a:t>79</a:t>
            </a:fld>
            <a:endParaRPr lang="en-US" altLang="en-US"/>
          </a:p>
        </p:txBody>
      </p:sp>
      <p:sp>
        <p:nvSpPr>
          <p:cNvPr id="120834" name="Rectangle 2">
            <a:extLst>
              <a:ext uri="{FF2B5EF4-FFF2-40B4-BE49-F238E27FC236}">
                <a16:creationId xmlns:a16="http://schemas.microsoft.com/office/drawing/2014/main" id="{C9CC9A40-33CA-784E-AC82-7B9A9B6E882A}"/>
              </a:ext>
            </a:extLst>
          </p:cNvPr>
          <p:cNvSpPr>
            <a:spLocks noGrp="1" noChangeArrowheads="1"/>
          </p:cNvSpPr>
          <p:nvPr>
            <p:ph type="title"/>
          </p:nvPr>
        </p:nvSpPr>
        <p:spPr/>
        <p:txBody>
          <a:bodyPr/>
          <a:lstStyle/>
          <a:p>
            <a:r>
              <a:rPr lang="en-US" altLang="en-US"/>
              <a:t>Deconvolution Philosophy</a:t>
            </a:r>
          </a:p>
        </p:txBody>
      </p:sp>
      <p:sp>
        <p:nvSpPr>
          <p:cNvPr id="120835" name="Rectangle 3">
            <a:extLst>
              <a:ext uri="{FF2B5EF4-FFF2-40B4-BE49-F238E27FC236}">
                <a16:creationId xmlns:a16="http://schemas.microsoft.com/office/drawing/2014/main" id="{76A8DE12-3226-4E4D-9AF6-32BE413690E2}"/>
              </a:ext>
            </a:extLst>
          </p:cNvPr>
          <p:cNvSpPr>
            <a:spLocks noGrp="1" noChangeArrowheads="1"/>
          </p:cNvSpPr>
          <p:nvPr>
            <p:ph type="body" idx="1"/>
          </p:nvPr>
        </p:nvSpPr>
        <p:spPr>
          <a:xfrm>
            <a:off x="685800" y="1417638"/>
            <a:ext cx="8001000" cy="4800600"/>
          </a:xfrm>
        </p:spPr>
        <p:txBody>
          <a:bodyPr>
            <a:normAutofit lnSpcReduction="10000"/>
          </a:bodyPr>
          <a:lstStyle/>
          <a:p>
            <a:r>
              <a:rPr lang="en-US" altLang="en-US" sz="2400" dirty="0">
                <a:sym typeface="Symbol" pitchFamily="2" charset="2"/>
              </a:rPr>
              <a:t>to keep you awake at night</a:t>
            </a:r>
          </a:p>
          <a:p>
            <a:pPr lvl="1"/>
            <a:r>
              <a:rPr lang="en-US" altLang="en-US" sz="2000" dirty="0">
                <a:sym typeface="Symbol" pitchFamily="2" charset="2"/>
              </a:rPr>
              <a:t> an infinite number of </a:t>
            </a:r>
            <a:r>
              <a:rPr lang="en-US" altLang="en-US" sz="2000" i="1" dirty="0">
                <a:sym typeface="Symbol" pitchFamily="2" charset="2"/>
              </a:rPr>
              <a:t>T(</a:t>
            </a:r>
            <a:r>
              <a:rPr lang="en-US" altLang="en-US" sz="2000" i="1" dirty="0" err="1">
                <a:sym typeface="Symbol" pitchFamily="2" charset="2"/>
              </a:rPr>
              <a:t>x,y</a:t>
            </a:r>
            <a:r>
              <a:rPr lang="en-US" altLang="en-US" sz="2000" i="1" dirty="0">
                <a:sym typeface="Symbol" pitchFamily="2" charset="2"/>
              </a:rPr>
              <a:t>)</a:t>
            </a:r>
            <a:r>
              <a:rPr lang="en-US" altLang="en-US" sz="2000" dirty="0">
                <a:sym typeface="Symbol" pitchFamily="2" charset="2"/>
              </a:rPr>
              <a:t> compatible with sampled </a:t>
            </a:r>
            <a:r>
              <a:rPr lang="en-US" altLang="en-US" sz="2000" i="1" dirty="0">
                <a:sym typeface="Symbol" pitchFamily="2" charset="2"/>
              </a:rPr>
              <a:t>V(</a:t>
            </a:r>
            <a:r>
              <a:rPr lang="en-US" altLang="en-US" sz="2000" i="1" dirty="0" err="1">
                <a:sym typeface="Symbol" pitchFamily="2" charset="2"/>
              </a:rPr>
              <a:t>u,v</a:t>
            </a:r>
            <a:r>
              <a:rPr lang="en-US" altLang="en-US" sz="2000" i="1" dirty="0">
                <a:sym typeface="Symbol" pitchFamily="2" charset="2"/>
              </a:rPr>
              <a:t>)</a:t>
            </a:r>
            <a:r>
              <a:rPr lang="en-US" altLang="en-US" sz="2000" dirty="0">
                <a:sym typeface="Symbol" pitchFamily="2" charset="2"/>
              </a:rPr>
              <a:t>, i.e. “invisible” distributions </a:t>
            </a:r>
            <a:r>
              <a:rPr lang="en-US" altLang="en-US" sz="2000" i="1" dirty="0">
                <a:sym typeface="Symbol" pitchFamily="2" charset="2"/>
              </a:rPr>
              <a:t>R(</a:t>
            </a:r>
            <a:r>
              <a:rPr lang="en-US" altLang="en-US" sz="2000" i="1" dirty="0" err="1">
                <a:sym typeface="Symbol" pitchFamily="2" charset="2"/>
              </a:rPr>
              <a:t>x,y</a:t>
            </a:r>
            <a:r>
              <a:rPr lang="en-US" altLang="en-US" sz="2000" i="1" dirty="0">
                <a:sym typeface="Symbol" pitchFamily="2" charset="2"/>
              </a:rPr>
              <a:t>)</a:t>
            </a:r>
            <a:r>
              <a:rPr lang="en-US" altLang="en-US" sz="2000" dirty="0">
                <a:sym typeface="Symbol" pitchFamily="2" charset="2"/>
              </a:rPr>
              <a:t> where </a:t>
            </a:r>
            <a:r>
              <a:rPr lang="en-US" altLang="en-US" sz="2000" i="1" dirty="0">
                <a:sym typeface="Symbol" pitchFamily="2" charset="2"/>
              </a:rPr>
              <a:t>b(</a:t>
            </a:r>
            <a:r>
              <a:rPr lang="en-US" altLang="en-US" sz="2000" i="1" dirty="0" err="1">
                <a:sym typeface="Symbol" pitchFamily="2" charset="2"/>
              </a:rPr>
              <a:t>x,y</a:t>
            </a:r>
            <a:r>
              <a:rPr lang="en-US" altLang="en-US" sz="2000" i="1" dirty="0">
                <a:sym typeface="Symbol" pitchFamily="2" charset="2"/>
              </a:rPr>
              <a:t>)  R(</a:t>
            </a:r>
            <a:r>
              <a:rPr lang="en-US" altLang="en-US" sz="2000" i="1" dirty="0" err="1">
                <a:sym typeface="Symbol" pitchFamily="2" charset="2"/>
              </a:rPr>
              <a:t>x,y</a:t>
            </a:r>
            <a:r>
              <a:rPr lang="en-US" altLang="en-US" sz="2000" i="1" dirty="0">
                <a:sym typeface="Symbol" pitchFamily="2" charset="2"/>
              </a:rPr>
              <a:t>) = 0</a:t>
            </a:r>
            <a:r>
              <a:rPr lang="en-US" altLang="en-US" sz="2000" i="1" dirty="0"/>
              <a:t> </a:t>
            </a:r>
          </a:p>
          <a:p>
            <a:pPr lvl="2"/>
            <a:r>
              <a:rPr lang="en-US" altLang="en-US" sz="1800" dirty="0"/>
              <a:t>no data beyond </a:t>
            </a:r>
            <a:r>
              <a:rPr lang="en-US" altLang="en-US" sz="1800" i="1" dirty="0" err="1"/>
              <a:t>u</a:t>
            </a:r>
            <a:r>
              <a:rPr lang="en-US" altLang="en-US" sz="1800" i="1" baseline="-25000" dirty="0" err="1"/>
              <a:t>max</a:t>
            </a:r>
            <a:r>
              <a:rPr lang="en-US" altLang="en-US" sz="1800" i="1" dirty="0" err="1"/>
              <a:t>,v</a:t>
            </a:r>
            <a:r>
              <a:rPr lang="en-US" altLang="en-US" sz="1800" i="1" baseline="-25000" dirty="0" err="1"/>
              <a:t>max</a:t>
            </a:r>
            <a:r>
              <a:rPr lang="en-US" altLang="en-US" sz="1800" i="1" baseline="-25000" dirty="0"/>
              <a:t> </a:t>
            </a:r>
            <a:r>
              <a:rPr lang="en-US" altLang="en-US" sz="1800" dirty="0">
                <a:sym typeface="Symbol" pitchFamily="2" charset="2"/>
              </a:rPr>
              <a:t> unresolved structure</a:t>
            </a:r>
            <a:endParaRPr lang="en-US" altLang="en-US" sz="1800" dirty="0"/>
          </a:p>
          <a:p>
            <a:pPr lvl="2"/>
            <a:r>
              <a:rPr lang="en-US" altLang="en-US" sz="1800" dirty="0"/>
              <a:t>no data within </a:t>
            </a:r>
            <a:r>
              <a:rPr lang="en-US" altLang="en-US" sz="1800" i="1" dirty="0" err="1"/>
              <a:t>u</a:t>
            </a:r>
            <a:r>
              <a:rPr lang="en-US" altLang="en-US" sz="1800" i="1" baseline="-25000" dirty="0" err="1"/>
              <a:t>min</a:t>
            </a:r>
            <a:r>
              <a:rPr lang="en-US" altLang="en-US" sz="1800" i="1" dirty="0" err="1"/>
              <a:t>,v</a:t>
            </a:r>
            <a:r>
              <a:rPr lang="en-US" altLang="en-US" sz="1800" i="1" baseline="-25000" dirty="0" err="1"/>
              <a:t>min</a:t>
            </a:r>
            <a:r>
              <a:rPr lang="en-US" altLang="en-US" sz="1800" i="1" baseline="-25000" dirty="0"/>
              <a:t> </a:t>
            </a:r>
            <a:r>
              <a:rPr lang="en-US" altLang="en-US" sz="1800" dirty="0">
                <a:sym typeface="Symbol" pitchFamily="2" charset="2"/>
              </a:rPr>
              <a:t> limit on largest size scale</a:t>
            </a:r>
          </a:p>
          <a:p>
            <a:pPr lvl="2"/>
            <a:r>
              <a:rPr lang="en-US" altLang="en-US" sz="1800" dirty="0">
                <a:sym typeface="Symbol" pitchFamily="2" charset="2"/>
              </a:rPr>
              <a:t>holes between </a:t>
            </a:r>
            <a:r>
              <a:rPr lang="en-US" altLang="en-US" sz="1800" i="1" dirty="0" err="1"/>
              <a:t>u</a:t>
            </a:r>
            <a:r>
              <a:rPr lang="en-US" altLang="en-US" sz="1800" i="1" baseline="-25000" dirty="0" err="1"/>
              <a:t>min</a:t>
            </a:r>
            <a:r>
              <a:rPr lang="en-US" altLang="en-US" sz="1800" i="1" dirty="0" err="1"/>
              <a:t>,v</a:t>
            </a:r>
            <a:r>
              <a:rPr lang="en-US" altLang="en-US" sz="1800" i="1" baseline="-25000" dirty="0" err="1"/>
              <a:t>min</a:t>
            </a:r>
            <a:r>
              <a:rPr lang="en-US" altLang="en-US" sz="1800" i="1" baseline="-25000" dirty="0"/>
              <a:t> </a:t>
            </a:r>
            <a:r>
              <a:rPr lang="en-US" altLang="en-US" sz="1800" dirty="0"/>
              <a:t>and </a:t>
            </a:r>
            <a:r>
              <a:rPr lang="en-US" altLang="en-US" sz="1800" i="1" dirty="0" err="1"/>
              <a:t>u</a:t>
            </a:r>
            <a:r>
              <a:rPr lang="en-US" altLang="en-US" sz="1800" i="1" baseline="-25000" dirty="0" err="1"/>
              <a:t>max</a:t>
            </a:r>
            <a:r>
              <a:rPr lang="en-US" altLang="en-US" sz="1800" i="1" dirty="0" err="1"/>
              <a:t>,v</a:t>
            </a:r>
            <a:r>
              <a:rPr lang="en-US" altLang="en-US" sz="1800" i="1" baseline="-25000" dirty="0" err="1"/>
              <a:t>max</a:t>
            </a:r>
            <a:r>
              <a:rPr lang="en-US" altLang="en-US" sz="1800" i="1" baseline="-25000" dirty="0"/>
              <a:t> </a:t>
            </a:r>
            <a:r>
              <a:rPr lang="en-US" altLang="en-US" sz="1800" dirty="0">
                <a:sym typeface="Symbol" pitchFamily="2" charset="2"/>
              </a:rPr>
              <a:t> </a:t>
            </a:r>
            <a:r>
              <a:rPr lang="en-US" altLang="en-US" sz="1800" dirty="0" err="1">
                <a:sym typeface="Symbol" pitchFamily="2" charset="2"/>
              </a:rPr>
              <a:t>sidelobes</a:t>
            </a:r>
            <a:endParaRPr lang="en-US" altLang="en-US" sz="1800" dirty="0">
              <a:sym typeface="Symbol" pitchFamily="2" charset="2"/>
            </a:endParaRPr>
          </a:p>
          <a:p>
            <a:pPr lvl="1"/>
            <a:r>
              <a:rPr lang="en-US" altLang="en-US" sz="2000" dirty="0">
                <a:sym typeface="Symbol" pitchFamily="2" charset="2"/>
              </a:rPr>
              <a:t>noise  undetected/corrupted structure in </a:t>
            </a:r>
            <a:r>
              <a:rPr lang="en-US" altLang="en-US" sz="2000" i="1" dirty="0">
                <a:sym typeface="Symbol" pitchFamily="2" charset="2"/>
              </a:rPr>
              <a:t>T(</a:t>
            </a:r>
            <a:r>
              <a:rPr lang="en-US" altLang="en-US" sz="2000" i="1" dirty="0" err="1">
                <a:sym typeface="Symbol" pitchFamily="2" charset="2"/>
              </a:rPr>
              <a:t>x,y</a:t>
            </a:r>
            <a:r>
              <a:rPr lang="en-US" altLang="en-US" sz="2000" dirty="0">
                <a:sym typeface="Symbol" pitchFamily="2" charset="2"/>
              </a:rPr>
              <a:t>)</a:t>
            </a:r>
          </a:p>
          <a:p>
            <a:pPr lvl="1"/>
            <a:r>
              <a:rPr lang="en-US" altLang="en-US" sz="2000" dirty="0"/>
              <a:t>no unique prescription for extracting optimum estimate of true sky brightness from visibility data</a:t>
            </a:r>
          </a:p>
          <a:p>
            <a:r>
              <a:rPr lang="en-US" altLang="en-US" sz="2400" dirty="0"/>
              <a:t>deconvolution  </a:t>
            </a:r>
          </a:p>
          <a:p>
            <a:pPr lvl="1"/>
            <a:r>
              <a:rPr lang="en-US" altLang="en-US" sz="2000" dirty="0"/>
              <a:t>uses non-linear techniques effectively interpolate/extrapolate samples of </a:t>
            </a:r>
            <a:r>
              <a:rPr lang="en-US" altLang="en-US" sz="2000" i="1" dirty="0"/>
              <a:t>V(</a:t>
            </a:r>
            <a:r>
              <a:rPr lang="en-US" altLang="en-US" sz="2000" i="1" dirty="0" err="1"/>
              <a:t>u,v</a:t>
            </a:r>
            <a:r>
              <a:rPr lang="en-US" altLang="en-US" sz="2000" i="1" dirty="0"/>
              <a:t>)</a:t>
            </a:r>
            <a:r>
              <a:rPr lang="en-US" altLang="en-US" sz="2000" dirty="0"/>
              <a:t> into </a:t>
            </a:r>
            <a:r>
              <a:rPr lang="en-US" altLang="en-US" sz="2000" dirty="0" err="1"/>
              <a:t>unsampled</a:t>
            </a:r>
            <a:r>
              <a:rPr lang="en-US" altLang="en-US" sz="2000" dirty="0"/>
              <a:t> regions of the </a:t>
            </a:r>
            <a:r>
              <a:rPr lang="en-US" altLang="en-US" sz="2000" i="1" dirty="0"/>
              <a:t>(</a:t>
            </a:r>
            <a:r>
              <a:rPr lang="en-US" altLang="en-US" sz="2000" i="1" dirty="0" err="1"/>
              <a:t>u,v</a:t>
            </a:r>
            <a:r>
              <a:rPr lang="en-US" altLang="en-US" sz="2000" i="1" dirty="0"/>
              <a:t>)</a:t>
            </a:r>
            <a:r>
              <a:rPr lang="en-US" altLang="en-US" sz="2000" dirty="0"/>
              <a:t> plane</a:t>
            </a:r>
          </a:p>
          <a:p>
            <a:pPr lvl="1"/>
            <a:r>
              <a:rPr lang="en-US" altLang="en-US" sz="2000" dirty="0"/>
              <a:t>aims to find a </a:t>
            </a:r>
            <a:r>
              <a:rPr lang="en-US" altLang="en-US" sz="2000" b="1" dirty="0"/>
              <a:t>sensible</a:t>
            </a:r>
            <a:r>
              <a:rPr lang="en-US" altLang="en-US" sz="2000" dirty="0"/>
              <a:t> model of </a:t>
            </a:r>
            <a:r>
              <a:rPr lang="en-US" altLang="en-US" sz="2000" i="1" dirty="0"/>
              <a:t>T(</a:t>
            </a:r>
            <a:r>
              <a:rPr lang="en-US" altLang="en-US" sz="2000" i="1" dirty="0" err="1"/>
              <a:t>x,y</a:t>
            </a:r>
            <a:r>
              <a:rPr lang="en-US" altLang="en-US" sz="2000" i="1" dirty="0"/>
              <a:t>)</a:t>
            </a:r>
            <a:r>
              <a:rPr lang="en-US" altLang="en-US" sz="2000" dirty="0"/>
              <a:t> compatible with data</a:t>
            </a:r>
          </a:p>
          <a:p>
            <a:pPr lvl="1"/>
            <a:r>
              <a:rPr lang="en-US" altLang="en-US" sz="2000" dirty="0"/>
              <a:t>requires </a:t>
            </a:r>
            <a:r>
              <a:rPr lang="en-US" altLang="en-US" sz="2000" i="1" dirty="0"/>
              <a:t>a priori</a:t>
            </a:r>
            <a:r>
              <a:rPr lang="en-US" altLang="en-US" sz="2000" dirty="0"/>
              <a:t> assumptions about </a:t>
            </a:r>
            <a:r>
              <a:rPr lang="en-US" altLang="en-US" sz="2000" i="1" dirty="0"/>
              <a:t>T(</a:t>
            </a:r>
            <a:r>
              <a:rPr lang="en-US" altLang="en-US" sz="2000" i="1" dirty="0" err="1"/>
              <a:t>x,y</a:t>
            </a:r>
            <a:r>
              <a:rPr lang="en-US" altLang="en-US" sz="2000" i="1" dirty="0"/>
              <a:t>)</a:t>
            </a:r>
          </a:p>
          <a:p>
            <a:pPr lvl="1"/>
            <a:endParaRPr lang="en-US" altLang="en-US" sz="2000" dirty="0"/>
          </a:p>
        </p:txBody>
      </p:sp>
    </p:spTree>
    <p:extLst>
      <p:ext uri="{BB962C8B-B14F-4D97-AF65-F5344CB8AC3E}">
        <p14:creationId xmlns:p14="http://schemas.microsoft.com/office/powerpoint/2010/main" val="376345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b="0" u="none" strike="noStrike" cap="none" dirty="0">
                <a:solidFill>
                  <a:schemeClr val="tx1"/>
                </a:solidFill>
                <a:latin typeface="Arial Narrow" panose="020B0604020202020204" pitchFamily="34" charset="0"/>
                <a:cs typeface="Arial Narrow" panose="020B0604020202020204" pitchFamily="34" charset="0"/>
                <a:sym typeface="Cabin"/>
              </a:rPr>
              <a:t>Why do we need interferometers?</a:t>
            </a:r>
            <a:br>
              <a:rPr lang="en-US" sz="4000" b="0" u="none" strike="noStrike" cap="none" dirty="0">
                <a:solidFill>
                  <a:schemeClr val="tx1"/>
                </a:solidFill>
                <a:latin typeface="Arial Narrow" panose="020B0604020202020204" pitchFamily="34" charset="0"/>
                <a:cs typeface="Arial Narrow" panose="020B0604020202020204" pitchFamily="34" charset="0"/>
                <a:sym typeface="Cabin"/>
              </a:rPr>
            </a:br>
            <a:endParaRPr lang="en-US" sz="4000" b="0" u="none" strike="noStrike" cap="none" dirty="0">
              <a:solidFill>
                <a:schemeClr val="tx1"/>
              </a:solidFill>
              <a:latin typeface="Arial Narrow" panose="020B0604020202020204" pitchFamily="34" charset="0"/>
              <a:cs typeface="Arial Narrow" panose="020B0604020202020204" pitchFamily="34" charset="0"/>
              <a:sym typeface="Cabin"/>
            </a:endParaRPr>
          </a:p>
        </p:txBody>
      </p:sp>
      <p:sp>
        <p:nvSpPr>
          <p:cNvPr id="242" name="Shape 242"/>
          <p:cNvSpPr txBox="1"/>
          <p:nvPr/>
        </p:nvSpPr>
        <p:spPr>
          <a:xfrm>
            <a:off x="376270" y="1093451"/>
            <a:ext cx="8767730" cy="5262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dirty="0">
                <a:latin typeface="Arial Narrow" panose="020B0604020202020204" pitchFamily="34" charset="0"/>
                <a:ea typeface="Arial"/>
                <a:cs typeface="Arial Narrow" panose="020B0604020202020204" pitchFamily="34" charset="0"/>
                <a:sym typeface="Arial"/>
              </a:rPr>
              <a:t>Angular resolution for most telescopes is ~ </a:t>
            </a:r>
            <a:r>
              <a:rPr lang="en-US" sz="2800" dirty="0" err="1">
                <a:latin typeface="Arial Narrow" panose="020B0604020202020204" pitchFamily="34" charset="0"/>
                <a:ea typeface="Arial"/>
                <a:cs typeface="Arial Narrow" panose="020B0604020202020204" pitchFamily="34" charset="0"/>
                <a:sym typeface="Arial"/>
              </a:rPr>
              <a:t>λ</a:t>
            </a:r>
            <a:r>
              <a:rPr lang="en-US" sz="2800" dirty="0">
                <a:latin typeface="Arial Narrow" panose="020B0604020202020204" pitchFamily="34" charset="0"/>
                <a:ea typeface="Arial"/>
                <a:cs typeface="Arial Narrow" panose="020B0604020202020204" pitchFamily="34" charset="0"/>
                <a:sym typeface="Arial"/>
              </a:rPr>
              <a:t>/D</a:t>
            </a:r>
          </a:p>
          <a:p>
            <a:pPr marL="914400" marR="0" lvl="1" indent="-457200" algn="l" rtl="0">
              <a:spcBef>
                <a:spcPts val="0"/>
              </a:spcBef>
              <a:spcAft>
                <a:spcPts val="0"/>
              </a:spcAft>
              <a:buClr>
                <a:srgbClr val="330099"/>
              </a:buClr>
              <a:buSzPct val="100000"/>
              <a:buFont typeface="Arial"/>
              <a:buChar char="•"/>
            </a:pPr>
            <a:r>
              <a:rPr lang="en-US" sz="2800" u="none" strike="noStrike" cap="none" dirty="0">
                <a:latin typeface="Arial Narrow" panose="020B0604020202020204" pitchFamily="34" charset="0"/>
                <a:ea typeface="Arial"/>
                <a:cs typeface="Arial Narrow" panose="020B0604020202020204" pitchFamily="34" charset="0"/>
                <a:sym typeface="Arial"/>
              </a:rPr>
              <a:t>D is the diameter of the telescope </a:t>
            </a:r>
          </a:p>
          <a:p>
            <a:pPr marL="914400" marR="0" lvl="1" indent="-457200" algn="l" rtl="0">
              <a:spcBef>
                <a:spcPts val="0"/>
              </a:spcBef>
              <a:spcAft>
                <a:spcPts val="0"/>
              </a:spcAft>
              <a:buClr>
                <a:srgbClr val="330099"/>
              </a:buClr>
              <a:buSzPct val="100000"/>
              <a:buFont typeface="Arial"/>
              <a:buChar char="•"/>
            </a:pPr>
            <a:r>
              <a:rPr lang="en-US" sz="2800" u="none" strike="noStrike" cap="none" dirty="0" err="1">
                <a:latin typeface="Arial Narrow" panose="020B0604020202020204" pitchFamily="34" charset="0"/>
                <a:ea typeface="Arial"/>
                <a:cs typeface="Arial Narrow" panose="020B0604020202020204" pitchFamily="34" charset="0"/>
                <a:sym typeface="Arial"/>
              </a:rPr>
              <a:t>λ</a:t>
            </a:r>
            <a:r>
              <a:rPr lang="en-US" sz="2800" u="none" strike="noStrike" cap="none" dirty="0">
                <a:latin typeface="Arial Narrow" panose="020B0604020202020204" pitchFamily="34" charset="0"/>
                <a:ea typeface="Arial"/>
                <a:cs typeface="Arial Narrow" panose="020B0604020202020204" pitchFamily="34" charset="0"/>
                <a:sym typeface="Arial"/>
              </a:rPr>
              <a:t> is wavelength of observation</a:t>
            </a:r>
          </a:p>
          <a:p>
            <a:pPr marL="0" marR="0" lvl="0" indent="0" algn="l" rtl="0">
              <a:spcBef>
                <a:spcPts val="0"/>
              </a:spcBef>
              <a:spcAft>
                <a:spcPts val="0"/>
              </a:spcAft>
              <a:buSzPct val="25000"/>
              <a:buNone/>
            </a:pPr>
            <a:r>
              <a:rPr lang="en-US" sz="2800" dirty="0">
                <a:latin typeface="Arial Narrow" panose="020B0604020202020204" pitchFamily="34" charset="0"/>
                <a:ea typeface="Arial"/>
                <a:cs typeface="Arial Narrow" panose="020B0604020202020204" pitchFamily="34" charset="0"/>
                <a:sym typeface="Arial"/>
              </a:rPr>
              <a:t>For example, Hubble Space Telescope:</a:t>
            </a:r>
          </a:p>
          <a:p>
            <a:pPr marL="914400" marR="0" lvl="1" indent="-457200" algn="l" rtl="0">
              <a:spcBef>
                <a:spcPts val="0"/>
              </a:spcBef>
              <a:spcAft>
                <a:spcPts val="0"/>
              </a:spcAft>
              <a:buClr>
                <a:srgbClr val="330099"/>
              </a:buClr>
              <a:buSzPct val="100000"/>
              <a:buFont typeface="Arial"/>
              <a:buChar char="•"/>
            </a:pPr>
            <a:r>
              <a:rPr lang="en-US" sz="2800" u="none" strike="noStrike" cap="none" dirty="0" err="1">
                <a:latin typeface="Arial Narrow" panose="020B0604020202020204" pitchFamily="34" charset="0"/>
                <a:ea typeface="Arial"/>
                <a:cs typeface="Arial Narrow" panose="020B0604020202020204" pitchFamily="34" charset="0"/>
                <a:sym typeface="Arial"/>
              </a:rPr>
              <a:t>λ</a:t>
            </a:r>
            <a:r>
              <a:rPr lang="en-US" sz="2800" u="none" strike="noStrike" cap="none" dirty="0">
                <a:latin typeface="Arial Narrow" panose="020B0604020202020204" pitchFamily="34" charset="0"/>
                <a:ea typeface="Arial"/>
                <a:cs typeface="Arial Narrow" panose="020B0604020202020204" pitchFamily="34" charset="0"/>
                <a:sym typeface="Arial"/>
              </a:rPr>
              <a:t> ~ 1um / D of 2.4m = resolution ~ 0.13”</a:t>
            </a:r>
          </a:p>
          <a:p>
            <a:pPr marL="457200" marR="0" lvl="1" indent="0" algn="l" rtl="0">
              <a:spcBef>
                <a:spcPts val="0"/>
              </a:spcBef>
              <a:spcAft>
                <a:spcPts val="0"/>
              </a:spcAft>
              <a:buNone/>
            </a:pPr>
            <a:endParaRPr sz="2800" u="none" strike="noStrike" cap="none" dirty="0">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SzPct val="25000"/>
              <a:buNone/>
            </a:pPr>
            <a:r>
              <a:rPr lang="en-US" sz="2800" dirty="0">
                <a:latin typeface="Arial Narrow" panose="020B0604020202020204" pitchFamily="34" charset="0"/>
                <a:ea typeface="Arial"/>
                <a:cs typeface="Arial Narrow" panose="020B0604020202020204" pitchFamily="34" charset="0"/>
                <a:sym typeface="Arial"/>
              </a:rPr>
              <a:t>To reach that resolution for a </a:t>
            </a:r>
            <a:r>
              <a:rPr lang="en-US" sz="2800" dirty="0" err="1">
                <a:latin typeface="Arial Narrow" panose="020B0604020202020204" pitchFamily="34" charset="0"/>
                <a:ea typeface="Arial"/>
                <a:cs typeface="Arial Narrow" panose="020B0604020202020204" pitchFamily="34" charset="0"/>
                <a:sym typeface="Arial"/>
              </a:rPr>
              <a:t>λ</a:t>
            </a:r>
            <a:r>
              <a:rPr lang="en-US" sz="2800" dirty="0">
                <a:latin typeface="Arial Narrow" panose="020B0604020202020204" pitchFamily="34" charset="0"/>
                <a:ea typeface="Arial"/>
                <a:cs typeface="Arial Narrow" panose="020B0604020202020204" pitchFamily="34" charset="0"/>
                <a:sym typeface="Arial"/>
              </a:rPr>
              <a:t> ~1mm observation, one would need a 2 km-diameter dish!</a:t>
            </a:r>
          </a:p>
          <a:p>
            <a:pPr marL="0" marR="0" lvl="0" indent="0" algn="l" rtl="0">
              <a:spcBef>
                <a:spcPts val="0"/>
              </a:spcBef>
              <a:spcAft>
                <a:spcPts val="0"/>
              </a:spcAft>
              <a:buNone/>
            </a:pPr>
            <a:endParaRPr sz="2800" dirty="0">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SzPct val="25000"/>
              <a:buNone/>
            </a:pPr>
            <a:r>
              <a:rPr lang="en-US" sz="2800" dirty="0">
                <a:latin typeface="Arial Narrow" panose="020B0604020202020204" pitchFamily="34" charset="0"/>
                <a:ea typeface="Arial"/>
                <a:cs typeface="Arial Narrow" panose="020B0604020202020204" pitchFamily="34" charset="0"/>
                <a:sym typeface="Arial"/>
              </a:rPr>
              <a:t>Instead, we use arrays of smaller dishes to achieve the same high angular resolution at radio frequencies</a:t>
            </a:r>
          </a:p>
          <a:p>
            <a:pPr marL="0" marR="0" lvl="0" indent="0" algn="ctr" rtl="0">
              <a:spcBef>
                <a:spcPts val="0"/>
              </a:spcBef>
              <a:spcAft>
                <a:spcPts val="0"/>
              </a:spcAft>
              <a:buSzPct val="25000"/>
              <a:buNone/>
            </a:pPr>
            <a:r>
              <a:rPr lang="en-US" sz="2800" dirty="0">
                <a:solidFill>
                  <a:srgbClr val="FF0000"/>
                </a:solidFill>
                <a:latin typeface="Arial Narrow" panose="020B0604020202020204" pitchFamily="34" charset="0"/>
                <a:ea typeface="Arial"/>
                <a:cs typeface="Arial Narrow" panose="020B0604020202020204" pitchFamily="34" charset="0"/>
                <a:sym typeface="Arial"/>
              </a:rPr>
              <a:t>This is interferometry</a:t>
            </a:r>
          </a:p>
        </p:txBody>
      </p:sp>
      <p:sp>
        <p:nvSpPr>
          <p:cNvPr id="243" name="Shape 243"/>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8</a:t>
            </a:fld>
            <a:endParaRPr lang="en-US" sz="1200">
              <a:solidFill>
                <a:srgbClr val="000099"/>
              </a:solidFill>
              <a:latin typeface="Cabin"/>
              <a:ea typeface="Cabin"/>
              <a:cs typeface="Cabin"/>
              <a:sym typeface="Cabin"/>
            </a:endParaRPr>
          </a:p>
        </p:txBody>
      </p:sp>
    </p:spTree>
    <p:extLst>
      <p:ext uri="{BB962C8B-B14F-4D97-AF65-F5344CB8AC3E}">
        <p14:creationId xmlns:p14="http://schemas.microsoft.com/office/powerpoint/2010/main" val="2854912649"/>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C3E0893-2210-4A4B-A379-EC8E75115E80}"/>
              </a:ext>
            </a:extLst>
          </p:cNvPr>
          <p:cNvSpPr>
            <a:spLocks noGrp="1"/>
          </p:cNvSpPr>
          <p:nvPr>
            <p:ph type="sldNum" sz="quarter" idx="12"/>
          </p:nvPr>
        </p:nvSpPr>
        <p:spPr/>
        <p:txBody>
          <a:bodyPr/>
          <a:lstStyle/>
          <a:p>
            <a:fld id="{82901FB7-846C-4445-852A-ABA4218626AB}" type="slidenum">
              <a:rPr lang="en-US" altLang="en-US"/>
              <a:pPr/>
              <a:t>80</a:t>
            </a:fld>
            <a:endParaRPr lang="en-US" altLang="en-US"/>
          </a:p>
        </p:txBody>
      </p:sp>
      <p:sp>
        <p:nvSpPr>
          <p:cNvPr id="125954" name="Rectangle 2">
            <a:extLst>
              <a:ext uri="{FF2B5EF4-FFF2-40B4-BE49-F238E27FC236}">
                <a16:creationId xmlns:a16="http://schemas.microsoft.com/office/drawing/2014/main" id="{C66ADDE7-C4C6-4B46-A563-0162B222CA7A}"/>
              </a:ext>
            </a:extLst>
          </p:cNvPr>
          <p:cNvSpPr>
            <a:spLocks noGrp="1" noChangeArrowheads="1"/>
          </p:cNvSpPr>
          <p:nvPr>
            <p:ph type="title"/>
          </p:nvPr>
        </p:nvSpPr>
        <p:spPr/>
        <p:txBody>
          <a:bodyPr/>
          <a:lstStyle/>
          <a:p>
            <a:r>
              <a:rPr lang="en-US" altLang="en-US"/>
              <a:t>Deconvolution Algorithms</a:t>
            </a:r>
          </a:p>
        </p:txBody>
      </p:sp>
      <p:sp>
        <p:nvSpPr>
          <p:cNvPr id="125955" name="Rectangle 3">
            <a:extLst>
              <a:ext uri="{FF2B5EF4-FFF2-40B4-BE49-F238E27FC236}">
                <a16:creationId xmlns:a16="http://schemas.microsoft.com/office/drawing/2014/main" id="{05CC7365-B746-8C4B-BD6B-7434B530F84D}"/>
              </a:ext>
            </a:extLst>
          </p:cNvPr>
          <p:cNvSpPr>
            <a:spLocks noGrp="1" noChangeArrowheads="1"/>
          </p:cNvSpPr>
          <p:nvPr>
            <p:ph type="body" idx="1"/>
          </p:nvPr>
        </p:nvSpPr>
        <p:spPr>
          <a:xfrm>
            <a:off x="533400" y="1371600"/>
            <a:ext cx="8458200" cy="4800600"/>
          </a:xfrm>
        </p:spPr>
        <p:txBody>
          <a:bodyPr/>
          <a:lstStyle/>
          <a:p>
            <a:r>
              <a:rPr lang="en-US" altLang="en-US" sz="2400" dirty="0"/>
              <a:t>most common algorithms in radio astronomy</a:t>
            </a:r>
          </a:p>
          <a:p>
            <a:pPr lvl="1"/>
            <a:r>
              <a:rPr lang="en-US" altLang="en-US" sz="2000" dirty="0"/>
              <a:t>CLEAN (</a:t>
            </a:r>
            <a:r>
              <a:rPr lang="en-US" altLang="en-US" sz="2000" dirty="0" err="1"/>
              <a:t>Högbom</a:t>
            </a:r>
            <a:r>
              <a:rPr lang="en-US" altLang="en-US" sz="2000" dirty="0"/>
              <a:t> 1974) </a:t>
            </a:r>
            <a:r>
              <a:rPr lang="en-US" altLang="en-US" sz="2000" dirty="0">
                <a:sym typeface="Wingdings" pitchFamily="2" charset="2"/>
              </a:rPr>
              <a:t> most common!</a:t>
            </a:r>
            <a:endParaRPr lang="en-US" altLang="en-US" sz="2000" dirty="0"/>
          </a:p>
          <a:p>
            <a:pPr lvl="2"/>
            <a:r>
              <a:rPr lang="en-US" altLang="en-US" sz="1800" i="1" dirty="0">
                <a:solidFill>
                  <a:srgbClr val="FF0000"/>
                </a:solidFill>
              </a:rPr>
              <a:t>a priori</a:t>
            </a:r>
            <a:r>
              <a:rPr lang="en-US" altLang="en-US" sz="1800" dirty="0">
                <a:solidFill>
                  <a:srgbClr val="FF0000"/>
                </a:solidFill>
              </a:rPr>
              <a:t> assumption: T(</a:t>
            </a:r>
            <a:r>
              <a:rPr lang="en-US" altLang="en-US" sz="1800" dirty="0" err="1">
                <a:solidFill>
                  <a:srgbClr val="FF0000"/>
                </a:solidFill>
              </a:rPr>
              <a:t>x,y</a:t>
            </a:r>
            <a:r>
              <a:rPr lang="en-US" altLang="en-US" sz="1800" dirty="0">
                <a:solidFill>
                  <a:srgbClr val="FF0000"/>
                </a:solidFill>
              </a:rPr>
              <a:t>) is a collection of point sources</a:t>
            </a:r>
          </a:p>
          <a:p>
            <a:pPr lvl="2"/>
            <a:r>
              <a:rPr lang="en-US" altLang="en-US" sz="1800" dirty="0"/>
              <a:t>variants for computational efficiency, extended structure</a:t>
            </a:r>
          </a:p>
          <a:p>
            <a:pPr lvl="1"/>
            <a:r>
              <a:rPr lang="en-US" altLang="en-US" sz="2000" dirty="0"/>
              <a:t>Maximum Entropy (Gull and Skilling 1983)</a:t>
            </a:r>
          </a:p>
          <a:p>
            <a:pPr lvl="2"/>
            <a:r>
              <a:rPr lang="en-US" altLang="en-US" sz="1800" i="1" dirty="0"/>
              <a:t>a priori</a:t>
            </a:r>
            <a:r>
              <a:rPr lang="en-US" altLang="en-US" sz="1800" dirty="0"/>
              <a:t> assumption: T(</a:t>
            </a:r>
            <a:r>
              <a:rPr lang="en-US" altLang="en-US" sz="1800" dirty="0" err="1"/>
              <a:t>x,y</a:t>
            </a:r>
            <a:r>
              <a:rPr lang="en-US" altLang="en-US" sz="1800" dirty="0"/>
              <a:t>) is smooth and positive</a:t>
            </a:r>
          </a:p>
          <a:p>
            <a:pPr lvl="2"/>
            <a:r>
              <a:rPr lang="en-US" altLang="en-US" sz="1800" dirty="0"/>
              <a:t>vast literature about the deep meaning of entropy (Bayesian)</a:t>
            </a:r>
          </a:p>
          <a:p>
            <a:pPr lvl="1"/>
            <a:r>
              <a:rPr lang="en-US" altLang="en-US" sz="2000" dirty="0"/>
              <a:t>hybrid approaches of these can be effective</a:t>
            </a:r>
          </a:p>
          <a:p>
            <a:pPr lvl="1"/>
            <a:endParaRPr lang="en-US" altLang="en-US" sz="2000" dirty="0"/>
          </a:p>
          <a:p>
            <a:r>
              <a:rPr lang="en-US" altLang="en-US" sz="2400" dirty="0"/>
              <a:t>deconvolution requires knowledge of beam shape and image noise properties (usually OK for aperture synthesis)</a:t>
            </a:r>
          </a:p>
          <a:p>
            <a:pPr lvl="1"/>
            <a:r>
              <a:rPr lang="en-US" altLang="en-US" sz="2000" dirty="0"/>
              <a:t>atmospheric seeing can modify effective beam shape</a:t>
            </a:r>
          </a:p>
          <a:p>
            <a:pPr lvl="1"/>
            <a:r>
              <a:rPr lang="en-US" altLang="en-US" sz="2000" dirty="0"/>
              <a:t>deconvolution process can modify image noise properties</a:t>
            </a:r>
          </a:p>
        </p:txBody>
      </p:sp>
    </p:spTree>
    <p:extLst>
      <p:ext uri="{BB962C8B-B14F-4D97-AF65-F5344CB8AC3E}">
        <p14:creationId xmlns:p14="http://schemas.microsoft.com/office/powerpoint/2010/main" val="26465865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284163" y="163513"/>
            <a:ext cx="8402637" cy="1143000"/>
          </a:xfrm>
        </p:spPr>
        <p:txBody>
          <a:bodyPr>
            <a:normAutofit/>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4000" dirty="0">
                <a:solidFill>
                  <a:srgbClr val="990033"/>
                </a:solidFill>
              </a:rPr>
              <a:t>CLEAN in CASA</a:t>
            </a:r>
          </a:p>
        </p:txBody>
      </p:sp>
      <p:sp>
        <p:nvSpPr>
          <p:cNvPr id="36866" name="Text Box 2"/>
          <p:cNvSpPr txBox="1">
            <a:spLocks noChangeArrowheads="1"/>
          </p:cNvSpPr>
          <p:nvPr/>
        </p:nvSpPr>
        <p:spPr bwMode="auto">
          <a:xfrm>
            <a:off x="447145" y="1306513"/>
            <a:ext cx="8534400" cy="4662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marL="431800" indent="-2159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nSpc>
                <a:spcPct val="100000"/>
              </a:lnSpc>
              <a:spcBef>
                <a:spcPts val="400"/>
              </a:spcBef>
              <a:buSzPct val="45000"/>
              <a:defRPr/>
            </a:pPr>
            <a:r>
              <a:rPr lang="en-US" sz="2800" dirty="0">
                <a:solidFill>
                  <a:schemeClr val="tx1"/>
                </a:solidFill>
                <a:latin typeface="Arial Narrow" panose="020B0604020202020204" pitchFamily="34" charset="0"/>
                <a:cs typeface="Arial Narrow" panose="020B0604020202020204" pitchFamily="34" charset="0"/>
              </a:rPr>
              <a:t>CLEAN is the imaging task in CASA. It: </a:t>
            </a:r>
          </a:p>
          <a:p>
            <a:pPr>
              <a:lnSpc>
                <a:spcPct val="100000"/>
              </a:lnSpc>
              <a:spcBef>
                <a:spcPts val="400"/>
              </a:spcBef>
              <a:buSzPct val="45000"/>
              <a:buFont typeface="Wingdings" charset="0"/>
              <a:buChar char=""/>
              <a:defRPr/>
            </a:pPr>
            <a:r>
              <a:rPr lang="en-US" sz="2800" dirty="0">
                <a:solidFill>
                  <a:schemeClr val="tx1"/>
                </a:solidFill>
                <a:latin typeface="Arial Narrow" panose="020B0604020202020204" pitchFamily="34" charset="0"/>
                <a:cs typeface="Arial Narrow" panose="020B0604020202020204" pitchFamily="34" charset="0"/>
              </a:rPr>
              <a:t> takes the calibrated visibilities </a:t>
            </a:r>
          </a:p>
          <a:p>
            <a:pPr>
              <a:lnSpc>
                <a:spcPct val="100000"/>
              </a:lnSpc>
              <a:spcBef>
                <a:spcPts val="400"/>
              </a:spcBef>
              <a:buSzPct val="45000"/>
              <a:buFont typeface="Wingdings" charset="0"/>
              <a:buChar char=""/>
              <a:defRPr/>
            </a:pPr>
            <a:r>
              <a:rPr lang="en-US" sz="2800" dirty="0">
                <a:solidFill>
                  <a:schemeClr val="tx1"/>
                </a:solidFill>
                <a:latin typeface="Arial Narrow" panose="020B0604020202020204" pitchFamily="34" charset="0"/>
                <a:cs typeface="Arial Narrow" panose="020B0604020202020204" pitchFamily="34" charset="0"/>
              </a:rPr>
              <a:t> grids them on the UV-plane</a:t>
            </a:r>
          </a:p>
          <a:p>
            <a:pPr>
              <a:lnSpc>
                <a:spcPct val="100000"/>
              </a:lnSpc>
              <a:spcBef>
                <a:spcPts val="400"/>
              </a:spcBef>
              <a:buSzPct val="45000"/>
              <a:buFont typeface="Wingdings" charset="0"/>
              <a:buChar char=""/>
              <a:defRPr/>
            </a:pPr>
            <a:r>
              <a:rPr lang="en-US" sz="2800" dirty="0">
                <a:solidFill>
                  <a:schemeClr val="tx1"/>
                </a:solidFill>
                <a:latin typeface="Arial Narrow" panose="020B0604020202020204" pitchFamily="34" charset="0"/>
                <a:cs typeface="Arial Narrow" panose="020B0604020202020204" pitchFamily="34" charset="0"/>
              </a:rPr>
              <a:t> performs the FFT to a dirty image</a:t>
            </a:r>
          </a:p>
          <a:p>
            <a:pPr>
              <a:lnSpc>
                <a:spcPct val="100000"/>
              </a:lnSpc>
              <a:spcBef>
                <a:spcPts val="400"/>
              </a:spcBef>
              <a:buSzPct val="45000"/>
              <a:buFont typeface="Wingdings" charset="0"/>
              <a:buChar char=""/>
              <a:defRPr/>
            </a:pPr>
            <a:r>
              <a:rPr lang="en-US" sz="2800" dirty="0">
                <a:solidFill>
                  <a:schemeClr val="tx1"/>
                </a:solidFill>
                <a:latin typeface="Arial Narrow" panose="020B0604020202020204" pitchFamily="34" charset="0"/>
                <a:cs typeface="Arial Narrow" panose="020B0604020202020204" pitchFamily="34" charset="0"/>
              </a:rPr>
              <a:t> </a:t>
            </a:r>
            <a:r>
              <a:rPr lang="en-US" sz="2800" dirty="0" err="1">
                <a:solidFill>
                  <a:schemeClr val="tx1"/>
                </a:solidFill>
                <a:latin typeface="Arial Narrow" panose="020B0604020202020204" pitchFamily="34" charset="0"/>
                <a:cs typeface="Arial Narrow" panose="020B0604020202020204" pitchFamily="34" charset="0"/>
              </a:rPr>
              <a:t>deconvolves</a:t>
            </a:r>
            <a:r>
              <a:rPr lang="en-US" sz="2800" dirty="0">
                <a:solidFill>
                  <a:schemeClr val="tx1"/>
                </a:solidFill>
                <a:latin typeface="Arial Narrow" panose="020B0604020202020204" pitchFamily="34" charset="0"/>
                <a:cs typeface="Arial Narrow" panose="020B0604020202020204" pitchFamily="34" charset="0"/>
              </a:rPr>
              <a:t> the image</a:t>
            </a:r>
          </a:p>
          <a:p>
            <a:pPr>
              <a:lnSpc>
                <a:spcPct val="100000"/>
              </a:lnSpc>
              <a:spcBef>
                <a:spcPts val="400"/>
              </a:spcBef>
              <a:buSzPct val="45000"/>
              <a:buFont typeface="Wingdings" charset="0"/>
              <a:buChar char=""/>
              <a:defRPr/>
            </a:pPr>
            <a:r>
              <a:rPr lang="en-US" sz="2800" dirty="0">
                <a:solidFill>
                  <a:schemeClr val="tx1"/>
                </a:solidFill>
                <a:latin typeface="Arial Narrow" panose="020B0604020202020204" pitchFamily="34" charset="0"/>
                <a:cs typeface="Arial Narrow" panose="020B0604020202020204" pitchFamily="34" charset="0"/>
              </a:rPr>
              <a:t> restores the image from clean table and residual</a:t>
            </a:r>
          </a:p>
          <a:p>
            <a:pPr>
              <a:lnSpc>
                <a:spcPct val="100000"/>
              </a:lnSpc>
              <a:spcBef>
                <a:spcPts val="400"/>
              </a:spcBef>
              <a:buSzPct val="45000"/>
              <a:buFont typeface="Wingdings" charset="0"/>
              <a:buChar char=""/>
              <a:defRPr/>
            </a:pPr>
            <a:r>
              <a:rPr lang="en-US" sz="2800" dirty="0">
                <a:solidFill>
                  <a:schemeClr val="tx1"/>
                </a:solidFill>
                <a:latin typeface="Arial Narrow" panose="020B0604020202020204" pitchFamily="34" charset="0"/>
                <a:cs typeface="Arial Narrow" panose="020B0604020202020204" pitchFamily="34" charset="0"/>
              </a:rPr>
              <a:t> corrects for the primary beam</a:t>
            </a:r>
          </a:p>
          <a:p>
            <a:pPr>
              <a:lnSpc>
                <a:spcPct val="100000"/>
              </a:lnSpc>
              <a:spcBef>
                <a:spcPts val="400"/>
              </a:spcBef>
              <a:buSzPct val="45000"/>
              <a:buFont typeface="Wingdings" charset="0"/>
              <a:buChar char=""/>
              <a:defRPr/>
            </a:pPr>
            <a:endParaRPr lang="en-US" sz="1400" dirty="0">
              <a:solidFill>
                <a:schemeClr val="tx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175256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idx="1"/>
          </p:nvPr>
        </p:nvSpPr>
        <p:spPr>
          <a:xfrm>
            <a:off x="457200" y="1266070"/>
            <a:ext cx="8229600" cy="4922982"/>
          </a:xfrm>
        </p:spPr>
        <p:txBody>
          <a:bodyPr>
            <a:normAutofit/>
          </a:bodyPr>
          <a:lstStyle/>
          <a:p>
            <a:pPr eaLnBrk="1" hangingPunct="1"/>
            <a:r>
              <a:rPr lang="en-US" sz="2000" dirty="0"/>
              <a:t>The elements of an interferometer have finite size, and so have their own response to the radiation from the sky</a:t>
            </a:r>
          </a:p>
          <a:p>
            <a:pPr eaLnBrk="1" hangingPunct="1"/>
            <a:r>
              <a:rPr lang="en-US" sz="2000" dirty="0"/>
              <a:t>This results in an additional factor, </a:t>
            </a:r>
            <a:r>
              <a:rPr lang="en-US" sz="2000" dirty="0" err="1">
                <a:latin typeface="Monotype Corsiva" charset="0"/>
              </a:rPr>
              <a:t>A</a:t>
            </a:r>
            <a:r>
              <a:rPr lang="en-US" sz="2000" dirty="0" err="1">
                <a:latin typeface="Times New Roman" charset="0"/>
              </a:rPr>
              <a:t>(</a:t>
            </a:r>
            <a:r>
              <a:rPr lang="en-US" sz="2000" i="1" dirty="0" err="1">
                <a:latin typeface="Times New Roman" charset="0"/>
              </a:rPr>
              <a:t>l</a:t>
            </a:r>
            <a:r>
              <a:rPr lang="en-US" sz="2000" dirty="0" err="1">
                <a:latin typeface="Times New Roman" charset="0"/>
              </a:rPr>
              <a:t>,</a:t>
            </a:r>
            <a:r>
              <a:rPr lang="en-US" sz="2000" i="1" dirty="0" err="1">
                <a:latin typeface="Times New Roman" charset="0"/>
              </a:rPr>
              <a:t>m</a:t>
            </a:r>
            <a:r>
              <a:rPr lang="en-US" sz="2000" dirty="0">
                <a:latin typeface="Times New Roman" charset="0"/>
              </a:rPr>
              <a:t>)</a:t>
            </a:r>
            <a:r>
              <a:rPr lang="en-US" sz="2000" dirty="0"/>
              <a:t>,</a:t>
            </a:r>
            <a:r>
              <a:rPr lang="en-US" sz="2000" dirty="0">
                <a:latin typeface="Optima"/>
                <a:cs typeface="Optima"/>
              </a:rPr>
              <a:t> </a:t>
            </a:r>
            <a:r>
              <a:rPr lang="en-US" sz="2000" dirty="0"/>
              <a:t>to be included in the expression for the </a:t>
            </a:r>
            <a:r>
              <a:rPr lang="en-US" sz="2000" dirty="0" err="1"/>
              <a:t>correlator</a:t>
            </a:r>
            <a:r>
              <a:rPr lang="en-US" sz="2000" dirty="0"/>
              <a:t> output, which is the primary beam or normalized reception pattern of the individual elements</a:t>
            </a:r>
          </a:p>
          <a:p>
            <a:pPr eaLnBrk="1" hangingPunct="1"/>
            <a:endParaRPr lang="en-US" sz="2000" dirty="0">
              <a:latin typeface="Optima"/>
              <a:cs typeface="Optima"/>
            </a:endParaRPr>
          </a:p>
          <a:p>
            <a:pPr eaLnBrk="1" hangingPunct="1">
              <a:buNone/>
            </a:pPr>
            <a:endParaRPr lang="en-US" sz="2000" dirty="0">
              <a:latin typeface="Optima"/>
              <a:cs typeface="Optima"/>
            </a:endParaRPr>
          </a:p>
          <a:p>
            <a:pPr eaLnBrk="1" hangingPunct="1">
              <a:buNone/>
            </a:pPr>
            <a:endParaRPr lang="en-US" sz="2000" dirty="0">
              <a:latin typeface="Optima"/>
              <a:cs typeface="Optima"/>
            </a:endParaRPr>
          </a:p>
          <a:p>
            <a:pPr eaLnBrk="1" hangingPunct="1"/>
            <a:r>
              <a:rPr lang="en-US" sz="2000" dirty="0"/>
              <a:t>Interferometer actually measures the FT of the sky multiplied by the primary beam response</a:t>
            </a:r>
          </a:p>
          <a:p>
            <a:pPr eaLnBrk="1" hangingPunct="1"/>
            <a:r>
              <a:rPr lang="en-US" sz="2000" dirty="0"/>
              <a:t>Need to divide by </a:t>
            </a:r>
            <a:r>
              <a:rPr lang="en-US" sz="2000" dirty="0" err="1">
                <a:latin typeface="Monotype Corsiva" charset="0"/>
              </a:rPr>
              <a:t>A</a:t>
            </a:r>
            <a:r>
              <a:rPr lang="en-US" sz="2000" dirty="0" err="1">
                <a:latin typeface="Times New Roman" charset="0"/>
              </a:rPr>
              <a:t>(</a:t>
            </a:r>
            <a:r>
              <a:rPr lang="en-US" sz="2000" i="1" dirty="0" err="1">
                <a:latin typeface="Times New Roman" charset="0"/>
              </a:rPr>
              <a:t>l</a:t>
            </a:r>
            <a:r>
              <a:rPr lang="en-US" sz="2000" dirty="0" err="1">
                <a:latin typeface="Times New Roman" charset="0"/>
              </a:rPr>
              <a:t>,</a:t>
            </a:r>
            <a:r>
              <a:rPr lang="en-US" sz="2000" i="1" dirty="0" err="1">
                <a:latin typeface="Times New Roman" charset="0"/>
              </a:rPr>
              <a:t>m</a:t>
            </a:r>
            <a:r>
              <a:rPr lang="en-US" sz="2000" dirty="0">
                <a:latin typeface="Times New Roman" charset="0"/>
              </a:rPr>
              <a:t>)</a:t>
            </a:r>
            <a:r>
              <a:rPr lang="en-US" sz="2000" dirty="0">
                <a:latin typeface="Optima"/>
                <a:cs typeface="Optima"/>
              </a:rPr>
              <a:t> </a:t>
            </a:r>
            <a:r>
              <a:rPr lang="en-US" sz="2000" dirty="0"/>
              <a:t>to recover </a:t>
            </a:r>
            <a:r>
              <a:rPr lang="en-US" sz="2000" i="1" dirty="0" err="1">
                <a:latin typeface="Times New Roman" charset="0"/>
              </a:rPr>
              <a:t>I</a:t>
            </a:r>
            <a:r>
              <a:rPr lang="en-US" sz="2000" dirty="0" err="1">
                <a:latin typeface="Times New Roman" charset="0"/>
              </a:rPr>
              <a:t>(</a:t>
            </a:r>
            <a:r>
              <a:rPr lang="en-US" sz="2000" i="1" dirty="0" err="1">
                <a:latin typeface="Times New Roman" charset="0"/>
              </a:rPr>
              <a:t>l,m</a:t>
            </a:r>
            <a:r>
              <a:rPr lang="en-US" sz="2000" dirty="0"/>
              <a:t>), the last step of image production</a:t>
            </a:r>
          </a:p>
          <a:p>
            <a:pPr eaLnBrk="1" hangingPunct="1"/>
            <a:r>
              <a:rPr lang="en-US" sz="2000" dirty="0"/>
              <a:t>Primary Beam FWHM is the “Field-of-View” of a single-pointing </a:t>
            </a:r>
            <a:r>
              <a:rPr lang="en-US" sz="2000" dirty="0" err="1"/>
              <a:t>interferometric</a:t>
            </a:r>
            <a:r>
              <a:rPr lang="en-US" sz="2000" dirty="0"/>
              <a:t> image</a:t>
            </a:r>
          </a:p>
        </p:txBody>
      </p:sp>
      <p:sp>
        <p:nvSpPr>
          <p:cNvPr id="6"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a:latin typeface="Optima"/>
              </a:rPr>
              <a:t>Aperture Synthesis</a:t>
            </a:r>
          </a:p>
        </p:txBody>
      </p:sp>
      <p:sp>
        <p:nvSpPr>
          <p:cNvPr id="8"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Correcting for the Primary Beam</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7" name="Footer Placeholder 6"/>
          <p:cNvSpPr>
            <a:spLocks noGrp="1"/>
          </p:cNvSpPr>
          <p:nvPr>
            <p:ph type="ftr" sz="quarter" idx="11"/>
          </p:nvPr>
        </p:nvSpPr>
        <p:spPr/>
        <p:txBody>
          <a:bodyPr/>
          <a:lstStyle/>
          <a:p>
            <a:r>
              <a:rPr lang="en-US"/>
              <a:t>ASTR 511: Interferometry</a:t>
            </a:r>
          </a:p>
        </p:txBody>
      </p:sp>
      <p:sp>
        <p:nvSpPr>
          <p:cNvPr id="9" name="Slide Number Placeholder 8"/>
          <p:cNvSpPr>
            <a:spLocks noGrp="1"/>
          </p:cNvSpPr>
          <p:nvPr>
            <p:ph type="sldNum" sz="quarter" idx="12"/>
          </p:nvPr>
        </p:nvSpPr>
        <p:spPr/>
        <p:txBody>
          <a:bodyPr/>
          <a:lstStyle/>
          <a:p>
            <a:fld id="{9C4407C6-9652-C847-9F73-F04E200F25AD}" type="slidenum">
              <a:rPr lang="en-US" smtClean="0"/>
              <a:pPr/>
              <a:t>82</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021D6B-B1CE-624E-AE3E-064989579859}"/>
                  </a:ext>
                </a:extLst>
              </p:cNvPr>
              <p:cNvSpPr txBox="1"/>
              <p:nvPr/>
            </p:nvSpPr>
            <p:spPr>
              <a:xfrm>
                <a:off x="2605403" y="3065759"/>
                <a:ext cx="3933193"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nary>
                        <m:naryPr>
                          <m:chr m:val="∬"/>
                          <m:limLoc m:val="undOvr"/>
                          <m:subHide m:val="on"/>
                          <m:supHide m:val="on"/>
                          <m:ctrlPr>
                            <a:rPr lang="en-US" b="0"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𝐴</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r>
                            <a:rPr lang="en-US" b="0" i="1" smtClean="0">
                              <a:latin typeface="Cambria Math" panose="02040503050406030204" pitchFamily="18" charset="0"/>
                              <a:ea typeface="Cambria Math" panose="02040503050406030204" pitchFamily="18" charset="0"/>
                            </a:rPr>
                            <m:t>𝐼</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e>
                          </m:d>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𝑢𝑚</m:t>
                              </m:r>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𝑑𝑙𝑑𝑚</m:t>
                          </m:r>
                        </m:e>
                      </m:nary>
                    </m:oMath>
                  </m:oMathPara>
                </a14:m>
                <a:endParaRPr lang="en-US" dirty="0"/>
              </a:p>
            </p:txBody>
          </p:sp>
        </mc:Choice>
        <mc:Fallback xmlns="">
          <p:sp>
            <p:nvSpPr>
              <p:cNvPr id="10" name="TextBox 9">
                <a:extLst>
                  <a:ext uri="{FF2B5EF4-FFF2-40B4-BE49-F238E27FC236}">
                    <a16:creationId xmlns:a16="http://schemas.microsoft.com/office/drawing/2014/main" id="{4D021D6B-B1CE-624E-AE3E-064989579859}"/>
                  </a:ext>
                </a:extLst>
              </p:cNvPr>
              <p:cNvSpPr txBox="1">
                <a:spLocks noRot="1" noChangeAspect="1" noMove="1" noResize="1" noEditPoints="1" noAdjustHandles="1" noChangeArrowheads="1" noChangeShapeType="1" noTextEdit="1"/>
              </p:cNvSpPr>
              <p:nvPr/>
            </p:nvSpPr>
            <p:spPr>
              <a:xfrm>
                <a:off x="2605403" y="3065759"/>
                <a:ext cx="3933193" cy="726481"/>
              </a:xfrm>
              <a:prstGeom prst="rect">
                <a:avLst/>
              </a:prstGeom>
              <a:blipFill>
                <a:blip r:embed="rId2"/>
                <a:stretch>
                  <a:fillRect l="-12862" t="-149153" r="-643" b="-213559"/>
                </a:stretch>
              </a:blipFill>
            </p:spPr>
            <p:txBody>
              <a:bodyPr/>
              <a:lstStyle/>
              <a:p>
                <a:r>
                  <a:rPr lang="en-US">
                    <a:noFill/>
                  </a:rPr>
                  <a:t> </a:t>
                </a:r>
              </a:p>
            </p:txBody>
          </p:sp>
        </mc:Fallback>
      </mc:AlternateContent>
      <p:pic>
        <p:nvPicPr>
          <p:cNvPr id="11" name="Picture 4" descr="napierf2">
            <a:extLst>
              <a:ext uri="{FF2B5EF4-FFF2-40B4-BE49-F238E27FC236}">
                <a16:creationId xmlns:a16="http://schemas.microsoft.com/office/drawing/2014/main" id="{CA69E192-E670-C948-9FDE-C462503A8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668" y="2184872"/>
            <a:ext cx="5045034" cy="417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8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5D7EA4C3-69B6-0949-8118-81EAA55FEC26}"/>
              </a:ext>
            </a:extLst>
          </p:cNvPr>
          <p:cNvSpPr>
            <a:spLocks noGrp="1"/>
          </p:cNvSpPr>
          <p:nvPr>
            <p:ph type="sldNum" sz="quarter" idx="12"/>
          </p:nvPr>
        </p:nvSpPr>
        <p:spPr/>
        <p:txBody>
          <a:bodyPr/>
          <a:lstStyle/>
          <a:p>
            <a:fld id="{2F434688-A225-554F-83B1-C9DD5D186D79}" type="slidenum">
              <a:rPr lang="en-US" altLang="en-US"/>
              <a:pPr/>
              <a:t>83</a:t>
            </a:fld>
            <a:endParaRPr lang="en-US" altLang="en-US"/>
          </a:p>
        </p:txBody>
      </p:sp>
      <p:sp>
        <p:nvSpPr>
          <p:cNvPr id="122882" name="Rectangle 2">
            <a:extLst>
              <a:ext uri="{FF2B5EF4-FFF2-40B4-BE49-F238E27FC236}">
                <a16:creationId xmlns:a16="http://schemas.microsoft.com/office/drawing/2014/main" id="{BE2540D6-7BD9-4C42-899A-E8480C4EA972}"/>
              </a:ext>
            </a:extLst>
          </p:cNvPr>
          <p:cNvSpPr>
            <a:spLocks noGrp="1" noChangeArrowheads="1"/>
          </p:cNvSpPr>
          <p:nvPr>
            <p:ph type="title"/>
          </p:nvPr>
        </p:nvSpPr>
        <p:spPr/>
        <p:txBody>
          <a:bodyPr/>
          <a:lstStyle/>
          <a:p>
            <a:r>
              <a:rPr lang="en-US" altLang="en-US"/>
              <a:t>Basic CLEAN Algorithm</a:t>
            </a:r>
          </a:p>
        </p:txBody>
      </p:sp>
      <p:sp>
        <p:nvSpPr>
          <p:cNvPr id="122883" name="Rectangle 3">
            <a:extLst>
              <a:ext uri="{FF2B5EF4-FFF2-40B4-BE49-F238E27FC236}">
                <a16:creationId xmlns:a16="http://schemas.microsoft.com/office/drawing/2014/main" id="{EBD5972A-5B4D-9E49-B67D-D95C9840B032}"/>
              </a:ext>
            </a:extLst>
          </p:cNvPr>
          <p:cNvSpPr>
            <a:spLocks noGrp="1" noChangeArrowheads="1"/>
          </p:cNvSpPr>
          <p:nvPr>
            <p:ph type="body" idx="1"/>
          </p:nvPr>
        </p:nvSpPr>
        <p:spPr>
          <a:xfrm>
            <a:off x="0" y="1143000"/>
            <a:ext cx="4876800" cy="5638800"/>
          </a:xfrm>
        </p:spPr>
        <p:txBody>
          <a:bodyPr/>
          <a:lstStyle/>
          <a:p>
            <a:pPr marL="533400" indent="-533400">
              <a:buFontTx/>
              <a:buNone/>
            </a:pPr>
            <a:endParaRPr lang="en-US" altLang="en-US" sz="2400" dirty="0"/>
          </a:p>
          <a:p>
            <a:pPr marL="914400" lvl="1" indent="-457200">
              <a:buFont typeface="Arial" panose="020B0604020202020204" pitchFamily="34" charset="0"/>
              <a:buAutoNum type="arabicPeriod"/>
            </a:pPr>
            <a:r>
              <a:rPr lang="en-US" altLang="en-US" sz="1800" dirty="0"/>
              <a:t>Initialize</a:t>
            </a:r>
          </a:p>
          <a:p>
            <a:pPr marL="1295400" lvl="2" indent="-381000">
              <a:buFont typeface="Arial" panose="020B0604020202020204" pitchFamily="34" charset="0"/>
              <a:buChar char="•"/>
            </a:pPr>
            <a:r>
              <a:rPr lang="en-US" altLang="en-US" sz="1600" dirty="0"/>
              <a:t>a </a:t>
            </a:r>
            <a:r>
              <a:rPr lang="en-US" altLang="en-US" sz="1600" i="1" dirty="0"/>
              <a:t>residual</a:t>
            </a:r>
            <a:r>
              <a:rPr lang="en-US" altLang="en-US" sz="1600" dirty="0"/>
              <a:t> map to the dirty map</a:t>
            </a:r>
          </a:p>
          <a:p>
            <a:pPr marL="1295400" lvl="2" indent="-381000">
              <a:buFont typeface="Arial" panose="020B0604020202020204" pitchFamily="34" charset="0"/>
              <a:buChar char="•"/>
            </a:pPr>
            <a:r>
              <a:rPr lang="en-US" altLang="en-US" sz="1600" dirty="0"/>
              <a:t>a </a:t>
            </a:r>
            <a:r>
              <a:rPr lang="en-US" altLang="en-US" sz="1600" i="1" dirty="0"/>
              <a:t>Clean component</a:t>
            </a:r>
            <a:r>
              <a:rPr lang="en-US" altLang="en-US" sz="1600" dirty="0"/>
              <a:t> list to empty</a:t>
            </a:r>
            <a:endParaRPr lang="en-US" altLang="en-US" sz="1800" dirty="0"/>
          </a:p>
          <a:p>
            <a:pPr marL="914400" lvl="1" indent="-457200">
              <a:buFont typeface="Arial" panose="020B0604020202020204" pitchFamily="34" charset="0"/>
              <a:buAutoNum type="arabicPeriod"/>
            </a:pPr>
            <a:r>
              <a:rPr lang="en-US" altLang="en-US" sz="1800" dirty="0"/>
              <a:t>Identify strongest feature in </a:t>
            </a:r>
            <a:r>
              <a:rPr lang="en-US" altLang="en-US" sz="1800" i="1" dirty="0"/>
              <a:t>residual</a:t>
            </a:r>
            <a:r>
              <a:rPr lang="en-US" altLang="en-US" sz="1800" dirty="0"/>
              <a:t> map as a point source</a:t>
            </a:r>
          </a:p>
          <a:p>
            <a:pPr marL="914400" lvl="1" indent="-457200">
              <a:buFont typeface="Arial" panose="020B0604020202020204" pitchFamily="34" charset="0"/>
              <a:buAutoNum type="arabicPeriod"/>
            </a:pPr>
            <a:r>
              <a:rPr lang="en-US" altLang="en-US" sz="1800" dirty="0"/>
              <a:t>Add a fraction g (the </a:t>
            </a:r>
            <a:r>
              <a:rPr lang="en-US" altLang="en-US" sz="1800" dirty="0">
                <a:solidFill>
                  <a:srgbClr val="FF0000"/>
                </a:solidFill>
              </a:rPr>
              <a:t>loop gain</a:t>
            </a:r>
            <a:r>
              <a:rPr lang="en-US" altLang="en-US" sz="1800" dirty="0"/>
              <a:t>) of this point source to the clean component list</a:t>
            </a:r>
          </a:p>
          <a:p>
            <a:pPr marL="914400" lvl="1" indent="-457200">
              <a:buFont typeface="Arial" panose="020B0604020202020204" pitchFamily="34" charset="0"/>
              <a:buAutoNum type="arabicPeriod"/>
            </a:pPr>
            <a:r>
              <a:rPr lang="en-US" altLang="en-US" sz="1800" dirty="0"/>
              <a:t>Subtract the fraction g times b(</a:t>
            </a:r>
            <a:r>
              <a:rPr lang="en-US" altLang="en-US" sz="1800" dirty="0" err="1"/>
              <a:t>x,y</a:t>
            </a:r>
            <a:r>
              <a:rPr lang="en-US" altLang="en-US" sz="1800" dirty="0"/>
              <a:t>) from </a:t>
            </a:r>
            <a:r>
              <a:rPr lang="en-US" altLang="en-US" sz="1800" i="1" dirty="0"/>
              <a:t>residual</a:t>
            </a:r>
            <a:r>
              <a:rPr lang="en-US" altLang="en-US" sz="1800" dirty="0"/>
              <a:t> map</a:t>
            </a:r>
          </a:p>
          <a:p>
            <a:pPr marL="914400" lvl="1" indent="-457200">
              <a:buFont typeface="Arial" panose="020B0604020202020204" pitchFamily="34" charset="0"/>
              <a:buAutoNum type="arabicPeriod"/>
            </a:pPr>
            <a:r>
              <a:rPr lang="en-US" altLang="en-US" sz="1800" dirty="0"/>
              <a:t>If stopping criteria not reached, go to step 2 (an </a:t>
            </a:r>
            <a:r>
              <a:rPr lang="en-US" altLang="en-US" sz="1800" dirty="0" err="1"/>
              <a:t>interation</a:t>
            </a:r>
            <a:r>
              <a:rPr lang="en-US" altLang="en-US" sz="1800" dirty="0"/>
              <a:t>)</a:t>
            </a:r>
          </a:p>
          <a:p>
            <a:pPr marL="914400" lvl="1" indent="-457200">
              <a:buFont typeface="Arial" panose="020B0604020202020204" pitchFamily="34" charset="0"/>
              <a:buAutoNum type="arabicPeriod"/>
            </a:pPr>
            <a:r>
              <a:rPr lang="en-US" altLang="en-US" sz="1800" dirty="0"/>
              <a:t>Convolve </a:t>
            </a:r>
            <a:r>
              <a:rPr lang="en-US" altLang="en-US" sz="1800" i="1" dirty="0"/>
              <a:t>Clean component</a:t>
            </a:r>
            <a:r>
              <a:rPr lang="en-US" altLang="en-US" sz="1800" dirty="0"/>
              <a:t> (cc) list by an estimate of the main lobe of the dirty beam (the “Clean beam”) and add </a:t>
            </a:r>
            <a:r>
              <a:rPr lang="en-US" altLang="en-US" sz="1800" i="1" dirty="0"/>
              <a:t>residual </a:t>
            </a:r>
            <a:r>
              <a:rPr lang="en-US" altLang="en-US" sz="1800" dirty="0"/>
              <a:t>map to make the final “restored” image</a:t>
            </a:r>
            <a:endParaRPr lang="en-US" altLang="en-US" sz="1600" dirty="0"/>
          </a:p>
        </p:txBody>
      </p:sp>
      <p:pic>
        <p:nvPicPr>
          <p:cNvPr id="122884" name="Picture 4" descr="beam">
            <a:extLst>
              <a:ext uri="{FF2B5EF4-FFF2-40B4-BE49-F238E27FC236}">
                <a16:creationId xmlns:a16="http://schemas.microsoft.com/office/drawing/2014/main" id="{36C79271-2062-7342-8ABB-718470342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7954"/>
            <a:ext cx="3052763"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22885" name="Picture 5" descr="map">
            <a:extLst>
              <a:ext uri="{FF2B5EF4-FFF2-40B4-BE49-F238E27FC236}">
                <a16:creationId xmlns:a16="http://schemas.microsoft.com/office/drawing/2014/main" id="{CFC0EE4C-832F-8E42-9D18-7DC6A1F29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143375"/>
            <a:ext cx="3052763" cy="2728913"/>
          </a:xfrm>
          <a:prstGeom prst="rect">
            <a:avLst/>
          </a:prstGeom>
          <a:noFill/>
          <a:extLst>
            <a:ext uri="{909E8E84-426E-40DD-AFC4-6F175D3DCCD1}">
              <a14:hiddenFill xmlns:a14="http://schemas.microsoft.com/office/drawing/2010/main">
                <a:solidFill>
                  <a:srgbClr val="FFFFFF"/>
                </a:solidFill>
              </a14:hiddenFill>
            </a:ext>
          </a:extLst>
        </p:spPr>
      </p:pic>
      <p:sp>
        <p:nvSpPr>
          <p:cNvPr id="122886" name="Text Box 6">
            <a:extLst>
              <a:ext uri="{FF2B5EF4-FFF2-40B4-BE49-F238E27FC236}">
                <a16:creationId xmlns:a16="http://schemas.microsoft.com/office/drawing/2014/main" id="{13AAB1B9-56A6-114B-890A-1A6F840233F0}"/>
              </a:ext>
            </a:extLst>
          </p:cNvPr>
          <p:cNvSpPr txBox="1">
            <a:spLocks noChangeArrowheads="1"/>
          </p:cNvSpPr>
          <p:nvPr/>
        </p:nvSpPr>
        <p:spPr bwMode="auto">
          <a:xfrm>
            <a:off x="8121650" y="20574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b(x,y)</a:t>
            </a:r>
            <a:endParaRPr lang="en-US" altLang="en-US" sz="1600">
              <a:latin typeface="Arial" panose="020B0604020202020204" pitchFamily="34" charset="0"/>
            </a:endParaRPr>
          </a:p>
        </p:txBody>
      </p:sp>
      <p:sp>
        <p:nvSpPr>
          <p:cNvPr id="122887" name="Text Box 7">
            <a:extLst>
              <a:ext uri="{FF2B5EF4-FFF2-40B4-BE49-F238E27FC236}">
                <a16:creationId xmlns:a16="http://schemas.microsoft.com/office/drawing/2014/main" id="{DD9BFBD3-DF52-4B42-B9D1-6BE0DE0AB686}"/>
              </a:ext>
            </a:extLst>
          </p:cNvPr>
          <p:cNvSpPr txBox="1">
            <a:spLocks noChangeArrowheads="1"/>
          </p:cNvSpPr>
          <p:nvPr/>
        </p:nvSpPr>
        <p:spPr bwMode="auto">
          <a:xfrm>
            <a:off x="8077200" y="4724400"/>
            <a:ext cx="1109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T</a:t>
            </a:r>
            <a:r>
              <a:rPr lang="en-US" altLang="en-US" baseline="30000">
                <a:latin typeface="Arial" panose="020B0604020202020204" pitchFamily="34" charset="0"/>
              </a:rPr>
              <a:t>D</a:t>
            </a:r>
            <a:r>
              <a:rPr lang="en-US" altLang="en-US">
                <a:latin typeface="Arial" panose="020B0604020202020204" pitchFamily="34" charset="0"/>
              </a:rPr>
              <a:t>(x,y)</a:t>
            </a:r>
            <a:endParaRPr lang="en-US" altLang="en-US" sz="1600">
              <a:latin typeface="Arial" panose="020B0604020202020204" pitchFamily="34" charset="0"/>
            </a:endParaRPr>
          </a:p>
        </p:txBody>
      </p:sp>
    </p:spTree>
    <p:extLst>
      <p:ext uri="{BB962C8B-B14F-4D97-AF65-F5344CB8AC3E}">
        <p14:creationId xmlns:p14="http://schemas.microsoft.com/office/powerpoint/2010/main" val="40368947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16BC195-97EE-BC4A-A586-4C1794C7E151}"/>
              </a:ext>
            </a:extLst>
          </p:cNvPr>
          <p:cNvSpPr>
            <a:spLocks noGrp="1"/>
          </p:cNvSpPr>
          <p:nvPr>
            <p:ph type="sldNum" sz="quarter" idx="12"/>
          </p:nvPr>
        </p:nvSpPr>
        <p:spPr/>
        <p:txBody>
          <a:bodyPr/>
          <a:lstStyle/>
          <a:p>
            <a:fld id="{8D5C0703-8C52-1149-B80B-B83A86F8F8F0}" type="slidenum">
              <a:rPr lang="en-US" altLang="en-US"/>
              <a:pPr/>
              <a:t>84</a:t>
            </a:fld>
            <a:endParaRPr lang="en-US" altLang="en-US"/>
          </a:p>
        </p:txBody>
      </p:sp>
      <p:sp>
        <p:nvSpPr>
          <p:cNvPr id="123906" name="Rectangle 2">
            <a:extLst>
              <a:ext uri="{FF2B5EF4-FFF2-40B4-BE49-F238E27FC236}">
                <a16:creationId xmlns:a16="http://schemas.microsoft.com/office/drawing/2014/main" id="{4AB4FCA0-7EA0-E041-91DE-51E9F8946F53}"/>
              </a:ext>
            </a:extLst>
          </p:cNvPr>
          <p:cNvSpPr>
            <a:spLocks noGrp="1" noChangeArrowheads="1"/>
          </p:cNvSpPr>
          <p:nvPr>
            <p:ph type="title"/>
          </p:nvPr>
        </p:nvSpPr>
        <p:spPr/>
        <p:txBody>
          <a:bodyPr/>
          <a:lstStyle/>
          <a:p>
            <a:r>
              <a:rPr lang="en-US" altLang="en-US"/>
              <a:t>Basic CLEAN Algorithm (cont)</a:t>
            </a:r>
          </a:p>
        </p:txBody>
      </p:sp>
      <p:sp>
        <p:nvSpPr>
          <p:cNvPr id="123907" name="Rectangle 3">
            <a:extLst>
              <a:ext uri="{FF2B5EF4-FFF2-40B4-BE49-F238E27FC236}">
                <a16:creationId xmlns:a16="http://schemas.microsoft.com/office/drawing/2014/main" id="{5FC51AC7-8C56-7640-B8F6-E72F39ED338B}"/>
              </a:ext>
            </a:extLst>
          </p:cNvPr>
          <p:cNvSpPr>
            <a:spLocks noGrp="1" noChangeArrowheads="1"/>
          </p:cNvSpPr>
          <p:nvPr>
            <p:ph type="body" idx="1"/>
          </p:nvPr>
        </p:nvSpPr>
        <p:spPr>
          <a:xfrm>
            <a:off x="685800" y="1371600"/>
            <a:ext cx="8229600" cy="4800600"/>
          </a:xfrm>
        </p:spPr>
        <p:txBody>
          <a:bodyPr/>
          <a:lstStyle/>
          <a:p>
            <a:pPr marL="533400" indent="-533400"/>
            <a:r>
              <a:rPr lang="en-US" altLang="en-US" sz="2400" dirty="0">
                <a:solidFill>
                  <a:srgbClr val="FF0000"/>
                </a:solidFill>
              </a:rPr>
              <a:t>stopping criteria</a:t>
            </a:r>
          </a:p>
          <a:p>
            <a:pPr marL="914400" lvl="1" indent="-457200"/>
            <a:r>
              <a:rPr lang="en-US" altLang="en-US" sz="1800" dirty="0"/>
              <a:t>r</a:t>
            </a:r>
            <a:r>
              <a:rPr lang="en-US" altLang="en-US" sz="1800" i="1" dirty="0"/>
              <a:t>esidual</a:t>
            </a:r>
            <a:r>
              <a:rPr lang="en-US" altLang="en-US" sz="1800" dirty="0"/>
              <a:t> map max &lt; multiple of </a:t>
            </a:r>
            <a:r>
              <a:rPr lang="en-US" altLang="en-US" sz="1800" dirty="0" err="1"/>
              <a:t>rms</a:t>
            </a:r>
            <a:r>
              <a:rPr lang="en-US" altLang="en-US" sz="1800" dirty="0"/>
              <a:t> (when noise limited)</a:t>
            </a:r>
          </a:p>
          <a:p>
            <a:pPr marL="914400" lvl="1" indent="-457200"/>
            <a:r>
              <a:rPr lang="en-US" altLang="en-US" sz="1800" dirty="0"/>
              <a:t>r</a:t>
            </a:r>
            <a:r>
              <a:rPr lang="en-US" altLang="en-US" sz="1800" i="1" dirty="0"/>
              <a:t>esidual</a:t>
            </a:r>
            <a:r>
              <a:rPr lang="en-US" altLang="en-US" sz="1800" dirty="0"/>
              <a:t> map max &lt; fraction of dirty map max (dynamic range limited)</a:t>
            </a:r>
          </a:p>
          <a:p>
            <a:pPr marL="914400" lvl="1" indent="-457200"/>
            <a:r>
              <a:rPr lang="en-US" altLang="en-US" sz="1800" dirty="0"/>
              <a:t>max number of clean components reached</a:t>
            </a:r>
          </a:p>
          <a:p>
            <a:pPr marL="533400" indent="-533400"/>
            <a:r>
              <a:rPr lang="en-US" altLang="en-US" sz="2400" dirty="0">
                <a:solidFill>
                  <a:srgbClr val="FF0000"/>
                </a:solidFill>
              </a:rPr>
              <a:t>loop gain</a:t>
            </a:r>
            <a:r>
              <a:rPr lang="en-US" altLang="en-US" sz="2400" dirty="0"/>
              <a:t>: good results for g ~ 0.1 to 0.3</a:t>
            </a:r>
          </a:p>
          <a:p>
            <a:pPr marL="533400" indent="-533400"/>
            <a:r>
              <a:rPr lang="en-US" altLang="en-US" sz="2400" dirty="0"/>
              <a:t>easy to include </a:t>
            </a:r>
            <a:r>
              <a:rPr lang="en-US" altLang="en-US" sz="2400" i="1" dirty="0"/>
              <a:t>a priori</a:t>
            </a:r>
            <a:r>
              <a:rPr lang="en-US" altLang="en-US" sz="2400" dirty="0"/>
              <a:t> information about where to search for clean components (“</a:t>
            </a:r>
            <a:r>
              <a:rPr lang="en-US" altLang="en-US" sz="2400" dirty="0">
                <a:solidFill>
                  <a:srgbClr val="FF0000"/>
                </a:solidFill>
              </a:rPr>
              <a:t>clean boxes</a:t>
            </a:r>
            <a:r>
              <a:rPr lang="en-US" altLang="en-US" sz="2400" dirty="0"/>
              <a:t>”)</a:t>
            </a:r>
          </a:p>
          <a:p>
            <a:pPr marL="914400" lvl="1" indent="-457200"/>
            <a:r>
              <a:rPr lang="en-US" altLang="en-US" sz="2000" dirty="0"/>
              <a:t>very useful but potentially dangerous!</a:t>
            </a:r>
          </a:p>
          <a:p>
            <a:pPr marL="533400" indent="-533400"/>
            <a:endParaRPr lang="en-US" altLang="en-US" sz="2400" dirty="0"/>
          </a:p>
          <a:p>
            <a:pPr marL="533400" indent="-533400"/>
            <a:r>
              <a:rPr lang="en-US" altLang="en-US" sz="2400" dirty="0"/>
              <a:t>Schwarz (1978): CLEAN is equivalent to a least squares fit of sinusoids (in the </a:t>
            </a:r>
            <a:r>
              <a:rPr lang="en-US" altLang="en-US" sz="2400" dirty="0" err="1"/>
              <a:t>absense</a:t>
            </a:r>
            <a:r>
              <a:rPr lang="en-US" altLang="en-US" sz="2400" dirty="0"/>
              <a:t> of noise)</a:t>
            </a:r>
          </a:p>
        </p:txBody>
      </p:sp>
    </p:spTree>
    <p:extLst>
      <p:ext uri="{BB962C8B-B14F-4D97-AF65-F5344CB8AC3E}">
        <p14:creationId xmlns:p14="http://schemas.microsoft.com/office/powerpoint/2010/main" val="1542214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914775"/>
            <a:ext cx="3124200" cy="2790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0" name="Rectangle 2"/>
          <p:cNvSpPr>
            <a:spLocks noGrp="1" noChangeArrowheads="1"/>
          </p:cNvSpPr>
          <p:nvPr>
            <p:ph type="title" idx="4294967295"/>
          </p:nvPr>
        </p:nvSpPr>
        <p:spPr>
          <a:xfrm>
            <a:off x="457200" y="274638"/>
            <a:ext cx="8229600" cy="792162"/>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3300" dirty="0"/>
              <a:t>CLEAN</a:t>
            </a:r>
          </a:p>
        </p:txBody>
      </p:sp>
      <p:sp>
        <p:nvSpPr>
          <p:cNvPr id="27651" name="Rectangle 3"/>
          <p:cNvSpPr>
            <a:spLocks noChangeArrowheads="1"/>
          </p:cNvSpPr>
          <p:nvPr/>
        </p:nvSpPr>
        <p:spPr bwMode="auto">
          <a:xfrm>
            <a:off x="-20638" y="4572000"/>
            <a:ext cx="1397001" cy="822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hangingPunct="1">
              <a:lnSpc>
                <a:spcPct val="100000"/>
              </a:lnSpc>
              <a:tabLst>
                <a:tab pos="723900" algn="l"/>
              </a:tabLst>
              <a:defRPr/>
            </a:pPr>
            <a:r>
              <a:rPr lang="en-US" sz="2400">
                <a:solidFill>
                  <a:srgbClr val="000000"/>
                </a:solidFill>
                <a:latin typeface="Gill Sans MT" charset="0"/>
              </a:rPr>
              <a:t>restored image</a:t>
            </a:r>
          </a:p>
        </p:txBody>
      </p:sp>
      <p:sp>
        <p:nvSpPr>
          <p:cNvPr id="27652" name="Rectangle 4"/>
          <p:cNvSpPr>
            <a:spLocks noChangeArrowheads="1"/>
          </p:cNvSpPr>
          <p:nvPr/>
        </p:nvSpPr>
        <p:spPr bwMode="auto">
          <a:xfrm>
            <a:off x="7756525" y="4587875"/>
            <a:ext cx="1311275" cy="822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hangingPunct="1">
              <a:lnSpc>
                <a:spcPct val="100000"/>
              </a:lnSpc>
              <a:tabLst>
                <a:tab pos="723900" algn="l"/>
              </a:tabLst>
              <a:defRPr/>
            </a:pPr>
            <a:r>
              <a:rPr lang="en-US" sz="2400">
                <a:solidFill>
                  <a:srgbClr val="000000"/>
                </a:solidFill>
                <a:latin typeface="Gill Sans MT" charset="0"/>
              </a:rPr>
              <a:t>residual map</a:t>
            </a:r>
          </a:p>
        </p:txBody>
      </p:sp>
      <p:sp>
        <p:nvSpPr>
          <p:cNvPr id="27653" name="Rectangle 5"/>
          <p:cNvSpPr>
            <a:spLocks noChangeArrowheads="1"/>
          </p:cNvSpPr>
          <p:nvPr/>
        </p:nvSpPr>
        <p:spPr bwMode="auto">
          <a:xfrm>
            <a:off x="7772400" y="1752600"/>
            <a:ext cx="1295400" cy="822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gn="ctr" hangingPunct="1">
              <a:lnSpc>
                <a:spcPct val="100000"/>
              </a:lnSpc>
              <a:tabLst>
                <a:tab pos="723900" algn="l"/>
              </a:tabLst>
              <a:defRPr/>
            </a:pPr>
            <a:r>
              <a:rPr lang="en-US" sz="2400">
                <a:solidFill>
                  <a:srgbClr val="000000"/>
                </a:solidFill>
                <a:latin typeface="Gill Sans MT" charset="0"/>
              </a:rPr>
              <a:t>CLEAN model</a:t>
            </a:r>
          </a:p>
        </p:txBody>
      </p:sp>
      <p:sp>
        <p:nvSpPr>
          <p:cNvPr id="27654" name="Rectangle 6"/>
          <p:cNvSpPr>
            <a:spLocks noChangeArrowheads="1"/>
          </p:cNvSpPr>
          <p:nvPr/>
        </p:nvSpPr>
        <p:spPr bwMode="auto">
          <a:xfrm>
            <a:off x="139700" y="1828800"/>
            <a:ext cx="1143000" cy="455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spAutoFit/>
          </a:bodyPr>
          <a:lstStyle/>
          <a:p>
            <a:pPr algn="ctr" hangingPunct="1">
              <a:lnSpc>
                <a:spcPct val="100000"/>
              </a:lnSpc>
              <a:tabLst>
                <a:tab pos="723900" algn="l"/>
              </a:tabLst>
              <a:defRPr/>
            </a:pPr>
            <a:r>
              <a:rPr lang="en-US" sz="2400">
                <a:solidFill>
                  <a:srgbClr val="000000"/>
                </a:solidFill>
                <a:latin typeface="Gill Sans MT" charset="0"/>
              </a:rPr>
              <a:t>TD(x,y)</a:t>
            </a:r>
          </a:p>
        </p:txBody>
      </p:sp>
      <p:pic>
        <p:nvPicPr>
          <p:cNvPr id="276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66800"/>
            <a:ext cx="3135313" cy="28003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76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990600"/>
            <a:ext cx="3086100" cy="28194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76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894138"/>
            <a:ext cx="3148013" cy="28114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2800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0E9165E0-119B-D74E-86E6-0D56693EA5F4}"/>
              </a:ext>
            </a:extLst>
          </p:cNvPr>
          <p:cNvSpPr>
            <a:spLocks noGrp="1"/>
          </p:cNvSpPr>
          <p:nvPr>
            <p:ph type="sldNum" sz="quarter" idx="12"/>
          </p:nvPr>
        </p:nvSpPr>
        <p:spPr/>
        <p:txBody>
          <a:bodyPr/>
          <a:lstStyle/>
          <a:p>
            <a:fld id="{AB0A879C-EEFD-F94C-B0C8-0BA78FA615BF}" type="slidenum">
              <a:rPr lang="en-US" altLang="en-US"/>
              <a:pPr/>
              <a:t>86</a:t>
            </a:fld>
            <a:endParaRPr lang="en-US" altLang="en-US"/>
          </a:p>
        </p:txBody>
      </p:sp>
      <p:pic>
        <p:nvPicPr>
          <p:cNvPr id="124942" name="Picture 14" descr="cm">
            <a:extLst>
              <a:ext uri="{FF2B5EF4-FFF2-40B4-BE49-F238E27FC236}">
                <a16:creationId xmlns:a16="http://schemas.microsoft.com/office/drawing/2014/main" id="{2CDBAFCF-4245-D345-A161-EDBF6730C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810000"/>
            <a:ext cx="3052762" cy="2728913"/>
          </a:xfrm>
          <a:prstGeom prst="rect">
            <a:avLst/>
          </a:prstGeom>
          <a:noFill/>
          <a:extLst>
            <a:ext uri="{909E8E84-426E-40DD-AFC4-6F175D3DCCD1}">
              <a14:hiddenFill xmlns:a14="http://schemas.microsoft.com/office/drawing/2010/main">
                <a:solidFill>
                  <a:srgbClr val="FFFFFF"/>
                </a:solidFill>
              </a14:hiddenFill>
            </a:ext>
          </a:extLst>
        </p:spPr>
      </p:pic>
      <p:sp>
        <p:nvSpPr>
          <p:cNvPr id="124930" name="Rectangle 2">
            <a:extLst>
              <a:ext uri="{FF2B5EF4-FFF2-40B4-BE49-F238E27FC236}">
                <a16:creationId xmlns:a16="http://schemas.microsoft.com/office/drawing/2014/main" id="{655E28AD-3B78-A242-8B08-7DB88BCA98ED}"/>
              </a:ext>
            </a:extLst>
          </p:cNvPr>
          <p:cNvSpPr>
            <a:spLocks noGrp="1" noChangeArrowheads="1"/>
          </p:cNvSpPr>
          <p:nvPr>
            <p:ph type="title"/>
          </p:nvPr>
        </p:nvSpPr>
        <p:spPr>
          <a:xfrm>
            <a:off x="457200" y="157163"/>
            <a:ext cx="8229600" cy="771525"/>
          </a:xfrm>
        </p:spPr>
        <p:txBody>
          <a:bodyPr/>
          <a:lstStyle/>
          <a:p>
            <a:r>
              <a:rPr lang="en-US" altLang="en-US" dirty="0"/>
              <a:t>CLEAN </a:t>
            </a:r>
          </a:p>
        </p:txBody>
      </p:sp>
      <p:pic>
        <p:nvPicPr>
          <p:cNvPr id="124935" name="Picture 7" descr="map">
            <a:extLst>
              <a:ext uri="{FF2B5EF4-FFF2-40B4-BE49-F238E27FC236}">
                <a16:creationId xmlns:a16="http://schemas.microsoft.com/office/drawing/2014/main" id="{EE3A1A12-9DA4-AC42-9FD2-5FC4BE0B68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0638" y="1004888"/>
            <a:ext cx="3052762" cy="2728912"/>
          </a:xfrm>
          <a:prstGeom prst="rect">
            <a:avLst/>
          </a:prstGeom>
          <a:noFill/>
          <a:extLst>
            <a:ext uri="{909E8E84-426E-40DD-AFC4-6F175D3DCCD1}">
              <a14:hiddenFill xmlns:a14="http://schemas.microsoft.com/office/drawing/2010/main">
                <a:solidFill>
                  <a:srgbClr val="FFFFFF"/>
                </a:solidFill>
              </a14:hiddenFill>
            </a:ext>
          </a:extLst>
        </p:spPr>
      </p:pic>
      <p:pic>
        <p:nvPicPr>
          <p:cNvPr id="124936" name="Picture 8" descr="clean">
            <a:extLst>
              <a:ext uri="{FF2B5EF4-FFF2-40B4-BE49-F238E27FC236}">
                <a16:creationId xmlns:a16="http://schemas.microsoft.com/office/drawing/2014/main" id="{4BDD3550-8B68-3945-AC38-88C15DCCCC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838200"/>
            <a:ext cx="3052763" cy="2906713"/>
          </a:xfrm>
          <a:prstGeom prst="rect">
            <a:avLst/>
          </a:prstGeom>
          <a:noFill/>
          <a:extLst>
            <a:ext uri="{909E8E84-426E-40DD-AFC4-6F175D3DCCD1}">
              <a14:hiddenFill xmlns:a14="http://schemas.microsoft.com/office/drawing/2010/main">
                <a:solidFill>
                  <a:srgbClr val="FFFFFF"/>
                </a:solidFill>
              </a14:hiddenFill>
            </a:ext>
          </a:extLst>
        </p:spPr>
      </p:pic>
      <p:pic>
        <p:nvPicPr>
          <p:cNvPr id="124937" name="Picture 9" descr="res">
            <a:extLst>
              <a:ext uri="{FF2B5EF4-FFF2-40B4-BE49-F238E27FC236}">
                <a16:creationId xmlns:a16="http://schemas.microsoft.com/office/drawing/2014/main" id="{565730E2-2670-1643-B3BF-2BA57472B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657600"/>
            <a:ext cx="3052763" cy="2906713"/>
          </a:xfrm>
          <a:prstGeom prst="rect">
            <a:avLst/>
          </a:prstGeom>
          <a:noFill/>
          <a:extLst>
            <a:ext uri="{909E8E84-426E-40DD-AFC4-6F175D3DCCD1}">
              <a14:hiddenFill xmlns:a14="http://schemas.microsoft.com/office/drawing/2010/main">
                <a:solidFill>
                  <a:srgbClr val="FFFFFF"/>
                </a:solidFill>
              </a14:hiddenFill>
            </a:ext>
          </a:extLst>
        </p:spPr>
      </p:pic>
      <p:sp>
        <p:nvSpPr>
          <p:cNvPr id="124938" name="Text Box 10">
            <a:extLst>
              <a:ext uri="{FF2B5EF4-FFF2-40B4-BE49-F238E27FC236}">
                <a16:creationId xmlns:a16="http://schemas.microsoft.com/office/drawing/2014/main" id="{EE02D9A3-541F-0540-8F25-28C961388276}"/>
              </a:ext>
            </a:extLst>
          </p:cNvPr>
          <p:cNvSpPr txBox="1">
            <a:spLocks noChangeArrowheads="1"/>
          </p:cNvSpPr>
          <p:nvPr/>
        </p:nvSpPr>
        <p:spPr bwMode="auto">
          <a:xfrm>
            <a:off x="50800" y="4572000"/>
            <a:ext cx="139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restored image</a:t>
            </a:r>
            <a:endParaRPr lang="en-US" altLang="en-US" sz="1600">
              <a:latin typeface="Arial" panose="020B0604020202020204" pitchFamily="34" charset="0"/>
            </a:endParaRPr>
          </a:p>
        </p:txBody>
      </p:sp>
      <p:sp>
        <p:nvSpPr>
          <p:cNvPr id="124939" name="Text Box 11">
            <a:extLst>
              <a:ext uri="{FF2B5EF4-FFF2-40B4-BE49-F238E27FC236}">
                <a16:creationId xmlns:a16="http://schemas.microsoft.com/office/drawing/2014/main" id="{8CA7B250-B813-1746-8AC7-F92E6C9F092C}"/>
              </a:ext>
            </a:extLst>
          </p:cNvPr>
          <p:cNvSpPr txBox="1">
            <a:spLocks noChangeArrowheads="1"/>
          </p:cNvSpPr>
          <p:nvPr/>
        </p:nvSpPr>
        <p:spPr bwMode="auto">
          <a:xfrm>
            <a:off x="7756525" y="4587875"/>
            <a:ext cx="1311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residual map</a:t>
            </a:r>
            <a:endParaRPr lang="en-US" altLang="en-US" sz="1600">
              <a:latin typeface="Arial" panose="020B0604020202020204" pitchFamily="34" charset="0"/>
            </a:endParaRPr>
          </a:p>
        </p:txBody>
      </p:sp>
      <p:sp>
        <p:nvSpPr>
          <p:cNvPr id="124940" name="Text Box 12">
            <a:extLst>
              <a:ext uri="{FF2B5EF4-FFF2-40B4-BE49-F238E27FC236}">
                <a16:creationId xmlns:a16="http://schemas.microsoft.com/office/drawing/2014/main" id="{A3DEA063-810F-074B-8CE8-4075F3B93C36}"/>
              </a:ext>
            </a:extLst>
          </p:cNvPr>
          <p:cNvSpPr txBox="1">
            <a:spLocks noChangeArrowheads="1"/>
          </p:cNvSpPr>
          <p:nvPr/>
        </p:nvSpPr>
        <p:spPr bwMode="auto">
          <a:xfrm>
            <a:off x="7772400" y="1752600"/>
            <a:ext cx="129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CLEAN model</a:t>
            </a:r>
            <a:endParaRPr lang="en-US" altLang="en-US" sz="1600">
              <a:latin typeface="Arial" panose="020B0604020202020204" pitchFamily="34" charset="0"/>
            </a:endParaRPr>
          </a:p>
        </p:txBody>
      </p:sp>
      <p:sp>
        <p:nvSpPr>
          <p:cNvPr id="124941" name="Text Box 13">
            <a:extLst>
              <a:ext uri="{FF2B5EF4-FFF2-40B4-BE49-F238E27FC236}">
                <a16:creationId xmlns:a16="http://schemas.microsoft.com/office/drawing/2014/main" id="{5A91B93D-D0D0-5B44-9570-8937601C1896}"/>
              </a:ext>
            </a:extLst>
          </p:cNvPr>
          <p:cNvSpPr txBox="1">
            <a:spLocks noChangeArrowheads="1"/>
          </p:cNvSpPr>
          <p:nvPr/>
        </p:nvSpPr>
        <p:spPr bwMode="auto">
          <a:xfrm>
            <a:off x="157163" y="1828800"/>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T</a:t>
            </a:r>
            <a:r>
              <a:rPr lang="en-US" altLang="en-US" baseline="30000">
                <a:latin typeface="Arial" panose="020B0604020202020204" pitchFamily="34" charset="0"/>
              </a:rPr>
              <a:t>D</a:t>
            </a:r>
            <a:r>
              <a:rPr lang="en-US" altLang="en-US">
                <a:latin typeface="Arial" panose="020B0604020202020204" pitchFamily="34" charset="0"/>
              </a:rPr>
              <a:t>(x,y)</a:t>
            </a:r>
            <a:endParaRPr lang="en-US" altLang="en-US" sz="1600">
              <a:latin typeface="Arial" panose="020B0604020202020204" pitchFamily="34" charset="0"/>
            </a:endParaRPr>
          </a:p>
        </p:txBody>
      </p:sp>
    </p:spTree>
    <p:extLst>
      <p:ext uri="{BB962C8B-B14F-4D97-AF65-F5344CB8AC3E}">
        <p14:creationId xmlns:p14="http://schemas.microsoft.com/office/powerpoint/2010/main" val="1096510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2BB6ECE9-C3D6-7542-A7D8-824C1AF07B3D}"/>
              </a:ext>
            </a:extLst>
          </p:cNvPr>
          <p:cNvSpPr>
            <a:spLocks noGrp="1"/>
          </p:cNvSpPr>
          <p:nvPr>
            <p:ph type="sldNum" sz="quarter" idx="12"/>
          </p:nvPr>
        </p:nvSpPr>
        <p:spPr/>
        <p:txBody>
          <a:bodyPr/>
          <a:lstStyle/>
          <a:p>
            <a:fld id="{8529980E-3B06-C944-A049-D9EAF2C5B638}" type="slidenum">
              <a:rPr lang="en-US" altLang="en-US"/>
              <a:pPr/>
              <a:t>87</a:t>
            </a:fld>
            <a:endParaRPr lang="en-US" altLang="en-US"/>
          </a:p>
        </p:txBody>
      </p:sp>
      <p:pic>
        <p:nvPicPr>
          <p:cNvPr id="129037" name="Picture 13" descr="cm">
            <a:extLst>
              <a:ext uri="{FF2B5EF4-FFF2-40B4-BE49-F238E27FC236}">
                <a16:creationId xmlns:a16="http://schemas.microsoft.com/office/drawing/2014/main" id="{969A20F2-0BF0-114A-8F5C-DD5C3F634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810000"/>
            <a:ext cx="3052762"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29036" name="Picture 12" descr="res">
            <a:extLst>
              <a:ext uri="{FF2B5EF4-FFF2-40B4-BE49-F238E27FC236}">
                <a16:creationId xmlns:a16="http://schemas.microsoft.com/office/drawing/2014/main" id="{ED3EAB43-AB71-FB4C-8B76-D34C7D9AB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638550"/>
            <a:ext cx="3062288" cy="2914650"/>
          </a:xfrm>
          <a:prstGeom prst="rect">
            <a:avLst/>
          </a:prstGeom>
          <a:noFill/>
          <a:extLst>
            <a:ext uri="{909E8E84-426E-40DD-AFC4-6F175D3DCCD1}">
              <a14:hiddenFill xmlns:a14="http://schemas.microsoft.com/office/drawing/2010/main">
                <a:solidFill>
                  <a:srgbClr val="FFFFFF"/>
                </a:solidFill>
              </a14:hiddenFill>
            </a:ext>
          </a:extLst>
        </p:spPr>
      </p:pic>
      <p:sp>
        <p:nvSpPr>
          <p:cNvPr id="129026" name="Rectangle 2">
            <a:extLst>
              <a:ext uri="{FF2B5EF4-FFF2-40B4-BE49-F238E27FC236}">
                <a16:creationId xmlns:a16="http://schemas.microsoft.com/office/drawing/2014/main" id="{B09F09AC-9C01-D042-8EDF-F27AA478C686}"/>
              </a:ext>
            </a:extLst>
          </p:cNvPr>
          <p:cNvSpPr>
            <a:spLocks noGrp="1" noChangeArrowheads="1"/>
          </p:cNvSpPr>
          <p:nvPr>
            <p:ph type="title"/>
          </p:nvPr>
        </p:nvSpPr>
        <p:spPr>
          <a:xfrm>
            <a:off x="457200" y="274638"/>
            <a:ext cx="8229600" cy="654050"/>
          </a:xfrm>
        </p:spPr>
        <p:txBody>
          <a:bodyPr>
            <a:normAutofit fontScale="90000"/>
          </a:bodyPr>
          <a:lstStyle/>
          <a:p>
            <a:r>
              <a:rPr lang="en-US" altLang="en-US" dirty="0"/>
              <a:t>CLEAN with Box</a:t>
            </a:r>
          </a:p>
        </p:txBody>
      </p:sp>
      <p:pic>
        <p:nvPicPr>
          <p:cNvPr id="129028" name="Picture 4" descr="map">
            <a:extLst>
              <a:ext uri="{FF2B5EF4-FFF2-40B4-BE49-F238E27FC236}">
                <a16:creationId xmlns:a16="http://schemas.microsoft.com/office/drawing/2014/main" id="{5C1970C6-DC89-9246-B208-B644DBA6EC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8" y="1004888"/>
            <a:ext cx="3052762" cy="2728912"/>
          </a:xfrm>
          <a:prstGeom prst="rect">
            <a:avLst/>
          </a:prstGeom>
          <a:noFill/>
          <a:extLst>
            <a:ext uri="{909E8E84-426E-40DD-AFC4-6F175D3DCCD1}">
              <a14:hiddenFill xmlns:a14="http://schemas.microsoft.com/office/drawing/2010/main">
                <a:solidFill>
                  <a:srgbClr val="FFFFFF"/>
                </a:solidFill>
              </a14:hiddenFill>
            </a:ext>
          </a:extLst>
        </p:spPr>
      </p:pic>
      <p:sp>
        <p:nvSpPr>
          <p:cNvPr id="129031" name="Text Box 7">
            <a:extLst>
              <a:ext uri="{FF2B5EF4-FFF2-40B4-BE49-F238E27FC236}">
                <a16:creationId xmlns:a16="http://schemas.microsoft.com/office/drawing/2014/main" id="{97C0C5BB-20C3-9B44-8FCD-A43479F9CB05}"/>
              </a:ext>
            </a:extLst>
          </p:cNvPr>
          <p:cNvSpPr txBox="1">
            <a:spLocks noChangeArrowheads="1"/>
          </p:cNvSpPr>
          <p:nvPr/>
        </p:nvSpPr>
        <p:spPr bwMode="auto">
          <a:xfrm>
            <a:off x="50800" y="4572000"/>
            <a:ext cx="139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restored image</a:t>
            </a:r>
            <a:endParaRPr lang="en-US" altLang="en-US" sz="1600">
              <a:latin typeface="Arial" panose="020B0604020202020204" pitchFamily="34" charset="0"/>
            </a:endParaRPr>
          </a:p>
        </p:txBody>
      </p:sp>
      <p:sp>
        <p:nvSpPr>
          <p:cNvPr id="129032" name="Text Box 8">
            <a:extLst>
              <a:ext uri="{FF2B5EF4-FFF2-40B4-BE49-F238E27FC236}">
                <a16:creationId xmlns:a16="http://schemas.microsoft.com/office/drawing/2014/main" id="{6F9EEE85-73BF-5F42-9EBD-5751CA1AD1DB}"/>
              </a:ext>
            </a:extLst>
          </p:cNvPr>
          <p:cNvSpPr txBox="1">
            <a:spLocks noChangeArrowheads="1"/>
          </p:cNvSpPr>
          <p:nvPr/>
        </p:nvSpPr>
        <p:spPr bwMode="auto">
          <a:xfrm>
            <a:off x="7756525" y="4587875"/>
            <a:ext cx="1311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residual map</a:t>
            </a:r>
            <a:endParaRPr lang="en-US" altLang="en-US" sz="1600">
              <a:latin typeface="Arial" panose="020B0604020202020204" pitchFamily="34" charset="0"/>
            </a:endParaRPr>
          </a:p>
        </p:txBody>
      </p:sp>
      <p:sp>
        <p:nvSpPr>
          <p:cNvPr id="129033" name="Text Box 9">
            <a:extLst>
              <a:ext uri="{FF2B5EF4-FFF2-40B4-BE49-F238E27FC236}">
                <a16:creationId xmlns:a16="http://schemas.microsoft.com/office/drawing/2014/main" id="{64798DAA-73B1-5842-B639-8FF0A83E452F}"/>
              </a:ext>
            </a:extLst>
          </p:cNvPr>
          <p:cNvSpPr txBox="1">
            <a:spLocks noChangeArrowheads="1"/>
          </p:cNvSpPr>
          <p:nvPr/>
        </p:nvSpPr>
        <p:spPr bwMode="auto">
          <a:xfrm>
            <a:off x="7772400" y="1752600"/>
            <a:ext cx="129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CLEAN model</a:t>
            </a:r>
            <a:endParaRPr lang="en-US" altLang="en-US" sz="1600">
              <a:latin typeface="Arial" panose="020B0604020202020204" pitchFamily="34" charset="0"/>
            </a:endParaRPr>
          </a:p>
        </p:txBody>
      </p:sp>
      <p:sp>
        <p:nvSpPr>
          <p:cNvPr id="129034" name="Text Box 10">
            <a:extLst>
              <a:ext uri="{FF2B5EF4-FFF2-40B4-BE49-F238E27FC236}">
                <a16:creationId xmlns:a16="http://schemas.microsoft.com/office/drawing/2014/main" id="{0EE620E8-C3E4-2D42-BF12-E4B3D390DAD5}"/>
              </a:ext>
            </a:extLst>
          </p:cNvPr>
          <p:cNvSpPr txBox="1">
            <a:spLocks noChangeArrowheads="1"/>
          </p:cNvSpPr>
          <p:nvPr/>
        </p:nvSpPr>
        <p:spPr bwMode="auto">
          <a:xfrm>
            <a:off x="157163" y="1828800"/>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T</a:t>
            </a:r>
            <a:r>
              <a:rPr lang="en-US" altLang="en-US" baseline="30000">
                <a:latin typeface="Arial" panose="020B0604020202020204" pitchFamily="34" charset="0"/>
              </a:rPr>
              <a:t>D</a:t>
            </a:r>
            <a:r>
              <a:rPr lang="en-US" altLang="en-US">
                <a:latin typeface="Arial" panose="020B0604020202020204" pitchFamily="34" charset="0"/>
              </a:rPr>
              <a:t>(x,y)</a:t>
            </a:r>
            <a:endParaRPr lang="en-US" altLang="en-US" sz="1600">
              <a:latin typeface="Arial" panose="020B0604020202020204" pitchFamily="34" charset="0"/>
            </a:endParaRPr>
          </a:p>
        </p:txBody>
      </p:sp>
      <p:pic>
        <p:nvPicPr>
          <p:cNvPr id="129035" name="Picture 11" descr="clean">
            <a:extLst>
              <a:ext uri="{FF2B5EF4-FFF2-40B4-BE49-F238E27FC236}">
                <a16:creationId xmlns:a16="http://schemas.microsoft.com/office/drawing/2014/main" id="{0CBA0C2D-AB3A-C045-B652-52A45580BA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219200"/>
            <a:ext cx="2093913"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7967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BEFD0B91-D6CE-C640-A493-1D9277781508}"/>
              </a:ext>
            </a:extLst>
          </p:cNvPr>
          <p:cNvSpPr>
            <a:spLocks noGrp="1"/>
          </p:cNvSpPr>
          <p:nvPr>
            <p:ph type="sldNum" sz="quarter" idx="12"/>
          </p:nvPr>
        </p:nvSpPr>
        <p:spPr/>
        <p:txBody>
          <a:bodyPr/>
          <a:lstStyle/>
          <a:p>
            <a:fld id="{767B7F7D-AE23-1A4B-BBB9-2E2A348FCA96}" type="slidenum">
              <a:rPr lang="en-US" altLang="en-US"/>
              <a:pPr/>
              <a:t>88</a:t>
            </a:fld>
            <a:endParaRPr lang="en-US" altLang="en-US"/>
          </a:p>
        </p:txBody>
      </p:sp>
      <p:pic>
        <p:nvPicPr>
          <p:cNvPr id="130060" name="Picture 12" descr="res">
            <a:extLst>
              <a:ext uri="{FF2B5EF4-FFF2-40B4-BE49-F238E27FC236}">
                <a16:creationId xmlns:a16="http://schemas.microsoft.com/office/drawing/2014/main" id="{33C1A03D-BF0D-5544-9030-E1C20446C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657600"/>
            <a:ext cx="3052763" cy="2906713"/>
          </a:xfrm>
          <a:prstGeom prst="rect">
            <a:avLst/>
          </a:prstGeom>
          <a:noFill/>
          <a:extLst>
            <a:ext uri="{909E8E84-426E-40DD-AFC4-6F175D3DCCD1}">
              <a14:hiddenFill xmlns:a14="http://schemas.microsoft.com/office/drawing/2010/main">
                <a:solidFill>
                  <a:srgbClr val="FFFFFF"/>
                </a:solidFill>
              </a14:hiddenFill>
            </a:ext>
          </a:extLst>
        </p:spPr>
      </p:pic>
      <p:pic>
        <p:nvPicPr>
          <p:cNvPr id="130059" name="Picture 11" descr="cm">
            <a:extLst>
              <a:ext uri="{FF2B5EF4-FFF2-40B4-BE49-F238E27FC236}">
                <a16:creationId xmlns:a16="http://schemas.microsoft.com/office/drawing/2014/main" id="{E2F3F34D-06D6-EB47-8AB7-62C45B860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10000"/>
            <a:ext cx="3052763" cy="2728913"/>
          </a:xfrm>
          <a:prstGeom prst="rect">
            <a:avLst/>
          </a:prstGeom>
          <a:noFill/>
          <a:extLst>
            <a:ext uri="{909E8E84-426E-40DD-AFC4-6F175D3DCCD1}">
              <a14:hiddenFill xmlns:a14="http://schemas.microsoft.com/office/drawing/2010/main">
                <a:solidFill>
                  <a:srgbClr val="FFFFFF"/>
                </a:solidFill>
              </a14:hiddenFill>
            </a:ext>
          </a:extLst>
        </p:spPr>
      </p:pic>
      <p:sp>
        <p:nvSpPr>
          <p:cNvPr id="130052" name="Rectangle 4">
            <a:extLst>
              <a:ext uri="{FF2B5EF4-FFF2-40B4-BE49-F238E27FC236}">
                <a16:creationId xmlns:a16="http://schemas.microsoft.com/office/drawing/2014/main" id="{C6E93E9E-4B31-7D49-92DE-FAEF88129704}"/>
              </a:ext>
            </a:extLst>
          </p:cNvPr>
          <p:cNvSpPr>
            <a:spLocks noGrp="1" noChangeArrowheads="1"/>
          </p:cNvSpPr>
          <p:nvPr>
            <p:ph type="title"/>
          </p:nvPr>
        </p:nvSpPr>
        <p:spPr>
          <a:xfrm>
            <a:off x="457200" y="274638"/>
            <a:ext cx="8229600" cy="776288"/>
          </a:xfrm>
        </p:spPr>
        <p:txBody>
          <a:bodyPr/>
          <a:lstStyle/>
          <a:p>
            <a:r>
              <a:rPr lang="en-US" altLang="en-US" dirty="0"/>
              <a:t>CLEAN with Poor Choice of Box</a:t>
            </a:r>
          </a:p>
        </p:txBody>
      </p:sp>
      <p:pic>
        <p:nvPicPr>
          <p:cNvPr id="130053" name="Picture 5" descr="map">
            <a:extLst>
              <a:ext uri="{FF2B5EF4-FFF2-40B4-BE49-F238E27FC236}">
                <a16:creationId xmlns:a16="http://schemas.microsoft.com/office/drawing/2014/main" id="{6C8ED95A-1C67-A041-B6A5-6AC6B2D98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8" y="1004888"/>
            <a:ext cx="3052762" cy="2728912"/>
          </a:xfrm>
          <a:prstGeom prst="rect">
            <a:avLst/>
          </a:prstGeom>
          <a:noFill/>
          <a:extLst>
            <a:ext uri="{909E8E84-426E-40DD-AFC4-6F175D3DCCD1}">
              <a14:hiddenFill xmlns:a14="http://schemas.microsoft.com/office/drawing/2010/main">
                <a:solidFill>
                  <a:srgbClr val="FFFFFF"/>
                </a:solidFill>
              </a14:hiddenFill>
            </a:ext>
          </a:extLst>
        </p:spPr>
      </p:pic>
      <p:sp>
        <p:nvSpPr>
          <p:cNvPr id="130054" name="Text Box 6">
            <a:extLst>
              <a:ext uri="{FF2B5EF4-FFF2-40B4-BE49-F238E27FC236}">
                <a16:creationId xmlns:a16="http://schemas.microsoft.com/office/drawing/2014/main" id="{DCCB143D-9E63-E840-BA86-3B5BDC5F16B0}"/>
              </a:ext>
            </a:extLst>
          </p:cNvPr>
          <p:cNvSpPr txBox="1">
            <a:spLocks noChangeArrowheads="1"/>
          </p:cNvSpPr>
          <p:nvPr/>
        </p:nvSpPr>
        <p:spPr bwMode="auto">
          <a:xfrm>
            <a:off x="50800" y="4572000"/>
            <a:ext cx="139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restored image</a:t>
            </a:r>
            <a:endParaRPr lang="en-US" altLang="en-US" sz="1600">
              <a:latin typeface="Arial" panose="020B0604020202020204" pitchFamily="34" charset="0"/>
            </a:endParaRPr>
          </a:p>
        </p:txBody>
      </p:sp>
      <p:sp>
        <p:nvSpPr>
          <p:cNvPr id="130055" name="Text Box 7">
            <a:extLst>
              <a:ext uri="{FF2B5EF4-FFF2-40B4-BE49-F238E27FC236}">
                <a16:creationId xmlns:a16="http://schemas.microsoft.com/office/drawing/2014/main" id="{E67185B6-DFDE-A84E-97C4-A2DCE02DBB1F}"/>
              </a:ext>
            </a:extLst>
          </p:cNvPr>
          <p:cNvSpPr txBox="1">
            <a:spLocks noChangeArrowheads="1"/>
          </p:cNvSpPr>
          <p:nvPr/>
        </p:nvSpPr>
        <p:spPr bwMode="auto">
          <a:xfrm>
            <a:off x="7756525" y="4587875"/>
            <a:ext cx="1311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residual map</a:t>
            </a:r>
            <a:endParaRPr lang="en-US" altLang="en-US" sz="1600">
              <a:latin typeface="Arial" panose="020B0604020202020204" pitchFamily="34" charset="0"/>
            </a:endParaRPr>
          </a:p>
        </p:txBody>
      </p:sp>
      <p:sp>
        <p:nvSpPr>
          <p:cNvPr id="130056" name="Text Box 8">
            <a:extLst>
              <a:ext uri="{FF2B5EF4-FFF2-40B4-BE49-F238E27FC236}">
                <a16:creationId xmlns:a16="http://schemas.microsoft.com/office/drawing/2014/main" id="{E58C99D0-E6DD-234F-A866-90BE410C0186}"/>
              </a:ext>
            </a:extLst>
          </p:cNvPr>
          <p:cNvSpPr txBox="1">
            <a:spLocks noChangeArrowheads="1"/>
          </p:cNvSpPr>
          <p:nvPr/>
        </p:nvSpPr>
        <p:spPr bwMode="auto">
          <a:xfrm>
            <a:off x="7772400" y="1752600"/>
            <a:ext cx="129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CLEAN model</a:t>
            </a:r>
            <a:endParaRPr lang="en-US" altLang="en-US" sz="1600">
              <a:latin typeface="Arial" panose="020B0604020202020204" pitchFamily="34" charset="0"/>
            </a:endParaRPr>
          </a:p>
        </p:txBody>
      </p:sp>
      <p:sp>
        <p:nvSpPr>
          <p:cNvPr id="130057" name="Text Box 9">
            <a:extLst>
              <a:ext uri="{FF2B5EF4-FFF2-40B4-BE49-F238E27FC236}">
                <a16:creationId xmlns:a16="http://schemas.microsoft.com/office/drawing/2014/main" id="{8D650969-99E7-3249-BD82-BBE6979A404D}"/>
              </a:ext>
            </a:extLst>
          </p:cNvPr>
          <p:cNvSpPr txBox="1">
            <a:spLocks noChangeArrowheads="1"/>
          </p:cNvSpPr>
          <p:nvPr/>
        </p:nvSpPr>
        <p:spPr bwMode="auto">
          <a:xfrm>
            <a:off x="157163" y="1828800"/>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T</a:t>
            </a:r>
            <a:r>
              <a:rPr lang="en-US" altLang="en-US" baseline="30000">
                <a:latin typeface="Arial" panose="020B0604020202020204" pitchFamily="34" charset="0"/>
              </a:rPr>
              <a:t>D</a:t>
            </a:r>
            <a:r>
              <a:rPr lang="en-US" altLang="en-US">
                <a:latin typeface="Arial" panose="020B0604020202020204" pitchFamily="34" charset="0"/>
              </a:rPr>
              <a:t>(x,y)</a:t>
            </a:r>
            <a:endParaRPr lang="en-US" altLang="en-US" sz="1600">
              <a:latin typeface="Arial" panose="020B0604020202020204" pitchFamily="34" charset="0"/>
            </a:endParaRPr>
          </a:p>
        </p:txBody>
      </p:sp>
      <p:pic>
        <p:nvPicPr>
          <p:cNvPr id="130061" name="Picture 13" descr="clean">
            <a:extLst>
              <a:ext uri="{FF2B5EF4-FFF2-40B4-BE49-F238E27FC236}">
                <a16:creationId xmlns:a16="http://schemas.microsoft.com/office/drawing/2014/main" id="{8EBB6A15-C310-084E-BE81-6B0F64B3DA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3138" y="1208088"/>
            <a:ext cx="1262062" cy="206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41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36D3C2-850C-5146-B391-D10AE27A5D0F}"/>
              </a:ext>
            </a:extLst>
          </p:cNvPr>
          <p:cNvSpPr>
            <a:spLocks noGrp="1"/>
          </p:cNvSpPr>
          <p:nvPr>
            <p:ph type="sldNum" sz="quarter" idx="12"/>
          </p:nvPr>
        </p:nvSpPr>
        <p:spPr/>
        <p:txBody>
          <a:bodyPr/>
          <a:lstStyle/>
          <a:p>
            <a:fld id="{9F46CDF6-6EDF-5746-8942-2D364B99BF27}" type="slidenum">
              <a:rPr lang="en-US" altLang="en-US"/>
              <a:pPr/>
              <a:t>89</a:t>
            </a:fld>
            <a:endParaRPr lang="en-US" altLang="en-US"/>
          </a:p>
        </p:txBody>
      </p:sp>
      <p:sp>
        <p:nvSpPr>
          <p:cNvPr id="134146" name="Rectangle 2">
            <a:extLst>
              <a:ext uri="{FF2B5EF4-FFF2-40B4-BE49-F238E27FC236}">
                <a16:creationId xmlns:a16="http://schemas.microsoft.com/office/drawing/2014/main" id="{13D5B841-D8B2-EF44-B68A-29B0F8B1F7EA}"/>
              </a:ext>
            </a:extLst>
          </p:cNvPr>
          <p:cNvSpPr>
            <a:spLocks noGrp="1" noChangeArrowheads="1"/>
          </p:cNvSpPr>
          <p:nvPr>
            <p:ph type="title"/>
          </p:nvPr>
        </p:nvSpPr>
        <p:spPr/>
        <p:txBody>
          <a:bodyPr/>
          <a:lstStyle/>
          <a:p>
            <a:r>
              <a:rPr lang="en-US" altLang="en-US"/>
              <a:t>“Restored” Images</a:t>
            </a:r>
          </a:p>
        </p:txBody>
      </p:sp>
      <p:sp>
        <p:nvSpPr>
          <p:cNvPr id="134147" name="Rectangle 3">
            <a:extLst>
              <a:ext uri="{FF2B5EF4-FFF2-40B4-BE49-F238E27FC236}">
                <a16:creationId xmlns:a16="http://schemas.microsoft.com/office/drawing/2014/main" id="{E5DB8544-924E-2E48-8DAD-9C108A5D73DD}"/>
              </a:ext>
            </a:extLst>
          </p:cNvPr>
          <p:cNvSpPr>
            <a:spLocks noGrp="1" noChangeArrowheads="1"/>
          </p:cNvSpPr>
          <p:nvPr>
            <p:ph type="body" idx="1"/>
          </p:nvPr>
        </p:nvSpPr>
        <p:spPr>
          <a:xfrm>
            <a:off x="685800" y="1524000"/>
            <a:ext cx="7467600" cy="4572000"/>
          </a:xfrm>
        </p:spPr>
        <p:txBody>
          <a:bodyPr>
            <a:normAutofit/>
          </a:bodyPr>
          <a:lstStyle/>
          <a:p>
            <a:r>
              <a:rPr lang="en-US" altLang="en-US" sz="2400" dirty="0"/>
              <a:t>CLEAN beam size:</a:t>
            </a:r>
          </a:p>
          <a:p>
            <a:pPr lvl="1"/>
            <a:r>
              <a:rPr lang="en-US" altLang="en-US" sz="2000" dirty="0"/>
              <a:t>natural choice is to fit the central peak of the dirty beam with elliptical Gaussian </a:t>
            </a:r>
          </a:p>
          <a:p>
            <a:pPr lvl="1"/>
            <a:r>
              <a:rPr lang="en-US" altLang="en-US" sz="2000" dirty="0"/>
              <a:t>unit of </a:t>
            </a:r>
            <a:r>
              <a:rPr lang="en-US" altLang="en-US" sz="2000" dirty="0" err="1"/>
              <a:t>deconvolved</a:t>
            </a:r>
            <a:r>
              <a:rPr lang="en-US" altLang="en-US" sz="2000" dirty="0"/>
              <a:t> map is </a:t>
            </a:r>
            <a:r>
              <a:rPr lang="en-US" altLang="en-US" sz="2000" dirty="0" err="1"/>
              <a:t>Jy</a:t>
            </a:r>
            <a:r>
              <a:rPr lang="en-US" altLang="en-US" sz="2000" dirty="0"/>
              <a:t> per CLEAN beam area                          (= intensity, can convert to brightness temperature)</a:t>
            </a:r>
          </a:p>
          <a:p>
            <a:pPr lvl="1"/>
            <a:r>
              <a:rPr lang="en-US" altLang="en-US" sz="2000" dirty="0"/>
              <a:t>minimize unit problems when adding dirty map residuals</a:t>
            </a:r>
          </a:p>
          <a:p>
            <a:pPr lvl="1"/>
            <a:r>
              <a:rPr lang="en-US" altLang="en-US" sz="2000" dirty="0"/>
              <a:t>modest super resolution often OK, but be careful</a:t>
            </a:r>
          </a:p>
          <a:p>
            <a:r>
              <a:rPr lang="en-US" altLang="en-US" sz="2400" dirty="0"/>
              <a:t>“restored” image does not fit the visibility data</a:t>
            </a:r>
          </a:p>
          <a:p>
            <a:r>
              <a:rPr lang="en-US" altLang="en-US" sz="2400" dirty="0"/>
              <a:t>photometry should be done with caution</a:t>
            </a:r>
          </a:p>
          <a:p>
            <a:pPr lvl="1"/>
            <a:r>
              <a:rPr lang="en-US" altLang="en-US" sz="2000" dirty="0"/>
              <a:t>CLEAN does not conserve flux (extrapolates)</a:t>
            </a:r>
          </a:p>
          <a:p>
            <a:pPr lvl="1"/>
            <a:r>
              <a:rPr lang="en-US" altLang="en-US" sz="2000" dirty="0"/>
              <a:t>extended structure missed, attenuated, distorted</a:t>
            </a:r>
          </a:p>
          <a:p>
            <a:pPr lvl="1"/>
            <a:r>
              <a:rPr lang="en-US" altLang="en-US" sz="2000" dirty="0"/>
              <a:t>phase errors (e.g. seeing) can spread signal around </a:t>
            </a:r>
          </a:p>
        </p:txBody>
      </p:sp>
    </p:spTree>
    <p:extLst>
      <p:ext uri="{BB962C8B-B14F-4D97-AF65-F5344CB8AC3E}">
        <p14:creationId xmlns:p14="http://schemas.microsoft.com/office/powerpoint/2010/main" val="1237097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57200" y="274637"/>
            <a:ext cx="8229600" cy="1143000"/>
          </a:xfrm>
          <a:prstGeom prst="rect">
            <a:avLst/>
          </a:prstGeom>
          <a:noFill/>
          <a:ln>
            <a:noFill/>
          </a:ln>
        </p:spPr>
        <p:txBody>
          <a:bodyPr lIns="91425" tIns="45700" rIns="91425" bIns="45700" anchor="t" anchorCtr="0">
            <a:noAutofit/>
          </a:bodyPr>
          <a:lstStyle/>
          <a:p>
            <a:pPr marL="0" marR="0" lvl="0" indent="0" rtl="0">
              <a:spcBef>
                <a:spcPts val="0"/>
              </a:spcBef>
              <a:spcAft>
                <a:spcPts val="0"/>
              </a:spcAft>
              <a:buSzPct val="25000"/>
              <a:buNone/>
            </a:pPr>
            <a:r>
              <a:rPr lang="en-US" sz="4000" u="none" strike="noStrike" cap="none" dirty="0">
                <a:ea typeface="Cabin"/>
                <a:sym typeface="Cabin"/>
              </a:rPr>
              <a:t>What is an interferometer?</a:t>
            </a:r>
          </a:p>
        </p:txBody>
      </p:sp>
      <p:sp>
        <p:nvSpPr>
          <p:cNvPr id="249" name="Shape 249"/>
          <p:cNvSpPr txBox="1"/>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9</a:t>
            </a:fld>
            <a:endParaRPr lang="en-US" sz="1200">
              <a:solidFill>
                <a:srgbClr val="000099"/>
              </a:solidFill>
              <a:latin typeface="Cabin"/>
              <a:ea typeface="Cabin"/>
              <a:cs typeface="Cabin"/>
              <a:sym typeface="Cabin"/>
            </a:endParaRPr>
          </a:p>
        </p:txBody>
      </p:sp>
      <p:sp>
        <p:nvSpPr>
          <p:cNvPr id="250" name="Shape 250"/>
          <p:cNvSpPr txBox="1"/>
          <p:nvPr/>
        </p:nvSpPr>
        <p:spPr>
          <a:xfrm>
            <a:off x="616485" y="1291625"/>
            <a:ext cx="4463853" cy="255454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Font typeface="Noto Sans Symbols"/>
              <a:buNone/>
            </a:pPr>
            <a:endParaRPr sz="2000" dirty="0">
              <a:solidFill>
                <a:srgbClr val="000099"/>
              </a:solidFill>
              <a:latin typeface="Arial"/>
              <a:ea typeface="Arial"/>
              <a:cs typeface="Arial"/>
              <a:sym typeface="Arial"/>
            </a:endParaRPr>
          </a:p>
          <a:p>
            <a:pPr marL="0" marR="0" lvl="0" indent="0" algn="l" rtl="0">
              <a:spcBef>
                <a:spcPts val="0"/>
              </a:spcBef>
              <a:spcAft>
                <a:spcPts val="0"/>
              </a:spcAft>
              <a:buNone/>
            </a:pPr>
            <a:endParaRPr sz="2000" dirty="0">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SzPct val="25000"/>
              <a:buNone/>
            </a:pPr>
            <a:r>
              <a:rPr lang="en-US" sz="2000" dirty="0">
                <a:latin typeface="Arial Narrow" panose="020B0604020202020204" pitchFamily="34" charset="0"/>
                <a:ea typeface="Arial"/>
                <a:cs typeface="Arial Narrow" panose="020B0604020202020204" pitchFamily="34" charset="0"/>
                <a:sym typeface="Arial"/>
              </a:rPr>
              <a:t>An interferometer measures the interference pattern produced by multiple apertures, much like a 2-slit experiment.</a:t>
            </a:r>
          </a:p>
          <a:p>
            <a:pPr marL="0" marR="0" lvl="0" indent="0" algn="l" rtl="0">
              <a:spcBef>
                <a:spcPts val="0"/>
              </a:spcBef>
              <a:spcAft>
                <a:spcPts val="0"/>
              </a:spcAft>
              <a:buNone/>
            </a:pPr>
            <a:endParaRPr sz="2000" dirty="0">
              <a:solidFill>
                <a:srgbClr val="000099"/>
              </a:solidFill>
              <a:latin typeface="Arial"/>
              <a:ea typeface="Arial"/>
              <a:cs typeface="Arial"/>
              <a:sym typeface="Arial"/>
            </a:endParaRPr>
          </a:p>
        </p:txBody>
      </p:sp>
      <p:pic>
        <p:nvPicPr>
          <p:cNvPr id="251" name="Shape 251"/>
          <p:cNvPicPr preferRelativeResize="0"/>
          <p:nvPr/>
        </p:nvPicPr>
        <p:blipFill rotWithShape="1">
          <a:blip r:embed="rId3">
            <a:alphaModFix/>
          </a:blip>
          <a:srcRect/>
          <a:stretch/>
        </p:blipFill>
        <p:spPr>
          <a:xfrm>
            <a:off x="4776785" y="1417637"/>
            <a:ext cx="4319503" cy="3023653"/>
          </a:xfrm>
          <a:prstGeom prst="rect">
            <a:avLst/>
          </a:prstGeom>
          <a:noFill/>
          <a:ln>
            <a:noFill/>
          </a:ln>
        </p:spPr>
      </p:pic>
      <p:sp>
        <p:nvSpPr>
          <p:cNvPr id="252" name="Shape 252"/>
          <p:cNvSpPr txBox="1"/>
          <p:nvPr/>
        </p:nvSpPr>
        <p:spPr>
          <a:xfrm>
            <a:off x="616485" y="4497680"/>
            <a:ext cx="8070314" cy="10156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dirty="0">
                <a:latin typeface="Arial Narrow" panose="020B0604020202020204" pitchFamily="34" charset="0"/>
                <a:ea typeface="Arial"/>
                <a:cs typeface="Arial Narrow" panose="020B0604020202020204" pitchFamily="34" charset="0"/>
                <a:sym typeface="Arial"/>
              </a:rPr>
              <a:t>*However, the interference patterns measured by radio telescopes are produced by multiplying - not adding - the wave signals measured at the different telescopes (i.e. apertures) </a:t>
            </a:r>
          </a:p>
        </p:txBody>
      </p:sp>
      <p:sp>
        <p:nvSpPr>
          <p:cNvPr id="253" name="Shape 253"/>
          <p:cNvSpPr txBox="1">
            <a:spLocks noGrp="1"/>
          </p:cNvSpPr>
          <p:nvPr>
            <p:ph type="sldNum" idx="12"/>
          </p:nvPr>
        </p:nvSpPr>
        <p:spPr>
          <a:xfrm>
            <a:off x="8229600" y="6356350"/>
            <a:ext cx="457200"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000099"/>
                </a:solidFill>
                <a:latin typeface="Cabin"/>
                <a:ea typeface="Cabin"/>
                <a:cs typeface="Cabin"/>
                <a:sym typeface="Cabin"/>
              </a:rPr>
              <a:t>9</a:t>
            </a:fld>
            <a:endParaRPr lang="en-US" sz="1200">
              <a:solidFill>
                <a:srgbClr val="000099"/>
              </a:solidFill>
              <a:latin typeface="Cabin"/>
              <a:ea typeface="Cabin"/>
              <a:cs typeface="Cabin"/>
              <a:sym typeface="Cabin"/>
            </a:endParaRPr>
          </a:p>
        </p:txBody>
      </p:sp>
    </p:spTree>
    <p:extLst>
      <p:ext uri="{BB962C8B-B14F-4D97-AF65-F5344CB8AC3E}">
        <p14:creationId xmlns:p14="http://schemas.microsoft.com/office/powerpoint/2010/main" val="1172814440"/>
      </p:ext>
    </p:extLst>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a:t>Noise in Images</a:t>
            </a:r>
          </a:p>
        </p:txBody>
      </p:sp>
      <p:sp>
        <p:nvSpPr>
          <p:cNvPr id="221187" name="Rectangle 3"/>
          <p:cNvSpPr>
            <a:spLocks noGrp="1" noChangeArrowheads="1"/>
          </p:cNvSpPr>
          <p:nvPr>
            <p:ph type="body" idx="1"/>
          </p:nvPr>
        </p:nvSpPr>
        <p:spPr>
          <a:xfrm>
            <a:off x="685800" y="1371600"/>
            <a:ext cx="7772400" cy="4800600"/>
          </a:xfrm>
        </p:spPr>
        <p:txBody>
          <a:bodyPr>
            <a:normAutofit lnSpcReduction="10000"/>
          </a:bodyPr>
          <a:lstStyle/>
          <a:p>
            <a:r>
              <a:rPr lang="en-US" sz="2400" dirty="0"/>
              <a:t>point source sensitivity: straightforward</a:t>
            </a:r>
          </a:p>
          <a:p>
            <a:pPr lvl="1"/>
            <a:r>
              <a:rPr lang="en-US" sz="2000" dirty="0"/>
              <a:t>telescope area, bandwidth, integration time, weighting </a:t>
            </a:r>
          </a:p>
          <a:p>
            <a:pPr lvl="1"/>
            <a:r>
              <a:rPr lang="en-US" sz="2000" dirty="0"/>
              <a:t>in image, modify noise by primary beam response</a:t>
            </a:r>
            <a:endParaRPr lang="en-US" dirty="0"/>
          </a:p>
          <a:p>
            <a:r>
              <a:rPr lang="en-US" sz="2400" dirty="0"/>
              <a:t>extended source sensitivity: problematic</a:t>
            </a:r>
            <a:endParaRPr lang="en-US" dirty="0"/>
          </a:p>
          <a:p>
            <a:pPr lvl="1"/>
            <a:r>
              <a:rPr lang="en-US" sz="2000" dirty="0"/>
              <a:t>not quite right to divide noise by </a:t>
            </a:r>
            <a:r>
              <a:rPr lang="en-US" sz="2000" dirty="0">
                <a:sym typeface="Symbol" charset="2"/>
              </a:rPr>
              <a:t></a:t>
            </a:r>
            <a:r>
              <a:rPr lang="en-US" sz="2000" dirty="0"/>
              <a:t>n beams covered by source:  smoothing = tapering, omitting data </a:t>
            </a:r>
            <a:r>
              <a:rPr lang="en-US" sz="2000" dirty="0">
                <a:sym typeface="Symbol" charset="2"/>
              </a:rPr>
              <a:t> lower limit</a:t>
            </a:r>
          </a:p>
          <a:p>
            <a:pPr lvl="1"/>
            <a:r>
              <a:rPr lang="en-US" sz="2000" dirty="0"/>
              <a:t>always missing flux at some spatial scale</a:t>
            </a:r>
            <a:endParaRPr lang="en-US" sz="2000" dirty="0">
              <a:sym typeface="Symbol" charset="2"/>
            </a:endParaRPr>
          </a:p>
          <a:p>
            <a:r>
              <a:rPr lang="en-US" sz="2400" dirty="0">
                <a:sym typeface="Symbol" charset="2"/>
              </a:rPr>
              <a:t>be careful with low signal-to-noise images</a:t>
            </a:r>
          </a:p>
          <a:p>
            <a:pPr lvl="1"/>
            <a:r>
              <a:rPr lang="en-US" sz="2000" dirty="0"/>
              <a:t>if position known, 3</a:t>
            </a:r>
            <a:r>
              <a:rPr lang="en-US" sz="2000" dirty="0">
                <a:sym typeface="Symbol" charset="2"/>
              </a:rPr>
              <a:t> OK for point source detection</a:t>
            </a:r>
          </a:p>
          <a:p>
            <a:pPr lvl="1"/>
            <a:r>
              <a:rPr lang="en-US" sz="2000" dirty="0">
                <a:solidFill>
                  <a:srgbClr val="FF0000"/>
                </a:solidFill>
                <a:sym typeface="Symbol" charset="2"/>
              </a:rPr>
              <a:t>if position unknown, then </a:t>
            </a:r>
            <a:r>
              <a:rPr lang="en-US" sz="2000" dirty="0">
                <a:solidFill>
                  <a:srgbClr val="FF0000"/>
                </a:solidFill>
              </a:rPr>
              <a:t>5</a:t>
            </a:r>
            <a:r>
              <a:rPr lang="en-US" sz="2000" dirty="0">
                <a:solidFill>
                  <a:srgbClr val="FF0000"/>
                </a:solidFill>
                <a:sym typeface="Symbol" charset="2"/>
              </a:rPr>
              <a:t> required (flux biased by ~</a:t>
            </a:r>
            <a:r>
              <a:rPr lang="en-US" sz="2000" dirty="0">
                <a:solidFill>
                  <a:srgbClr val="FF0000"/>
                </a:solidFill>
              </a:rPr>
              <a:t>1</a:t>
            </a:r>
            <a:r>
              <a:rPr lang="en-US" sz="2000" dirty="0">
                <a:solidFill>
                  <a:srgbClr val="FF0000"/>
                </a:solidFill>
                <a:sym typeface="Symbol" charset="2"/>
              </a:rPr>
              <a:t>)</a:t>
            </a:r>
          </a:p>
          <a:p>
            <a:pPr lvl="1"/>
            <a:r>
              <a:rPr lang="en-US" sz="2000" dirty="0">
                <a:sym typeface="Symbol" charset="2"/>
              </a:rPr>
              <a:t>if &lt; 6, cannot measure the source size (require ~3 difference between “long” and “short” baselines)</a:t>
            </a:r>
          </a:p>
          <a:p>
            <a:pPr lvl="1"/>
            <a:r>
              <a:rPr lang="en-US" sz="2000" dirty="0">
                <a:sym typeface="Symbol" charset="2"/>
              </a:rPr>
              <a:t>spectral lines may have unknown position, velocity, width</a:t>
            </a:r>
            <a:endParaRPr lang="en-US" sz="2000" dirty="0"/>
          </a:p>
          <a:p>
            <a:endParaRPr lang="en-US" dirty="0"/>
          </a:p>
        </p:txBody>
      </p:sp>
      <p:sp>
        <p:nvSpPr>
          <p:cNvPr id="5" name="Footer Placeholder 4"/>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90</a:t>
            </a:fld>
            <a:endParaRPr lang="en-US"/>
          </a:p>
        </p:txBody>
      </p:sp>
    </p:spTree>
    <p:extLst>
      <p:ext uri="{BB962C8B-B14F-4D97-AF65-F5344CB8AC3E}">
        <p14:creationId xmlns:p14="http://schemas.microsoft.com/office/powerpoint/2010/main" val="149917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12" descr="cm.robust.b.gif"/>
          <p:cNvPicPr>
            <a:picLocks noChangeAspect="1"/>
          </p:cNvPicPr>
          <p:nvPr/>
        </p:nvPicPr>
        <p:blipFill>
          <a:blip r:embed="rId2"/>
          <a:srcRect/>
          <a:stretch>
            <a:fillRect/>
          </a:stretch>
        </p:blipFill>
        <p:spPr bwMode="auto">
          <a:xfrm>
            <a:off x="5926096" y="1066800"/>
            <a:ext cx="3000374" cy="2677417"/>
          </a:xfrm>
          <a:prstGeom prst="rect">
            <a:avLst/>
          </a:prstGeom>
          <a:noFill/>
          <a:ln w="9525">
            <a:noFill/>
            <a:miter lim="800000"/>
            <a:headEnd/>
            <a:tailEnd/>
          </a:ln>
        </p:spPr>
      </p:pic>
      <p:sp>
        <p:nvSpPr>
          <p:cNvPr id="142338" name="Content Placeholder 2"/>
          <p:cNvSpPr>
            <a:spLocks noGrp="1"/>
          </p:cNvSpPr>
          <p:nvPr>
            <p:ph idx="1"/>
          </p:nvPr>
        </p:nvSpPr>
        <p:spPr>
          <a:xfrm>
            <a:off x="471044" y="1066800"/>
            <a:ext cx="8672955" cy="5525655"/>
          </a:xfrm>
        </p:spPr>
        <p:txBody>
          <a:bodyPr>
            <a:normAutofit/>
          </a:bodyPr>
          <a:lstStyle/>
          <a:p>
            <a:r>
              <a:rPr lang="en-US" sz="2162" dirty="0"/>
              <a:t>“</a:t>
            </a:r>
            <a:r>
              <a:rPr lang="en-US" sz="2000" dirty="0"/>
              <a:t>dynamic range”</a:t>
            </a:r>
          </a:p>
          <a:p>
            <a:pPr lvl="1"/>
            <a:r>
              <a:rPr lang="en-US" sz="2000" dirty="0"/>
              <a:t>ratio of peak brightness to </a:t>
            </a:r>
            <a:r>
              <a:rPr lang="en-US" sz="2000" dirty="0" err="1"/>
              <a:t>rms</a:t>
            </a:r>
            <a:r>
              <a:rPr lang="en-US" sz="2000" dirty="0"/>
              <a:t> noise in a region                                    void of emission (common in astronomy)</a:t>
            </a:r>
          </a:p>
          <a:p>
            <a:pPr lvl="1"/>
            <a:r>
              <a:rPr lang="en-US" sz="2000" dirty="0"/>
              <a:t>an easy to calculate lower limit to the error in                                 brightness in a non-empty region</a:t>
            </a:r>
          </a:p>
          <a:p>
            <a:pPr lvl="1"/>
            <a:endParaRPr lang="en-US" sz="2000" dirty="0"/>
          </a:p>
          <a:p>
            <a:r>
              <a:rPr lang="en-US" sz="2000" dirty="0"/>
              <a:t>“fidelity”</a:t>
            </a:r>
          </a:p>
          <a:p>
            <a:pPr lvl="1"/>
            <a:r>
              <a:rPr lang="en-US" sz="2000" dirty="0"/>
              <a:t>difference between any produced image and the correct image</a:t>
            </a:r>
          </a:p>
          <a:p>
            <a:pPr lvl="1"/>
            <a:r>
              <a:rPr lang="en-US" sz="2000" dirty="0">
                <a:ea typeface="Arial" charset="0"/>
              </a:rPr>
              <a:t>a convenient measure of how accurately it is possible to make an image that reproduces the brightness distribution on the sky</a:t>
            </a:r>
            <a:endParaRPr lang="en-US" sz="2000" dirty="0"/>
          </a:p>
          <a:p>
            <a:pPr lvl="1"/>
            <a:r>
              <a:rPr lang="en-US" sz="2000" dirty="0"/>
              <a:t>need a priori knowledge of correct image to calculate</a:t>
            </a:r>
          </a:p>
          <a:p>
            <a:pPr lvl="1"/>
            <a:endParaRPr lang="en-US" sz="2000" dirty="0"/>
          </a:p>
          <a:p>
            <a:pPr lvl="1"/>
            <a:r>
              <a:rPr lang="en-US" sz="2000" dirty="0"/>
              <a:t>fidelity image = input model / difference                                                            </a:t>
            </a:r>
          </a:p>
          <a:p>
            <a:pPr lvl="1"/>
            <a:r>
              <a:rPr lang="en-US" sz="2000" dirty="0"/>
              <a:t>fidelity is the inverse of the relative error</a:t>
            </a:r>
          </a:p>
        </p:txBody>
      </p:sp>
      <p:sp>
        <p:nvSpPr>
          <p:cNvPr id="9" name="Rectangle 3"/>
          <p:cNvSpPr txBox="1">
            <a:spLocks noChangeArrowheads="1"/>
          </p:cNvSpPr>
          <p:nvPr/>
        </p:nvSpPr>
        <p:spPr>
          <a:xfrm>
            <a:off x="479340" y="123070"/>
            <a:ext cx="82296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dirty="0">
                <a:latin typeface="Arial Narrow" panose="020B0604020202020204" pitchFamily="34" charset="0"/>
                <a:ea typeface="+mj-ea"/>
                <a:cs typeface="Arial Narrow" panose="020B0604020202020204" pitchFamily="34" charset="0"/>
              </a:rPr>
              <a:t>Measures of Image Quality</a:t>
            </a:r>
            <a:endParaRPr kumimoji="0" lang="en-US" sz="3600" u="none" strike="noStrike" kern="1200" cap="none" spc="0" normalizeH="0" baseline="0" noProof="0" dirty="0">
              <a:ln>
                <a:noFill/>
              </a:ln>
              <a:solidFill>
                <a:schemeClr val="tx1"/>
              </a:solidFill>
              <a:effectLst/>
              <a:uLnTx/>
              <a:uFillTx/>
              <a:latin typeface="Arial Narrow" panose="020B0604020202020204" pitchFamily="34" charset="0"/>
              <a:ea typeface="+mj-ea"/>
              <a:cs typeface="Arial Narrow" panose="020B0604020202020204" pitchFamily="34" charset="0"/>
            </a:endParaRPr>
          </a:p>
        </p:txBody>
      </p:sp>
      <p:sp>
        <p:nvSpPr>
          <p:cNvPr id="10" name="Rectangle 9"/>
          <p:cNvSpPr>
            <a:spLocks noChangeArrowheads="1"/>
          </p:cNvSpPr>
          <p:nvPr/>
        </p:nvSpPr>
        <p:spPr bwMode="auto">
          <a:xfrm>
            <a:off x="1" y="0"/>
            <a:ext cx="2328474" cy="457200"/>
          </a:xfrm>
          <a:prstGeom prst="rect">
            <a:avLst/>
          </a:prstGeom>
          <a:noFill/>
          <a:ln w="9525">
            <a:noFill/>
            <a:miter lim="800000"/>
            <a:headEnd/>
            <a:tailEnd/>
          </a:ln>
          <a:effectLst/>
        </p:spPr>
        <p:txBody>
          <a:bodyPr lIns="91420" tIns="45711" rIns="91420" bIns="45711">
            <a:prstTxWarp prst="textNoShape">
              <a:avLst/>
            </a:prstTxWarp>
          </a:bodyPr>
          <a:lstStyle/>
          <a:p>
            <a:pPr marL="342829" indent="-342829">
              <a:spcBef>
                <a:spcPct val="20000"/>
              </a:spcBef>
            </a:pPr>
            <a:r>
              <a:rPr lang="en-US" sz="1200" dirty="0" err="1">
                <a:latin typeface="Optima"/>
              </a:rPr>
              <a:t>Deconvolution</a:t>
            </a:r>
            <a:endParaRPr lang="en-US" sz="1200" dirty="0">
              <a:latin typeface="Optima"/>
            </a:endParaRPr>
          </a:p>
        </p:txBody>
      </p:sp>
      <p:sp>
        <p:nvSpPr>
          <p:cNvPr id="6" name="Footer Placeholder 5"/>
          <p:cNvSpPr>
            <a:spLocks noGrp="1"/>
          </p:cNvSpPr>
          <p:nvPr>
            <p:ph type="ftr" sz="quarter" idx="11"/>
          </p:nvPr>
        </p:nvSpPr>
        <p:spPr/>
        <p:txBody>
          <a:bodyPr/>
          <a:lstStyle/>
          <a:p>
            <a:r>
              <a:rPr lang="en-US"/>
              <a:t>ASTR 511: Interferometry</a:t>
            </a:r>
          </a:p>
        </p:txBody>
      </p:sp>
      <p:sp>
        <p:nvSpPr>
          <p:cNvPr id="7" name="Slide Number Placeholder 6"/>
          <p:cNvSpPr>
            <a:spLocks noGrp="1"/>
          </p:cNvSpPr>
          <p:nvPr>
            <p:ph type="sldNum" sz="quarter" idx="12"/>
          </p:nvPr>
        </p:nvSpPr>
        <p:spPr/>
        <p:txBody>
          <a:bodyPr/>
          <a:lstStyle/>
          <a:p>
            <a:fld id="{9C4407C6-9652-C847-9F73-F04E200F25AD}" type="slidenum">
              <a:rPr lang="en-US" smtClean="0"/>
              <a:pPr/>
              <a:t>91</a:t>
            </a:fld>
            <a:endParaRPr lang="en-US"/>
          </a:p>
        </p:txBody>
      </p:sp>
    </p:spTree>
    <p:extLst>
      <p:ext uri="{BB962C8B-B14F-4D97-AF65-F5344CB8AC3E}">
        <p14:creationId xmlns:p14="http://schemas.microsoft.com/office/powerpoint/2010/main" val="8524122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E4B0C4-70CC-404D-ABF1-EBF9ECE7274B}"/>
              </a:ext>
            </a:extLst>
          </p:cNvPr>
          <p:cNvSpPr>
            <a:spLocks noGrp="1"/>
          </p:cNvSpPr>
          <p:nvPr>
            <p:ph type="sldNum" sz="quarter" idx="12"/>
          </p:nvPr>
        </p:nvSpPr>
        <p:spPr/>
        <p:txBody>
          <a:bodyPr/>
          <a:lstStyle/>
          <a:p>
            <a:fld id="{95F0ECFE-1AEF-E34B-A91C-A967BED06096}" type="slidenum">
              <a:rPr lang="en-US" altLang="en-US"/>
              <a:pPr/>
              <a:t>92</a:t>
            </a:fld>
            <a:endParaRPr lang="en-US" altLang="en-US"/>
          </a:p>
        </p:txBody>
      </p:sp>
      <p:sp>
        <p:nvSpPr>
          <p:cNvPr id="133122" name="Rectangle 2">
            <a:extLst>
              <a:ext uri="{FF2B5EF4-FFF2-40B4-BE49-F238E27FC236}">
                <a16:creationId xmlns:a16="http://schemas.microsoft.com/office/drawing/2014/main" id="{83366F5B-DCE6-994C-83D5-42EACBF5F74F}"/>
              </a:ext>
            </a:extLst>
          </p:cNvPr>
          <p:cNvSpPr>
            <a:spLocks noGrp="1" noChangeArrowheads="1"/>
          </p:cNvSpPr>
          <p:nvPr>
            <p:ph type="title"/>
          </p:nvPr>
        </p:nvSpPr>
        <p:spPr/>
        <p:txBody>
          <a:bodyPr/>
          <a:lstStyle/>
          <a:p>
            <a:r>
              <a:rPr lang="en-US" altLang="en-US"/>
              <a:t>CLEAN Variants</a:t>
            </a:r>
          </a:p>
        </p:txBody>
      </p:sp>
      <p:sp>
        <p:nvSpPr>
          <p:cNvPr id="133123" name="Rectangle 3">
            <a:extLst>
              <a:ext uri="{FF2B5EF4-FFF2-40B4-BE49-F238E27FC236}">
                <a16:creationId xmlns:a16="http://schemas.microsoft.com/office/drawing/2014/main" id="{9163CE6E-2F20-2448-948B-7DCC1B0CA764}"/>
              </a:ext>
            </a:extLst>
          </p:cNvPr>
          <p:cNvSpPr>
            <a:spLocks noGrp="1" noChangeArrowheads="1"/>
          </p:cNvSpPr>
          <p:nvPr>
            <p:ph type="body" idx="1"/>
          </p:nvPr>
        </p:nvSpPr>
        <p:spPr>
          <a:xfrm>
            <a:off x="685800" y="1371600"/>
            <a:ext cx="8229600" cy="4800600"/>
          </a:xfrm>
        </p:spPr>
        <p:txBody>
          <a:bodyPr/>
          <a:lstStyle/>
          <a:p>
            <a:pPr marL="533400" indent="-533400"/>
            <a:r>
              <a:rPr lang="en-US" altLang="en-US" sz="2000"/>
              <a:t>Clark CLEAN</a:t>
            </a:r>
          </a:p>
          <a:p>
            <a:pPr marL="914400" lvl="1" indent="-457200"/>
            <a:r>
              <a:rPr lang="en-US" altLang="en-US" sz="1600"/>
              <a:t>aims at faster speed for large images</a:t>
            </a:r>
          </a:p>
          <a:p>
            <a:pPr marL="914400" lvl="1" indent="-457200"/>
            <a:r>
              <a:rPr lang="en-US" altLang="en-US" sz="1600"/>
              <a:t>Högbom-like “minor” cycle w/ truncated dirty beam, subset of largest residuals</a:t>
            </a:r>
          </a:p>
          <a:p>
            <a:pPr marL="914400" lvl="1" indent="-457200"/>
            <a:r>
              <a:rPr lang="en-US" altLang="en-US" sz="1600"/>
              <a:t>in “major” cycle, cc’s are FFT’d and subtracted from the FFT of the residual image from the previous “major” cycle</a:t>
            </a:r>
          </a:p>
          <a:p>
            <a:pPr marL="533400" indent="-533400"/>
            <a:r>
              <a:rPr lang="en-US" altLang="en-US" sz="2000"/>
              <a:t>Cotton-Schwab CLEAN (MX)</a:t>
            </a:r>
          </a:p>
          <a:p>
            <a:pPr marL="914400" lvl="1" indent="-457200"/>
            <a:r>
              <a:rPr lang="en-US" altLang="en-US" sz="1600"/>
              <a:t>in “major” cycle, cc’s are FFT’d and subtracted from ungridded visibilities</a:t>
            </a:r>
          </a:p>
          <a:p>
            <a:pPr marL="914400" lvl="1" indent="-457200"/>
            <a:r>
              <a:rPr lang="en-US" altLang="en-US" sz="1600"/>
              <a:t>more accurate but slower (gridding steps repeated)</a:t>
            </a:r>
          </a:p>
          <a:p>
            <a:pPr marL="533400" indent="-533400"/>
            <a:r>
              <a:rPr lang="en-US" altLang="en-US" sz="2000"/>
              <a:t>Steer, Dewdny, Ito (SDI) CLEAN</a:t>
            </a:r>
          </a:p>
          <a:p>
            <a:pPr marL="914400" lvl="1" indent="-457200"/>
            <a:r>
              <a:rPr lang="en-US" altLang="en-US" sz="1600"/>
              <a:t>aims to supress CLEAN “stripes” in smooth, extended emission</a:t>
            </a:r>
          </a:p>
          <a:p>
            <a:pPr marL="914400" lvl="1" indent="-457200"/>
            <a:r>
              <a:rPr lang="en-US" altLang="en-US" sz="1600"/>
              <a:t>in “minor” cycles, any point in the residual map greater than a fraction (&lt;1) of the maximum is taken as a cc </a:t>
            </a:r>
          </a:p>
          <a:p>
            <a:pPr marL="533400" indent="-533400"/>
            <a:r>
              <a:rPr lang="en-US" altLang="en-US" sz="2000"/>
              <a:t>Multi-Resolution CLEAN</a:t>
            </a:r>
          </a:p>
          <a:p>
            <a:pPr marL="914400" lvl="1" indent="-457200"/>
            <a:r>
              <a:rPr lang="en-US" altLang="en-US" sz="1600"/>
              <a:t>aims to account for coupling between pixels by extended structure</a:t>
            </a:r>
          </a:p>
          <a:p>
            <a:pPr marL="914400" lvl="1" indent="-457200"/>
            <a:r>
              <a:rPr lang="en-US" altLang="en-US" sz="1600"/>
              <a:t>independently CLEAN a smooth map and a difference map, fewer cc’s</a:t>
            </a:r>
          </a:p>
        </p:txBody>
      </p:sp>
    </p:spTree>
    <p:extLst>
      <p:ext uri="{BB962C8B-B14F-4D97-AF65-F5344CB8AC3E}">
        <p14:creationId xmlns:p14="http://schemas.microsoft.com/office/powerpoint/2010/main" val="394501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p:cNvSpPr txBox="1">
            <a:spLocks noChangeArrowheads="1"/>
          </p:cNvSpPr>
          <p:nvPr/>
        </p:nvSpPr>
        <p:spPr bwMode="auto">
          <a:xfrm>
            <a:off x="457200" y="63500"/>
            <a:ext cx="8229600" cy="606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nSpc>
                <a:spcPct val="100000"/>
              </a:lnSpc>
              <a:defRPr/>
            </a:pPr>
            <a:r>
              <a:rPr lang="en-US" sz="3300" b="1">
                <a:solidFill>
                  <a:srgbClr val="990033"/>
                </a:solidFill>
                <a:latin typeface="Gill Sans MT" charset="0"/>
                <a:cs typeface="ＭＳ Ｐゴシック" charset="0"/>
              </a:rPr>
              <a:t>Deconvolution algorithms : Hogbom</a:t>
            </a:r>
          </a:p>
        </p:txBody>
      </p:sp>
      <p:grpSp>
        <p:nvGrpSpPr>
          <p:cNvPr id="135170" name="Group 2"/>
          <p:cNvGrpSpPr>
            <a:grpSpLocks/>
          </p:cNvGrpSpPr>
          <p:nvPr/>
        </p:nvGrpSpPr>
        <p:grpSpPr bwMode="auto">
          <a:xfrm>
            <a:off x="944563" y="1119188"/>
            <a:ext cx="7389812" cy="1841500"/>
            <a:chOff x="595" y="705"/>
            <a:chExt cx="4655" cy="1160"/>
          </a:xfrm>
        </p:grpSpPr>
        <p:sp>
          <p:nvSpPr>
            <p:cNvPr id="28675" name="Rectangle 3"/>
            <p:cNvSpPr>
              <a:spLocks noChangeArrowheads="1"/>
            </p:cNvSpPr>
            <p:nvPr/>
          </p:nvSpPr>
          <p:spPr bwMode="auto">
            <a:xfrm>
              <a:off x="595" y="813"/>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data visibilities</a:t>
              </a:r>
            </a:p>
          </p:txBody>
        </p:sp>
        <p:sp>
          <p:nvSpPr>
            <p:cNvPr id="28676" name="Rectangle 4"/>
            <p:cNvSpPr>
              <a:spLocks noChangeArrowheads="1"/>
            </p:cNvSpPr>
            <p:nvPr/>
          </p:nvSpPr>
          <p:spPr bwMode="auto">
            <a:xfrm>
              <a:off x="3139" y="813"/>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dirty image</a:t>
              </a:r>
            </a:p>
          </p:txBody>
        </p:sp>
        <p:sp>
          <p:nvSpPr>
            <p:cNvPr id="28677" name="Rectangle 5"/>
            <p:cNvSpPr>
              <a:spLocks noChangeArrowheads="1"/>
            </p:cNvSpPr>
            <p:nvPr/>
          </p:nvSpPr>
          <p:spPr bwMode="auto">
            <a:xfrm>
              <a:off x="3179" y="1617"/>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model image</a:t>
              </a:r>
            </a:p>
          </p:txBody>
        </p:sp>
        <p:cxnSp>
          <p:nvCxnSpPr>
            <p:cNvPr id="28678" name="AutoShape 6"/>
            <p:cNvCxnSpPr>
              <a:cxnSpLocks noChangeShapeType="1"/>
            </p:cNvCxnSpPr>
            <p:nvPr/>
          </p:nvCxnSpPr>
          <p:spPr bwMode="auto">
            <a:xfrm>
              <a:off x="1747" y="939"/>
              <a:ext cx="1391" cy="0"/>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28679" name="Rectangle 7"/>
            <p:cNvSpPr>
              <a:spLocks noChangeArrowheads="1"/>
            </p:cNvSpPr>
            <p:nvPr/>
          </p:nvSpPr>
          <p:spPr bwMode="auto">
            <a:xfrm>
              <a:off x="2019" y="705"/>
              <a:ext cx="871" cy="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Lst>
                <a:defRPr/>
              </a:pPr>
              <a:r>
                <a:rPr lang="en-US">
                  <a:solidFill>
                    <a:srgbClr val="000099"/>
                  </a:solidFill>
                  <a:latin typeface="Gill Sans MT" charset="0"/>
                  <a:cs typeface="Arial Unicode MS" charset="0"/>
                </a:rPr>
                <a:t>grid &amp; FFT</a:t>
              </a:r>
            </a:p>
          </p:txBody>
        </p:sp>
        <p:sp>
          <p:nvSpPr>
            <p:cNvPr id="28680" name="Freeform 8"/>
            <p:cNvSpPr>
              <a:spLocks/>
            </p:cNvSpPr>
            <p:nvPr/>
          </p:nvSpPr>
          <p:spPr bwMode="auto">
            <a:xfrm>
              <a:off x="3515" y="1097"/>
              <a:ext cx="127" cy="535"/>
            </a:xfrm>
            <a:custGeom>
              <a:avLst/>
              <a:gdLst>
                <a:gd name="G0" fmla="*/ 1 0 51712"/>
                <a:gd name="G1" fmla="*/ G0 6592 1"/>
                <a:gd name="G2" fmla="*/ G1 1 6592"/>
                <a:gd name="G3" fmla="*/ 1 0 51712"/>
                <a:gd name="G4" fmla="*/ G3 64468 1"/>
                <a:gd name="G5" fmla="*/ G4 1 64468"/>
                <a:gd name="G6" fmla="*/ 59428 6592 1"/>
                <a:gd name="G7" fmla="*/ G6 1 6592"/>
                <a:gd name="G8" fmla="*/ 27920 64468 1"/>
                <a:gd name="G9" fmla="*/ G8 1 64468"/>
                <a:gd name="G10" fmla="*/ 10664 6592 1"/>
                <a:gd name="G11" fmla="*/ G10 1 6592"/>
                <a:gd name="G12" fmla="*/ 64468 64468 1"/>
                <a:gd name="G13" fmla="*/ G12 1 64468"/>
                <a:gd name="G14" fmla="+- 6592 0 0"/>
                <a:gd name="G15" fmla="+- 64468 0 0"/>
                <a:gd name="T0" fmla="*/ 0 w 203200"/>
                <a:gd name="T1" fmla="*/ 0 h 850900"/>
                <a:gd name="T2" fmla="*/ 190500 w 203200"/>
                <a:gd name="T3" fmla="*/ 355600 h 850900"/>
                <a:gd name="T4" fmla="*/ 76200 w 203200"/>
                <a:gd name="T5" fmla="*/ 850900 h 850900"/>
              </a:gdLst>
              <a:ahLst/>
              <a:cxnLst>
                <a:cxn ang="0">
                  <a:pos x="T0" y="T1"/>
                </a:cxn>
                <a:cxn ang="0">
                  <a:pos x="T2" y="T3"/>
                </a:cxn>
                <a:cxn ang="0">
                  <a:pos x="T4" y="T5"/>
                </a:cxn>
              </a:cxnLst>
              <a:rect l="0" t="0" r="r" b="b"/>
              <a:pathLst>
                <a:path w="203200" h="850900">
                  <a:moveTo>
                    <a:pt x="0" y="0"/>
                  </a:moveTo>
                  <a:cubicBezTo>
                    <a:pt x="88900" y="106891"/>
                    <a:pt x="177800" y="213783"/>
                    <a:pt x="190500" y="355600"/>
                  </a:cubicBezTo>
                  <a:cubicBezTo>
                    <a:pt x="203200" y="497417"/>
                    <a:pt x="76200" y="850900"/>
                    <a:pt x="76200" y="850900"/>
                  </a:cubicBezTo>
                </a:path>
              </a:pathLst>
            </a:custGeom>
            <a:noFill/>
            <a:ln w="25560" cap="flat">
              <a:solidFill>
                <a:srgbClr val="4F81BD"/>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28681" name="Freeform 9"/>
            <p:cNvSpPr>
              <a:spLocks/>
            </p:cNvSpPr>
            <p:nvPr/>
          </p:nvSpPr>
          <p:spPr bwMode="auto">
            <a:xfrm>
              <a:off x="3344" y="1097"/>
              <a:ext cx="82" cy="535"/>
            </a:xfrm>
            <a:custGeom>
              <a:avLst/>
              <a:gdLst>
                <a:gd name="G0" fmla="*/ 161 161 1"/>
                <a:gd name="G1" fmla="*/ G0 1 161"/>
                <a:gd name="G2" fmla="*/ 64468 64468 1"/>
                <a:gd name="G3" fmla="*/ G2 1 64468"/>
                <a:gd name="G4" fmla="*/ 4233 161 1"/>
                <a:gd name="G5" fmla="*/ G4 1 161"/>
                <a:gd name="G6" fmla="*/ 53320 64468 1"/>
                <a:gd name="G7" fmla="*/ G6 1 64468"/>
                <a:gd name="G8" fmla="*/ 40297 161 1"/>
                <a:gd name="G9" fmla="*/ G8 1 161"/>
                <a:gd name="G10" fmla="*/ 1 0 51712"/>
                <a:gd name="G11" fmla="*/ G10 64468 1"/>
                <a:gd name="G12" fmla="*/ G11 1 64468"/>
                <a:gd name="G13" fmla="+- 161 0 0"/>
                <a:gd name="G14" fmla="+- 64468 0 0"/>
                <a:gd name="T0" fmla="*/ 131233 w 131233"/>
                <a:gd name="T1" fmla="*/ 850900 h 850900"/>
                <a:gd name="T2" fmla="*/ 4233 w 131233"/>
                <a:gd name="T3" fmla="*/ 381000 h 850900"/>
                <a:gd name="T4" fmla="*/ 105833 w 131233"/>
                <a:gd name="T5" fmla="*/ 0 h 850900"/>
              </a:gdLst>
              <a:ahLst/>
              <a:cxnLst>
                <a:cxn ang="0">
                  <a:pos x="T0" y="T1"/>
                </a:cxn>
                <a:cxn ang="0">
                  <a:pos x="T2" y="T3"/>
                </a:cxn>
                <a:cxn ang="0">
                  <a:pos x="T4" y="T5"/>
                </a:cxn>
              </a:cxnLst>
              <a:rect l="0" t="0" r="r" b="b"/>
              <a:pathLst>
                <a:path w="131233" h="850900">
                  <a:moveTo>
                    <a:pt x="131233" y="850900"/>
                  </a:moveTo>
                  <a:cubicBezTo>
                    <a:pt x="69849" y="686858"/>
                    <a:pt x="8466" y="522817"/>
                    <a:pt x="4233" y="381000"/>
                  </a:cubicBezTo>
                  <a:cubicBezTo>
                    <a:pt x="0" y="239183"/>
                    <a:pt x="105833" y="0"/>
                    <a:pt x="105833" y="0"/>
                  </a:cubicBezTo>
                </a:path>
              </a:pathLst>
            </a:custGeom>
            <a:noFill/>
            <a:ln w="25560" cap="flat">
              <a:solidFill>
                <a:srgbClr val="4F81BD"/>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28682" name="Rectangle 10"/>
            <p:cNvSpPr>
              <a:spLocks noChangeArrowheads="1"/>
            </p:cNvSpPr>
            <p:nvPr/>
          </p:nvSpPr>
          <p:spPr bwMode="auto">
            <a:xfrm>
              <a:off x="3835" y="1138"/>
              <a:ext cx="1415" cy="4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tabLst>
                  <a:tab pos="723900" algn="l"/>
                  <a:tab pos="1447800" algn="l"/>
                  <a:tab pos="2171700" algn="l"/>
                </a:tabLst>
                <a:defRPr/>
              </a:pPr>
              <a:r>
                <a:rPr lang="en-US">
                  <a:solidFill>
                    <a:srgbClr val="000099"/>
                  </a:solidFill>
                  <a:latin typeface="Gill Sans MT" charset="0"/>
                  <a:cs typeface="Arial Unicode MS" charset="0"/>
                </a:rPr>
                <a:t>Iterative removal of dirty beam</a:t>
              </a:r>
            </a:p>
          </p:txBody>
        </p:sp>
      </p:grpSp>
      <p:sp>
        <p:nvSpPr>
          <p:cNvPr id="28683" name="Rectangle 11"/>
          <p:cNvSpPr>
            <a:spLocks noChangeArrowheads="1"/>
          </p:cNvSpPr>
          <p:nvPr/>
        </p:nvSpPr>
        <p:spPr bwMode="auto">
          <a:xfrm>
            <a:off x="1736725" y="3565525"/>
            <a:ext cx="5613400" cy="1279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marL="558800" indent="-557213">
              <a:lnSpc>
                <a:spcPct val="100000"/>
              </a:lnSpc>
              <a:spcBef>
                <a:spcPts val="363"/>
              </a:spcBef>
              <a:buSzPct val="45000"/>
              <a:buFont typeface="Wingdings" charset="0"/>
              <a:buChar char=""/>
              <a:tabLst>
                <a:tab pos="723900" algn="l"/>
                <a:tab pos="1447800" algn="l"/>
                <a:tab pos="2171700" algn="l"/>
                <a:tab pos="2895600" algn="l"/>
                <a:tab pos="3619500" algn="l"/>
                <a:tab pos="4343400" algn="l"/>
                <a:tab pos="5067300" algn="l"/>
              </a:tabLst>
              <a:defRPr/>
            </a:pPr>
            <a:r>
              <a:rPr lang="en-US" sz="2400">
                <a:solidFill>
                  <a:srgbClr val="000099"/>
                </a:solidFill>
                <a:latin typeface="Gill Sans MT" charset="0"/>
                <a:cs typeface="Arial Unicode MS" charset="0"/>
              </a:rPr>
              <a:t>Subtracts full PSF in image domain</a:t>
            </a:r>
          </a:p>
          <a:p>
            <a:pPr marL="558800" indent="-557213">
              <a:lnSpc>
                <a:spcPct val="100000"/>
              </a:lnSpc>
              <a:spcBef>
                <a:spcPts val="363"/>
              </a:spcBef>
              <a:buSzPct val="45000"/>
              <a:buFont typeface="Wingdings" charset="0"/>
              <a:buNone/>
              <a:tabLst>
                <a:tab pos="723900" algn="l"/>
                <a:tab pos="1447800" algn="l"/>
                <a:tab pos="2171700" algn="l"/>
                <a:tab pos="2895600" algn="l"/>
                <a:tab pos="3619500" algn="l"/>
                <a:tab pos="4343400" algn="l"/>
                <a:tab pos="5067300" algn="l"/>
              </a:tabLst>
              <a:defRPr/>
            </a:pPr>
            <a:endParaRPr lang="en-US" sz="2400">
              <a:solidFill>
                <a:srgbClr val="000099"/>
              </a:solidFill>
              <a:latin typeface="Gill Sans MT" charset="0"/>
              <a:cs typeface="Arial Unicode MS" charset="0"/>
            </a:endParaRPr>
          </a:p>
          <a:p>
            <a:pPr marL="558800" indent="-557213">
              <a:lnSpc>
                <a:spcPct val="100000"/>
              </a:lnSpc>
              <a:spcBef>
                <a:spcPts val="363"/>
              </a:spcBef>
              <a:buSzPct val="45000"/>
              <a:buFont typeface="Wingdings" charset="0"/>
              <a:buChar char=""/>
              <a:tabLst>
                <a:tab pos="723900" algn="l"/>
                <a:tab pos="1447800" algn="l"/>
                <a:tab pos="2171700" algn="l"/>
                <a:tab pos="2895600" algn="l"/>
                <a:tab pos="3619500" algn="l"/>
                <a:tab pos="4343400" algn="l"/>
                <a:tab pos="5067300" algn="l"/>
              </a:tabLst>
              <a:defRPr/>
            </a:pPr>
            <a:r>
              <a:rPr lang="en-US" sz="2400">
                <a:solidFill>
                  <a:srgbClr val="000099"/>
                </a:solidFill>
                <a:latin typeface="Gill Sans MT" charset="0"/>
                <a:cs typeface="Arial Unicode MS" charset="0"/>
              </a:rPr>
              <a:t>For complex images, errors can build</a:t>
            </a:r>
          </a:p>
        </p:txBody>
      </p:sp>
    </p:spTree>
    <p:extLst>
      <p:ext uri="{BB962C8B-B14F-4D97-AF65-F5344CB8AC3E}">
        <p14:creationId xmlns:p14="http://schemas.microsoft.com/office/powerpoint/2010/main" val="18200073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457200" y="63500"/>
            <a:ext cx="8229600" cy="606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nSpc>
                <a:spcPct val="100000"/>
              </a:lnSpc>
              <a:defRPr/>
            </a:pPr>
            <a:r>
              <a:rPr lang="en-US" sz="3300" b="1">
                <a:solidFill>
                  <a:srgbClr val="990033"/>
                </a:solidFill>
                <a:latin typeface="Gill Sans MT" charset="0"/>
                <a:cs typeface="ＭＳ Ｐゴシック" charset="0"/>
              </a:rPr>
              <a:t>Deconvolution algorithms : Clark</a:t>
            </a:r>
          </a:p>
        </p:txBody>
      </p:sp>
      <p:sp>
        <p:nvSpPr>
          <p:cNvPr id="29698" name="Rectangle 2"/>
          <p:cNvSpPr>
            <a:spLocks noChangeArrowheads="1"/>
          </p:cNvSpPr>
          <p:nvPr/>
        </p:nvSpPr>
        <p:spPr bwMode="auto">
          <a:xfrm>
            <a:off x="990600" y="4191000"/>
            <a:ext cx="7650162" cy="12919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5000" rIns="90000" bIns="45000">
            <a:spAutoFit/>
          </a:bodyPr>
          <a:lstStyle/>
          <a:p>
            <a:pPr marL="558800" indent="-557213">
              <a:lnSpc>
                <a:spcPct val="100000"/>
              </a:lnSpc>
              <a:spcBef>
                <a:spcPts val="363"/>
              </a:spcBef>
              <a:buSzPct val="45000"/>
              <a:buFont typeface="Wingdings" charset="0"/>
              <a:buChar char=""/>
              <a:tabLst>
                <a:tab pos="723900" algn="l"/>
                <a:tab pos="1447800" algn="l"/>
                <a:tab pos="2171700" algn="l"/>
                <a:tab pos="2895600" algn="l"/>
                <a:tab pos="3619500" algn="l"/>
                <a:tab pos="4343400" algn="l"/>
                <a:tab pos="5067300" algn="l"/>
                <a:tab pos="5791200" algn="l"/>
                <a:tab pos="6515100" algn="l"/>
              </a:tabLst>
              <a:defRPr/>
            </a:pPr>
            <a:r>
              <a:rPr lang="en-US" sz="2400" dirty="0">
                <a:solidFill>
                  <a:srgbClr val="000099"/>
                </a:solidFill>
                <a:latin typeface="Gill Sans MT" charset="0"/>
                <a:cs typeface="Arial Unicode MS" charset="0"/>
              </a:rPr>
              <a:t>  Subtracts truncated PSF in image domain</a:t>
            </a:r>
          </a:p>
          <a:p>
            <a:pPr marL="558800" indent="-557213">
              <a:lnSpc>
                <a:spcPct val="100000"/>
              </a:lnSpc>
              <a:spcBef>
                <a:spcPts val="363"/>
              </a:spcBef>
              <a:buSzPct val="45000"/>
              <a:buFont typeface="Wingdings" charset="0"/>
              <a:buNone/>
              <a:tabLst>
                <a:tab pos="723900" algn="l"/>
                <a:tab pos="1447800" algn="l"/>
                <a:tab pos="2171700" algn="l"/>
                <a:tab pos="2895600" algn="l"/>
                <a:tab pos="3619500" algn="l"/>
                <a:tab pos="4343400" algn="l"/>
                <a:tab pos="5067300" algn="l"/>
                <a:tab pos="5791200" algn="l"/>
                <a:tab pos="6515100" algn="l"/>
              </a:tabLst>
              <a:defRPr/>
            </a:pPr>
            <a:endParaRPr lang="en-US" sz="2400" dirty="0">
              <a:solidFill>
                <a:srgbClr val="000099"/>
              </a:solidFill>
              <a:latin typeface="Gill Sans MT" charset="0"/>
              <a:cs typeface="Arial Unicode MS" charset="0"/>
            </a:endParaRPr>
          </a:p>
          <a:p>
            <a:pPr marL="558800" indent="-557213">
              <a:lnSpc>
                <a:spcPct val="100000"/>
              </a:lnSpc>
              <a:spcBef>
                <a:spcPts val="363"/>
              </a:spcBef>
              <a:buSzPct val="45000"/>
              <a:buFont typeface="Wingdings" charset="0"/>
              <a:buChar char=""/>
              <a:tabLst>
                <a:tab pos="723900" algn="l"/>
                <a:tab pos="1447800" algn="l"/>
                <a:tab pos="2171700" algn="l"/>
                <a:tab pos="2895600" algn="l"/>
                <a:tab pos="3619500" algn="l"/>
                <a:tab pos="4343400" algn="l"/>
                <a:tab pos="5067300" algn="l"/>
                <a:tab pos="5791200" algn="l"/>
                <a:tab pos="6515100" algn="l"/>
              </a:tabLst>
              <a:defRPr/>
            </a:pPr>
            <a:r>
              <a:rPr lang="en-US" sz="2400" dirty="0">
                <a:solidFill>
                  <a:srgbClr val="000099"/>
                </a:solidFill>
                <a:latin typeface="Gill Sans MT" charset="0"/>
                <a:cs typeface="Arial Unicode MS" charset="0"/>
              </a:rPr>
              <a:t>  Periodically subtracts from gridded data in uv domain</a:t>
            </a:r>
          </a:p>
        </p:txBody>
      </p:sp>
      <p:grpSp>
        <p:nvGrpSpPr>
          <p:cNvPr id="137219" name="Group 3"/>
          <p:cNvGrpSpPr>
            <a:grpSpLocks/>
          </p:cNvGrpSpPr>
          <p:nvPr/>
        </p:nvGrpSpPr>
        <p:grpSpPr bwMode="auto">
          <a:xfrm>
            <a:off x="474663" y="849313"/>
            <a:ext cx="8291512" cy="2751137"/>
            <a:chOff x="299" y="535"/>
            <a:chExt cx="5223" cy="1733"/>
          </a:xfrm>
        </p:grpSpPr>
        <p:cxnSp>
          <p:nvCxnSpPr>
            <p:cNvPr id="29700" name="AutoShape 4"/>
            <p:cNvCxnSpPr>
              <a:cxnSpLocks noChangeShapeType="1"/>
            </p:cNvCxnSpPr>
            <p:nvPr/>
          </p:nvCxnSpPr>
          <p:spPr bwMode="auto">
            <a:xfrm flipH="1" flipV="1">
              <a:off x="2260" y="1117"/>
              <a:ext cx="31" cy="382"/>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grpSp>
          <p:nvGrpSpPr>
            <p:cNvPr id="137221" name="Group 5"/>
            <p:cNvGrpSpPr>
              <a:grpSpLocks/>
            </p:cNvGrpSpPr>
            <p:nvPr/>
          </p:nvGrpSpPr>
          <p:grpSpPr bwMode="auto">
            <a:xfrm>
              <a:off x="299" y="535"/>
              <a:ext cx="5223" cy="1733"/>
              <a:chOff x="299" y="535"/>
              <a:chExt cx="5223" cy="1733"/>
            </a:xfrm>
          </p:grpSpPr>
          <p:sp>
            <p:nvSpPr>
              <p:cNvPr id="29702" name="Rectangle 6"/>
              <p:cNvSpPr>
                <a:spLocks noChangeArrowheads="1"/>
              </p:cNvSpPr>
              <p:nvPr/>
            </p:nvSpPr>
            <p:spPr bwMode="auto">
              <a:xfrm>
                <a:off x="3915" y="2020"/>
                <a:ext cx="1055" cy="2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C0504D"/>
                    </a:solidFill>
                    <a:latin typeface="Gill Sans MT" charset="0"/>
                    <a:cs typeface="Arial Unicode MS" charset="0"/>
                  </a:rPr>
                  <a:t>minor cycle</a:t>
                </a:r>
              </a:p>
            </p:txBody>
          </p:sp>
          <p:grpSp>
            <p:nvGrpSpPr>
              <p:cNvPr id="137223" name="Group 7"/>
              <p:cNvGrpSpPr>
                <a:grpSpLocks/>
              </p:cNvGrpSpPr>
              <p:nvPr/>
            </p:nvGrpSpPr>
            <p:grpSpPr bwMode="auto">
              <a:xfrm>
                <a:off x="299" y="535"/>
                <a:ext cx="5223" cy="1659"/>
                <a:chOff x="299" y="535"/>
                <a:chExt cx="5223" cy="1659"/>
              </a:xfrm>
            </p:grpSpPr>
            <p:sp>
              <p:nvSpPr>
                <p:cNvPr id="29704" name="Rectangle 8"/>
                <p:cNvSpPr>
                  <a:spLocks noChangeArrowheads="1"/>
                </p:cNvSpPr>
                <p:nvPr/>
              </p:nvSpPr>
              <p:spPr bwMode="auto">
                <a:xfrm>
                  <a:off x="299" y="767"/>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data visibilities</a:t>
                  </a:r>
                </a:p>
              </p:txBody>
            </p:sp>
            <p:sp>
              <p:nvSpPr>
                <p:cNvPr id="29705" name="Rectangle 9"/>
                <p:cNvSpPr>
                  <a:spLocks noChangeArrowheads="1"/>
                </p:cNvSpPr>
                <p:nvPr/>
              </p:nvSpPr>
              <p:spPr bwMode="auto">
                <a:xfrm>
                  <a:off x="2027" y="1500"/>
                  <a:ext cx="711" cy="440"/>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tabLst>
                      <a:tab pos="723900" algn="l"/>
                    </a:tabLst>
                    <a:defRPr/>
                  </a:pPr>
                  <a:r>
                    <a:rPr lang="en-US" sz="2000">
                      <a:solidFill>
                        <a:srgbClr val="000099"/>
                      </a:solidFill>
                      <a:latin typeface="Gill Sans MT" charset="0"/>
                      <a:cs typeface="Arial Unicode MS" charset="0"/>
                    </a:rPr>
                    <a:t>gridded model</a:t>
                  </a:r>
                </a:p>
              </p:txBody>
            </p:sp>
            <p:sp>
              <p:nvSpPr>
                <p:cNvPr id="29706" name="Rectangle 10"/>
                <p:cNvSpPr>
                  <a:spLocks noChangeArrowheads="1"/>
                </p:cNvSpPr>
                <p:nvPr/>
              </p:nvSpPr>
              <p:spPr bwMode="auto">
                <a:xfrm>
                  <a:off x="3411" y="768"/>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dirty image</a:t>
                  </a:r>
                </a:p>
              </p:txBody>
            </p:sp>
            <p:sp>
              <p:nvSpPr>
                <p:cNvPr id="29707" name="Rectangle 11"/>
                <p:cNvSpPr>
                  <a:spLocks noChangeArrowheads="1"/>
                </p:cNvSpPr>
                <p:nvPr/>
              </p:nvSpPr>
              <p:spPr bwMode="auto">
                <a:xfrm>
                  <a:off x="3451" y="1572"/>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model image</a:t>
                  </a:r>
                </a:p>
              </p:txBody>
            </p:sp>
            <p:cxnSp>
              <p:nvCxnSpPr>
                <p:cNvPr id="29708" name="AutoShape 12"/>
                <p:cNvCxnSpPr>
                  <a:cxnSpLocks noChangeShapeType="1"/>
                </p:cNvCxnSpPr>
                <p:nvPr/>
              </p:nvCxnSpPr>
              <p:spPr bwMode="auto">
                <a:xfrm>
                  <a:off x="2739" y="894"/>
                  <a:ext cx="671" cy="0"/>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29709" name="Rectangle 13"/>
                <p:cNvSpPr>
                  <a:spLocks noChangeArrowheads="1"/>
                </p:cNvSpPr>
                <p:nvPr/>
              </p:nvSpPr>
              <p:spPr bwMode="auto">
                <a:xfrm>
                  <a:off x="1507" y="535"/>
                  <a:ext cx="475" cy="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Lst>
                    <a:defRPr/>
                  </a:pPr>
                  <a:r>
                    <a:rPr lang="en-US">
                      <a:solidFill>
                        <a:srgbClr val="000099"/>
                      </a:solidFill>
                      <a:latin typeface="Gill Sans MT" charset="0"/>
                      <a:cs typeface="Arial Unicode MS" charset="0"/>
                    </a:rPr>
                    <a:t>grid</a:t>
                  </a:r>
                </a:p>
              </p:txBody>
            </p:sp>
            <p:sp>
              <p:nvSpPr>
                <p:cNvPr id="29710" name="Freeform 14"/>
                <p:cNvSpPr>
                  <a:spLocks/>
                </p:cNvSpPr>
                <p:nvPr/>
              </p:nvSpPr>
              <p:spPr bwMode="auto">
                <a:xfrm>
                  <a:off x="3787" y="1052"/>
                  <a:ext cx="127" cy="535"/>
                </a:xfrm>
                <a:custGeom>
                  <a:avLst/>
                  <a:gdLst>
                    <a:gd name="G0" fmla="*/ 1 0 51712"/>
                    <a:gd name="G1" fmla="*/ G0 6592 1"/>
                    <a:gd name="G2" fmla="*/ G1 1 6592"/>
                    <a:gd name="G3" fmla="*/ 1 0 51712"/>
                    <a:gd name="G4" fmla="*/ G3 64468 1"/>
                    <a:gd name="G5" fmla="*/ G4 1 64468"/>
                    <a:gd name="G6" fmla="*/ 59428 6592 1"/>
                    <a:gd name="G7" fmla="*/ G6 1 6592"/>
                    <a:gd name="G8" fmla="*/ 27920 64468 1"/>
                    <a:gd name="G9" fmla="*/ G8 1 64468"/>
                    <a:gd name="G10" fmla="*/ 10664 6592 1"/>
                    <a:gd name="G11" fmla="*/ G10 1 6592"/>
                    <a:gd name="G12" fmla="*/ 64468 64468 1"/>
                    <a:gd name="G13" fmla="*/ G12 1 64468"/>
                    <a:gd name="G14" fmla="+- 6592 0 0"/>
                    <a:gd name="G15" fmla="+- 64468 0 0"/>
                    <a:gd name="T0" fmla="*/ 0 w 203200"/>
                    <a:gd name="T1" fmla="*/ 0 h 850900"/>
                    <a:gd name="T2" fmla="*/ 190500 w 203200"/>
                    <a:gd name="T3" fmla="*/ 355600 h 850900"/>
                    <a:gd name="T4" fmla="*/ 76200 w 203200"/>
                    <a:gd name="T5" fmla="*/ 850900 h 850900"/>
                  </a:gdLst>
                  <a:ahLst/>
                  <a:cxnLst>
                    <a:cxn ang="0">
                      <a:pos x="T0" y="T1"/>
                    </a:cxn>
                    <a:cxn ang="0">
                      <a:pos x="T2" y="T3"/>
                    </a:cxn>
                    <a:cxn ang="0">
                      <a:pos x="T4" y="T5"/>
                    </a:cxn>
                  </a:cxnLst>
                  <a:rect l="0" t="0" r="r" b="b"/>
                  <a:pathLst>
                    <a:path w="203200" h="850900">
                      <a:moveTo>
                        <a:pt x="0" y="0"/>
                      </a:moveTo>
                      <a:cubicBezTo>
                        <a:pt x="88900" y="106891"/>
                        <a:pt x="177800" y="213783"/>
                        <a:pt x="190500" y="355600"/>
                      </a:cubicBezTo>
                      <a:cubicBezTo>
                        <a:pt x="203200" y="497417"/>
                        <a:pt x="76200" y="850900"/>
                        <a:pt x="76200" y="850900"/>
                      </a:cubicBezTo>
                    </a:path>
                  </a:pathLst>
                </a:custGeom>
                <a:noFill/>
                <a:ln w="25560" cap="flat">
                  <a:solidFill>
                    <a:srgbClr val="4F81BD"/>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29711" name="Freeform 15"/>
                <p:cNvSpPr>
                  <a:spLocks/>
                </p:cNvSpPr>
                <p:nvPr/>
              </p:nvSpPr>
              <p:spPr bwMode="auto">
                <a:xfrm>
                  <a:off x="3616" y="1052"/>
                  <a:ext cx="82" cy="535"/>
                </a:xfrm>
                <a:custGeom>
                  <a:avLst/>
                  <a:gdLst>
                    <a:gd name="G0" fmla="*/ 161 161 1"/>
                    <a:gd name="G1" fmla="*/ G0 1 161"/>
                    <a:gd name="G2" fmla="*/ 64468 64468 1"/>
                    <a:gd name="G3" fmla="*/ G2 1 64468"/>
                    <a:gd name="G4" fmla="*/ 4233 161 1"/>
                    <a:gd name="G5" fmla="*/ G4 1 161"/>
                    <a:gd name="G6" fmla="*/ 53320 64468 1"/>
                    <a:gd name="G7" fmla="*/ G6 1 64468"/>
                    <a:gd name="G8" fmla="*/ 40297 161 1"/>
                    <a:gd name="G9" fmla="*/ G8 1 161"/>
                    <a:gd name="G10" fmla="*/ 1 0 51712"/>
                    <a:gd name="G11" fmla="*/ G10 64468 1"/>
                    <a:gd name="G12" fmla="*/ G11 1 64468"/>
                    <a:gd name="G13" fmla="+- 161 0 0"/>
                    <a:gd name="G14" fmla="+- 64468 0 0"/>
                    <a:gd name="T0" fmla="*/ 131233 w 131233"/>
                    <a:gd name="T1" fmla="*/ 850900 h 850900"/>
                    <a:gd name="T2" fmla="*/ 4233 w 131233"/>
                    <a:gd name="T3" fmla="*/ 381000 h 850900"/>
                    <a:gd name="T4" fmla="*/ 105833 w 131233"/>
                    <a:gd name="T5" fmla="*/ 0 h 850900"/>
                  </a:gdLst>
                  <a:ahLst/>
                  <a:cxnLst>
                    <a:cxn ang="0">
                      <a:pos x="T0" y="T1"/>
                    </a:cxn>
                    <a:cxn ang="0">
                      <a:pos x="T2" y="T3"/>
                    </a:cxn>
                    <a:cxn ang="0">
                      <a:pos x="T4" y="T5"/>
                    </a:cxn>
                  </a:cxnLst>
                  <a:rect l="0" t="0" r="r" b="b"/>
                  <a:pathLst>
                    <a:path w="131233" h="850900">
                      <a:moveTo>
                        <a:pt x="131233" y="850900"/>
                      </a:moveTo>
                      <a:cubicBezTo>
                        <a:pt x="69849" y="686858"/>
                        <a:pt x="8466" y="522817"/>
                        <a:pt x="4233" y="381000"/>
                      </a:cubicBezTo>
                      <a:cubicBezTo>
                        <a:pt x="0" y="239183"/>
                        <a:pt x="105833" y="0"/>
                        <a:pt x="105833" y="0"/>
                      </a:cubicBezTo>
                    </a:path>
                  </a:pathLst>
                </a:custGeom>
                <a:noFill/>
                <a:ln w="25560" cap="flat">
                  <a:solidFill>
                    <a:srgbClr val="4F81BD"/>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29712" name="Rectangle 16"/>
                <p:cNvSpPr>
                  <a:spLocks noChangeArrowheads="1"/>
                </p:cNvSpPr>
                <p:nvPr/>
              </p:nvSpPr>
              <p:spPr bwMode="auto">
                <a:xfrm>
                  <a:off x="4107" y="1093"/>
                  <a:ext cx="1415" cy="4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tabLst>
                      <a:tab pos="723900" algn="l"/>
                      <a:tab pos="1447800" algn="l"/>
                      <a:tab pos="2171700" algn="l"/>
                    </a:tabLst>
                    <a:defRPr/>
                  </a:pPr>
                  <a:r>
                    <a:rPr lang="en-US">
                      <a:solidFill>
                        <a:srgbClr val="000099"/>
                      </a:solidFill>
                      <a:latin typeface="Gill Sans MT" charset="0"/>
                      <a:cs typeface="Arial Unicode MS" charset="0"/>
                    </a:rPr>
                    <a:t>Iterative removal of dirty beam</a:t>
                  </a:r>
                </a:p>
              </p:txBody>
            </p:sp>
            <p:cxnSp>
              <p:nvCxnSpPr>
                <p:cNvPr id="29713" name="AutoShape 17"/>
                <p:cNvCxnSpPr>
                  <a:cxnSpLocks noChangeShapeType="1"/>
                  <a:endCxn id="29705" idx="3"/>
                </p:cNvCxnSpPr>
                <p:nvPr/>
              </p:nvCxnSpPr>
              <p:spPr bwMode="auto">
                <a:xfrm rot="10800000" flipV="1">
                  <a:off x="2738" y="1698"/>
                  <a:ext cx="712" cy="22"/>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29714" name="Rectangle 18"/>
                <p:cNvSpPr>
                  <a:spLocks noChangeArrowheads="1"/>
                </p:cNvSpPr>
                <p:nvPr/>
              </p:nvSpPr>
              <p:spPr bwMode="auto">
                <a:xfrm>
                  <a:off x="2915" y="1456"/>
                  <a:ext cx="367" cy="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defRPr/>
                  </a:pPr>
                  <a:r>
                    <a:rPr lang="en-US">
                      <a:solidFill>
                        <a:srgbClr val="000099"/>
                      </a:solidFill>
                      <a:latin typeface="Gill Sans MT" charset="0"/>
                      <a:cs typeface="Arial Unicode MS" charset="0"/>
                    </a:rPr>
                    <a:t>FFT</a:t>
                  </a:r>
                </a:p>
              </p:txBody>
            </p:sp>
            <p:sp>
              <p:nvSpPr>
                <p:cNvPr id="29715" name="Rectangle 19"/>
                <p:cNvSpPr>
                  <a:spLocks noChangeArrowheads="1"/>
                </p:cNvSpPr>
                <p:nvPr/>
              </p:nvSpPr>
              <p:spPr bwMode="auto">
                <a:xfrm>
                  <a:off x="1707" y="1223"/>
                  <a:ext cx="663" cy="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Lst>
                    <a:defRPr/>
                  </a:pPr>
                  <a:r>
                    <a:rPr lang="en-US">
                      <a:solidFill>
                        <a:srgbClr val="000099"/>
                      </a:solidFill>
                      <a:latin typeface="Gill Sans MT" charset="0"/>
                      <a:cs typeface="Arial Unicode MS" charset="0"/>
                    </a:rPr>
                    <a:t>subtract</a:t>
                  </a:r>
                </a:p>
              </p:txBody>
            </p:sp>
            <p:sp>
              <p:nvSpPr>
                <p:cNvPr id="29716" name="AutoShape 20"/>
                <p:cNvSpPr>
                  <a:spLocks noChangeArrowheads="1"/>
                </p:cNvSpPr>
                <p:nvPr/>
              </p:nvSpPr>
              <p:spPr bwMode="auto">
                <a:xfrm>
                  <a:off x="3283" y="570"/>
                  <a:ext cx="2127" cy="1449"/>
                </a:xfrm>
                <a:prstGeom prst="roundRect">
                  <a:avLst>
                    <a:gd name="adj" fmla="val 16667"/>
                  </a:avLst>
                </a:prstGeom>
                <a:noFill/>
                <a:ln w="25560" cap="flat">
                  <a:solidFill>
                    <a:srgbClr val="C0504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29717" name="Rectangle 21"/>
                <p:cNvSpPr>
                  <a:spLocks noChangeArrowheads="1"/>
                </p:cNvSpPr>
                <p:nvPr/>
              </p:nvSpPr>
              <p:spPr bwMode="auto">
                <a:xfrm>
                  <a:off x="1963" y="1946"/>
                  <a:ext cx="1055" cy="2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C0504D"/>
                      </a:solidFill>
                      <a:latin typeface="Gill Sans MT" charset="0"/>
                      <a:cs typeface="Arial Unicode MS" charset="0"/>
                    </a:rPr>
                    <a:t>major cycle</a:t>
                  </a:r>
                </a:p>
              </p:txBody>
            </p:sp>
            <p:sp>
              <p:nvSpPr>
                <p:cNvPr id="29718" name="Rectangle 22"/>
                <p:cNvSpPr>
                  <a:spLocks noChangeArrowheads="1"/>
                </p:cNvSpPr>
                <p:nvPr/>
              </p:nvSpPr>
              <p:spPr bwMode="auto">
                <a:xfrm>
                  <a:off x="1963" y="671"/>
                  <a:ext cx="775" cy="440"/>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tabLst>
                      <a:tab pos="723900" algn="l"/>
                    </a:tabLst>
                    <a:defRPr/>
                  </a:pPr>
                  <a:r>
                    <a:rPr lang="en-US" sz="2000">
                      <a:solidFill>
                        <a:srgbClr val="000099"/>
                      </a:solidFill>
                      <a:latin typeface="Gill Sans MT" charset="0"/>
                      <a:cs typeface="Arial Unicode MS" charset="0"/>
                    </a:rPr>
                    <a:t>gridded data</a:t>
                  </a:r>
                </a:p>
              </p:txBody>
            </p:sp>
            <p:sp>
              <p:nvSpPr>
                <p:cNvPr id="29719" name="Rectangle 23"/>
                <p:cNvSpPr>
                  <a:spLocks noChangeArrowheads="1"/>
                </p:cNvSpPr>
                <p:nvPr/>
              </p:nvSpPr>
              <p:spPr bwMode="auto">
                <a:xfrm>
                  <a:off x="2827" y="554"/>
                  <a:ext cx="367" cy="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defRPr/>
                  </a:pPr>
                  <a:r>
                    <a:rPr lang="en-US">
                      <a:solidFill>
                        <a:srgbClr val="000099"/>
                      </a:solidFill>
                      <a:latin typeface="Gill Sans MT" charset="0"/>
                      <a:cs typeface="Arial Unicode MS" charset="0"/>
                    </a:rPr>
                    <a:t>FFT</a:t>
                  </a:r>
                </a:p>
              </p:txBody>
            </p:sp>
            <p:cxnSp>
              <p:nvCxnSpPr>
                <p:cNvPr id="29720" name="AutoShape 24"/>
                <p:cNvCxnSpPr>
                  <a:cxnSpLocks noChangeShapeType="1"/>
                </p:cNvCxnSpPr>
                <p:nvPr/>
              </p:nvCxnSpPr>
              <p:spPr bwMode="auto">
                <a:xfrm>
                  <a:off x="1451" y="893"/>
                  <a:ext cx="511" cy="1"/>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grpSp>
        </p:grpSp>
      </p:grpSp>
    </p:spTree>
    <p:extLst>
      <p:ext uri="{BB962C8B-B14F-4D97-AF65-F5344CB8AC3E}">
        <p14:creationId xmlns:p14="http://schemas.microsoft.com/office/powerpoint/2010/main" val="930475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1752600" y="4343400"/>
            <a:ext cx="6324600" cy="17078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5000" rIns="90000" bIns="45000">
            <a:spAutoFit/>
          </a:bodyPr>
          <a:lstStyle/>
          <a:p>
            <a:pPr marL="558800" indent="-557213">
              <a:lnSpc>
                <a:spcPct val="100000"/>
              </a:lnSpc>
              <a:spcBef>
                <a:spcPts val="363"/>
              </a:spcBef>
              <a:tabLst>
                <a:tab pos="723900" algn="l"/>
                <a:tab pos="1447800" algn="l"/>
                <a:tab pos="2171700" algn="l"/>
                <a:tab pos="2895600" algn="l"/>
                <a:tab pos="3619500" algn="l"/>
                <a:tab pos="4343400" algn="l"/>
                <a:tab pos="5067300" algn="l"/>
                <a:tab pos="5791200" algn="l"/>
              </a:tabLst>
              <a:defRPr/>
            </a:pPr>
            <a:r>
              <a:rPr lang="en-US" sz="2400" dirty="0">
                <a:solidFill>
                  <a:srgbClr val="000099"/>
                </a:solidFill>
                <a:latin typeface="Gill Sans MT" charset="0"/>
                <a:cs typeface="Arial Unicode MS" charset="0"/>
              </a:rPr>
              <a:t>Cotton-Schwab (csclean):</a:t>
            </a:r>
          </a:p>
          <a:p>
            <a:pPr marL="558800" indent="-557213">
              <a:lnSpc>
                <a:spcPct val="100000"/>
              </a:lnSpc>
              <a:spcBef>
                <a:spcPts val="363"/>
              </a:spcBef>
              <a:buSzPct val="45000"/>
              <a:buFont typeface="Wingdings" charset="0"/>
              <a:buChar char=""/>
              <a:tabLst>
                <a:tab pos="723900" algn="l"/>
                <a:tab pos="1447800" algn="l"/>
                <a:tab pos="2171700" algn="l"/>
                <a:tab pos="2895600" algn="l"/>
                <a:tab pos="3619500" algn="l"/>
                <a:tab pos="4343400" algn="l"/>
                <a:tab pos="5067300" algn="l"/>
                <a:tab pos="5791200" algn="l"/>
              </a:tabLst>
              <a:defRPr/>
            </a:pPr>
            <a:r>
              <a:rPr lang="en-US" sz="2400" dirty="0">
                <a:solidFill>
                  <a:srgbClr val="000099"/>
                </a:solidFill>
                <a:latin typeface="Gill Sans MT" charset="0"/>
                <a:cs typeface="Arial Unicode MS" charset="0"/>
              </a:rPr>
              <a:t>  subtracts truncated PSF in image domain</a:t>
            </a:r>
          </a:p>
          <a:p>
            <a:pPr marL="558800" indent="-557213">
              <a:lnSpc>
                <a:spcPct val="100000"/>
              </a:lnSpc>
              <a:spcBef>
                <a:spcPts val="363"/>
              </a:spcBef>
              <a:buSzPct val="45000"/>
              <a:buFont typeface="Wingdings" charset="0"/>
              <a:buChar char=""/>
              <a:tabLst>
                <a:tab pos="723900" algn="l"/>
                <a:tab pos="1447800" algn="l"/>
                <a:tab pos="2171700" algn="l"/>
                <a:tab pos="2895600" algn="l"/>
                <a:tab pos="3619500" algn="l"/>
                <a:tab pos="4343400" algn="l"/>
                <a:tab pos="5067300" algn="l"/>
                <a:tab pos="5791200" algn="l"/>
              </a:tabLst>
              <a:defRPr/>
            </a:pPr>
            <a:r>
              <a:rPr lang="en-US" sz="2400" dirty="0">
                <a:solidFill>
                  <a:srgbClr val="000099"/>
                </a:solidFill>
                <a:latin typeface="Gill Sans MT" charset="0"/>
                <a:cs typeface="Arial Unicode MS" charset="0"/>
              </a:rPr>
              <a:t>  major cycle subtracts from full visibilities</a:t>
            </a:r>
          </a:p>
          <a:p>
            <a:pPr marL="558800" indent="-557213">
              <a:lnSpc>
                <a:spcPct val="100000"/>
              </a:lnSpc>
              <a:spcBef>
                <a:spcPts val="363"/>
              </a:spcBef>
              <a:buSzPct val="45000"/>
              <a:buFont typeface="Wingdings" charset="0"/>
              <a:buChar char=""/>
              <a:tabLst>
                <a:tab pos="723900" algn="l"/>
                <a:tab pos="1447800" algn="l"/>
                <a:tab pos="2171700" algn="l"/>
                <a:tab pos="2895600" algn="l"/>
                <a:tab pos="3619500" algn="l"/>
                <a:tab pos="4343400" algn="l"/>
                <a:tab pos="5067300" algn="l"/>
                <a:tab pos="5791200" algn="l"/>
              </a:tabLst>
              <a:defRPr/>
            </a:pPr>
            <a:r>
              <a:rPr lang="en-US" sz="2400" dirty="0">
                <a:solidFill>
                  <a:srgbClr val="000099"/>
                </a:solidFill>
                <a:latin typeface="Gill Sans MT" charset="0"/>
                <a:cs typeface="Arial Unicode MS" charset="0"/>
              </a:rPr>
              <a:t>  significant I/O per major cycle</a:t>
            </a:r>
          </a:p>
        </p:txBody>
      </p:sp>
      <p:sp>
        <p:nvSpPr>
          <p:cNvPr id="30722" name="Text Box 2"/>
          <p:cNvSpPr txBox="1">
            <a:spLocks noChangeArrowheads="1"/>
          </p:cNvSpPr>
          <p:nvPr/>
        </p:nvSpPr>
        <p:spPr bwMode="auto">
          <a:xfrm>
            <a:off x="457200" y="63500"/>
            <a:ext cx="8229600" cy="1125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nSpc>
                <a:spcPct val="100000"/>
              </a:lnSpc>
              <a:defRPr/>
            </a:pPr>
            <a:r>
              <a:rPr lang="en-US" sz="3200" b="1">
                <a:solidFill>
                  <a:srgbClr val="990033"/>
                </a:solidFill>
                <a:latin typeface="Gill Sans MT" charset="0"/>
                <a:cs typeface="ＭＳ Ｐゴシック" charset="0"/>
              </a:rPr>
              <a:t>Deconvolution algorithms: </a:t>
            </a:r>
            <a:br>
              <a:rPr lang="en-US" sz="3200" b="1">
                <a:solidFill>
                  <a:srgbClr val="990033"/>
                </a:solidFill>
                <a:latin typeface="Gill Sans MT" charset="0"/>
                <a:cs typeface="ＭＳ Ｐゴシック" charset="0"/>
              </a:rPr>
            </a:br>
            <a:r>
              <a:rPr lang="en-US" sz="3200" b="1">
                <a:solidFill>
                  <a:srgbClr val="990033"/>
                </a:solidFill>
                <a:latin typeface="Gill Sans MT" charset="0"/>
                <a:cs typeface="ＭＳ Ｐゴシック" charset="0"/>
              </a:rPr>
              <a:t>Cotton-Schwab</a:t>
            </a:r>
          </a:p>
        </p:txBody>
      </p:sp>
      <p:grpSp>
        <p:nvGrpSpPr>
          <p:cNvPr id="139267" name="Group 3"/>
          <p:cNvGrpSpPr>
            <a:grpSpLocks/>
          </p:cNvGrpSpPr>
          <p:nvPr/>
        </p:nvGrpSpPr>
        <p:grpSpPr bwMode="auto">
          <a:xfrm>
            <a:off x="889000" y="1336675"/>
            <a:ext cx="7516813" cy="2695575"/>
            <a:chOff x="560" y="842"/>
            <a:chExt cx="4735" cy="1698"/>
          </a:xfrm>
        </p:grpSpPr>
        <p:sp>
          <p:nvSpPr>
            <p:cNvPr id="30724" name="Rectangle 4"/>
            <p:cNvSpPr>
              <a:spLocks noChangeArrowheads="1"/>
            </p:cNvSpPr>
            <p:nvPr/>
          </p:nvSpPr>
          <p:spPr bwMode="auto">
            <a:xfrm>
              <a:off x="3688" y="2292"/>
              <a:ext cx="1055" cy="2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C0504D"/>
                  </a:solidFill>
                  <a:latin typeface="Gill Sans MT" charset="0"/>
                  <a:cs typeface="Arial Unicode MS" charset="0"/>
                </a:rPr>
                <a:t>minor cycle</a:t>
              </a:r>
            </a:p>
          </p:txBody>
        </p:sp>
        <p:grpSp>
          <p:nvGrpSpPr>
            <p:cNvPr id="139269" name="Group 5"/>
            <p:cNvGrpSpPr>
              <a:grpSpLocks/>
            </p:cNvGrpSpPr>
            <p:nvPr/>
          </p:nvGrpSpPr>
          <p:grpSpPr bwMode="auto">
            <a:xfrm>
              <a:off x="560" y="842"/>
              <a:ext cx="4735" cy="1502"/>
              <a:chOff x="560" y="842"/>
              <a:chExt cx="4735" cy="1502"/>
            </a:xfrm>
          </p:grpSpPr>
          <p:sp>
            <p:nvSpPr>
              <p:cNvPr id="30726" name="Rectangle 6"/>
              <p:cNvSpPr>
                <a:spLocks noChangeArrowheads="1"/>
              </p:cNvSpPr>
              <p:nvPr/>
            </p:nvSpPr>
            <p:spPr bwMode="auto">
              <a:xfrm>
                <a:off x="640" y="1040"/>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data visibilities</a:t>
                </a:r>
              </a:p>
            </p:txBody>
          </p:sp>
          <p:sp>
            <p:nvSpPr>
              <p:cNvPr id="30727" name="Rectangle 7"/>
              <p:cNvSpPr>
                <a:spLocks noChangeArrowheads="1"/>
              </p:cNvSpPr>
              <p:nvPr/>
            </p:nvSpPr>
            <p:spPr bwMode="auto">
              <a:xfrm>
                <a:off x="560" y="1844"/>
                <a:ext cx="1327"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model visibilities</a:t>
                </a:r>
              </a:p>
            </p:txBody>
          </p:sp>
          <p:sp>
            <p:nvSpPr>
              <p:cNvPr id="30728" name="Rectangle 8"/>
              <p:cNvSpPr>
                <a:spLocks noChangeArrowheads="1"/>
              </p:cNvSpPr>
              <p:nvPr/>
            </p:nvSpPr>
            <p:spPr bwMode="auto">
              <a:xfrm>
                <a:off x="3184" y="1040"/>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dirty image</a:t>
                </a:r>
              </a:p>
            </p:txBody>
          </p:sp>
          <p:sp>
            <p:nvSpPr>
              <p:cNvPr id="30729" name="Rectangle 9"/>
              <p:cNvSpPr>
                <a:spLocks noChangeArrowheads="1"/>
              </p:cNvSpPr>
              <p:nvPr/>
            </p:nvSpPr>
            <p:spPr bwMode="auto">
              <a:xfrm>
                <a:off x="3224" y="1844"/>
                <a:ext cx="1151" cy="248"/>
              </a:xfrm>
              <a:prstGeom prst="rect">
                <a:avLst/>
              </a:prstGeom>
              <a:noFill/>
              <a:ln w="9525" cap="flat">
                <a:solidFill>
                  <a:srgbClr val="4F81B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000099"/>
                    </a:solidFill>
                    <a:latin typeface="Gill Sans MT" charset="0"/>
                    <a:cs typeface="Arial Unicode MS" charset="0"/>
                  </a:rPr>
                  <a:t>model image</a:t>
                </a:r>
              </a:p>
            </p:txBody>
          </p:sp>
          <p:cxnSp>
            <p:nvCxnSpPr>
              <p:cNvPr id="30730" name="AutoShape 10"/>
              <p:cNvCxnSpPr>
                <a:cxnSpLocks noChangeShapeType="1"/>
              </p:cNvCxnSpPr>
              <p:nvPr/>
            </p:nvCxnSpPr>
            <p:spPr bwMode="auto">
              <a:xfrm>
                <a:off x="1792" y="1166"/>
                <a:ext cx="1391" cy="0"/>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30731" name="Rectangle 11"/>
              <p:cNvSpPr>
                <a:spLocks noChangeArrowheads="1"/>
              </p:cNvSpPr>
              <p:nvPr/>
            </p:nvSpPr>
            <p:spPr bwMode="auto">
              <a:xfrm>
                <a:off x="2064" y="932"/>
                <a:ext cx="871" cy="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Lst>
                  <a:defRPr/>
                </a:pPr>
                <a:r>
                  <a:rPr lang="en-US">
                    <a:solidFill>
                      <a:srgbClr val="000099"/>
                    </a:solidFill>
                    <a:latin typeface="Gill Sans MT" charset="0"/>
                    <a:cs typeface="Arial Unicode MS" charset="0"/>
                  </a:rPr>
                  <a:t>grid &amp; FFT</a:t>
                </a:r>
              </a:p>
            </p:txBody>
          </p:sp>
          <p:sp>
            <p:nvSpPr>
              <p:cNvPr id="30732" name="Freeform 12"/>
              <p:cNvSpPr>
                <a:spLocks/>
              </p:cNvSpPr>
              <p:nvPr/>
            </p:nvSpPr>
            <p:spPr bwMode="auto">
              <a:xfrm>
                <a:off x="3560" y="1324"/>
                <a:ext cx="127" cy="535"/>
              </a:xfrm>
              <a:custGeom>
                <a:avLst/>
                <a:gdLst>
                  <a:gd name="G0" fmla="*/ 1 0 51712"/>
                  <a:gd name="G1" fmla="*/ G0 6592 1"/>
                  <a:gd name="G2" fmla="*/ G1 1 6592"/>
                  <a:gd name="G3" fmla="*/ 1 0 51712"/>
                  <a:gd name="G4" fmla="*/ G3 64468 1"/>
                  <a:gd name="G5" fmla="*/ G4 1 64468"/>
                  <a:gd name="G6" fmla="*/ 59428 6592 1"/>
                  <a:gd name="G7" fmla="*/ G6 1 6592"/>
                  <a:gd name="G8" fmla="*/ 27920 64468 1"/>
                  <a:gd name="G9" fmla="*/ G8 1 64468"/>
                  <a:gd name="G10" fmla="*/ 10664 6592 1"/>
                  <a:gd name="G11" fmla="*/ G10 1 6592"/>
                  <a:gd name="G12" fmla="*/ 64468 64468 1"/>
                  <a:gd name="G13" fmla="*/ G12 1 64468"/>
                  <a:gd name="G14" fmla="+- 6592 0 0"/>
                  <a:gd name="G15" fmla="+- 64468 0 0"/>
                  <a:gd name="T0" fmla="*/ 0 w 203200"/>
                  <a:gd name="T1" fmla="*/ 0 h 850900"/>
                  <a:gd name="T2" fmla="*/ 190500 w 203200"/>
                  <a:gd name="T3" fmla="*/ 355600 h 850900"/>
                  <a:gd name="T4" fmla="*/ 76200 w 203200"/>
                  <a:gd name="T5" fmla="*/ 850900 h 850900"/>
                </a:gdLst>
                <a:ahLst/>
                <a:cxnLst>
                  <a:cxn ang="0">
                    <a:pos x="T0" y="T1"/>
                  </a:cxn>
                  <a:cxn ang="0">
                    <a:pos x="T2" y="T3"/>
                  </a:cxn>
                  <a:cxn ang="0">
                    <a:pos x="T4" y="T5"/>
                  </a:cxn>
                </a:cxnLst>
                <a:rect l="0" t="0" r="r" b="b"/>
                <a:pathLst>
                  <a:path w="203200" h="850900">
                    <a:moveTo>
                      <a:pt x="0" y="0"/>
                    </a:moveTo>
                    <a:cubicBezTo>
                      <a:pt x="88900" y="106891"/>
                      <a:pt x="177800" y="213783"/>
                      <a:pt x="190500" y="355600"/>
                    </a:cubicBezTo>
                    <a:cubicBezTo>
                      <a:pt x="203200" y="497417"/>
                      <a:pt x="76200" y="850900"/>
                      <a:pt x="76200" y="850900"/>
                    </a:cubicBezTo>
                  </a:path>
                </a:pathLst>
              </a:custGeom>
              <a:noFill/>
              <a:ln w="25560" cap="flat">
                <a:solidFill>
                  <a:srgbClr val="4F81BD"/>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30733" name="Freeform 13"/>
              <p:cNvSpPr>
                <a:spLocks/>
              </p:cNvSpPr>
              <p:nvPr/>
            </p:nvSpPr>
            <p:spPr bwMode="auto">
              <a:xfrm>
                <a:off x="3389" y="1324"/>
                <a:ext cx="82" cy="535"/>
              </a:xfrm>
              <a:custGeom>
                <a:avLst/>
                <a:gdLst>
                  <a:gd name="G0" fmla="*/ 161 161 1"/>
                  <a:gd name="G1" fmla="*/ G0 1 161"/>
                  <a:gd name="G2" fmla="*/ 64468 64468 1"/>
                  <a:gd name="G3" fmla="*/ G2 1 64468"/>
                  <a:gd name="G4" fmla="*/ 4233 161 1"/>
                  <a:gd name="G5" fmla="*/ G4 1 161"/>
                  <a:gd name="G6" fmla="*/ 53320 64468 1"/>
                  <a:gd name="G7" fmla="*/ G6 1 64468"/>
                  <a:gd name="G8" fmla="*/ 40297 161 1"/>
                  <a:gd name="G9" fmla="*/ G8 1 161"/>
                  <a:gd name="G10" fmla="*/ 1 0 51712"/>
                  <a:gd name="G11" fmla="*/ G10 64468 1"/>
                  <a:gd name="G12" fmla="*/ G11 1 64468"/>
                  <a:gd name="G13" fmla="+- 161 0 0"/>
                  <a:gd name="G14" fmla="+- 64468 0 0"/>
                  <a:gd name="T0" fmla="*/ 131233 w 131233"/>
                  <a:gd name="T1" fmla="*/ 850900 h 850900"/>
                  <a:gd name="T2" fmla="*/ 4233 w 131233"/>
                  <a:gd name="T3" fmla="*/ 381000 h 850900"/>
                  <a:gd name="T4" fmla="*/ 105833 w 131233"/>
                  <a:gd name="T5" fmla="*/ 0 h 850900"/>
                </a:gdLst>
                <a:ahLst/>
                <a:cxnLst>
                  <a:cxn ang="0">
                    <a:pos x="T0" y="T1"/>
                  </a:cxn>
                  <a:cxn ang="0">
                    <a:pos x="T2" y="T3"/>
                  </a:cxn>
                  <a:cxn ang="0">
                    <a:pos x="T4" y="T5"/>
                  </a:cxn>
                </a:cxnLst>
                <a:rect l="0" t="0" r="r" b="b"/>
                <a:pathLst>
                  <a:path w="131233" h="850900">
                    <a:moveTo>
                      <a:pt x="131233" y="850900"/>
                    </a:moveTo>
                    <a:cubicBezTo>
                      <a:pt x="69849" y="686858"/>
                      <a:pt x="8466" y="522817"/>
                      <a:pt x="4233" y="381000"/>
                    </a:cubicBezTo>
                    <a:cubicBezTo>
                      <a:pt x="0" y="239183"/>
                      <a:pt x="105833" y="0"/>
                      <a:pt x="105833" y="0"/>
                    </a:cubicBezTo>
                  </a:path>
                </a:pathLst>
              </a:custGeom>
              <a:noFill/>
              <a:ln w="25560" cap="flat">
                <a:solidFill>
                  <a:srgbClr val="4F81BD"/>
                </a:solidFill>
                <a:round/>
                <a:headEnd/>
                <a:tailEnd type="triangle" w="med" len="me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30734" name="Rectangle 14"/>
              <p:cNvSpPr>
                <a:spLocks noChangeArrowheads="1"/>
              </p:cNvSpPr>
              <p:nvPr/>
            </p:nvSpPr>
            <p:spPr bwMode="auto">
              <a:xfrm>
                <a:off x="3880" y="1365"/>
                <a:ext cx="1415" cy="4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tabLst>
                    <a:tab pos="723900" algn="l"/>
                    <a:tab pos="1447800" algn="l"/>
                    <a:tab pos="2171700" algn="l"/>
                  </a:tabLst>
                  <a:defRPr/>
                </a:pPr>
                <a:r>
                  <a:rPr lang="en-US">
                    <a:solidFill>
                      <a:srgbClr val="000099"/>
                    </a:solidFill>
                    <a:latin typeface="Gill Sans MT" charset="0"/>
                    <a:cs typeface="Arial Unicode MS" charset="0"/>
                  </a:rPr>
                  <a:t>Iterative removal of dirty beam</a:t>
                </a:r>
              </a:p>
            </p:txBody>
          </p:sp>
          <p:cxnSp>
            <p:nvCxnSpPr>
              <p:cNvPr id="30735" name="AutoShape 15"/>
              <p:cNvCxnSpPr>
                <a:cxnSpLocks noChangeShapeType="1"/>
              </p:cNvCxnSpPr>
              <p:nvPr/>
            </p:nvCxnSpPr>
            <p:spPr bwMode="auto">
              <a:xfrm flipH="1" flipV="1">
                <a:off x="1888" y="1970"/>
                <a:ext cx="1335" cy="0"/>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30736" name="Rectangle 16"/>
              <p:cNvSpPr>
                <a:spLocks noChangeArrowheads="1"/>
              </p:cNvSpPr>
              <p:nvPr/>
            </p:nvSpPr>
            <p:spPr bwMode="auto">
              <a:xfrm>
                <a:off x="2144" y="1712"/>
                <a:ext cx="871" cy="4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Lst>
                  <a:defRPr/>
                </a:pPr>
                <a:r>
                  <a:rPr lang="en-US">
                    <a:solidFill>
                      <a:srgbClr val="000099"/>
                    </a:solidFill>
                    <a:latin typeface="Gill Sans MT" charset="0"/>
                    <a:cs typeface="Arial Unicode MS" charset="0"/>
                  </a:rPr>
                  <a:t>FFT &amp; degrid</a:t>
                </a:r>
              </a:p>
            </p:txBody>
          </p:sp>
          <p:cxnSp>
            <p:nvCxnSpPr>
              <p:cNvPr id="30737" name="AutoShape 17"/>
              <p:cNvCxnSpPr>
                <a:cxnSpLocks noChangeShapeType="1"/>
              </p:cNvCxnSpPr>
              <p:nvPr/>
            </p:nvCxnSpPr>
            <p:spPr bwMode="auto">
              <a:xfrm flipH="1" flipV="1">
                <a:off x="1216" y="1292"/>
                <a:ext cx="7" cy="551"/>
              </a:xfrm>
              <a:prstGeom prst="bentConnector3">
                <a:avLst>
                  <a:gd name="adj1" fmla="val 50000"/>
                </a:avLst>
              </a:prstGeom>
              <a:noFill/>
              <a:ln w="25560" cap="flat">
                <a:solidFill>
                  <a:srgbClr val="4F81B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cxnSp>
          <p:sp>
            <p:nvSpPr>
              <p:cNvPr id="30738" name="Rectangle 18"/>
              <p:cNvSpPr>
                <a:spLocks noChangeArrowheads="1"/>
              </p:cNvSpPr>
              <p:nvPr/>
            </p:nvSpPr>
            <p:spPr bwMode="auto">
              <a:xfrm>
                <a:off x="1224" y="1447"/>
                <a:ext cx="663" cy="2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Lst>
                  <a:defRPr/>
                </a:pPr>
                <a:r>
                  <a:rPr lang="en-US">
                    <a:solidFill>
                      <a:srgbClr val="000099"/>
                    </a:solidFill>
                    <a:latin typeface="Gill Sans MT" charset="0"/>
                    <a:cs typeface="Arial Unicode MS" charset="0"/>
                  </a:rPr>
                  <a:t>subtract</a:t>
                </a:r>
              </a:p>
            </p:txBody>
          </p:sp>
          <p:sp>
            <p:nvSpPr>
              <p:cNvPr id="30739" name="AutoShape 19"/>
              <p:cNvSpPr>
                <a:spLocks noChangeArrowheads="1"/>
              </p:cNvSpPr>
              <p:nvPr/>
            </p:nvSpPr>
            <p:spPr bwMode="auto">
              <a:xfrm>
                <a:off x="3056" y="842"/>
                <a:ext cx="2127" cy="1449"/>
              </a:xfrm>
              <a:prstGeom prst="roundRect">
                <a:avLst>
                  <a:gd name="adj" fmla="val 16667"/>
                </a:avLst>
              </a:prstGeom>
              <a:noFill/>
              <a:ln w="25560" cap="flat">
                <a:solidFill>
                  <a:srgbClr val="C0504D"/>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Arial Unicode MS" charset="0"/>
                </a:endParaRPr>
              </a:p>
            </p:txBody>
          </p:sp>
          <p:sp>
            <p:nvSpPr>
              <p:cNvPr id="30740" name="Rectangle 20"/>
              <p:cNvSpPr>
                <a:spLocks noChangeArrowheads="1"/>
              </p:cNvSpPr>
              <p:nvPr/>
            </p:nvSpPr>
            <p:spPr bwMode="auto">
              <a:xfrm>
                <a:off x="1088" y="2096"/>
                <a:ext cx="1055" cy="2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spAutoFit/>
              </a:bodyPr>
              <a:lstStyle/>
              <a:p>
                <a:pPr>
                  <a:lnSpc>
                    <a:spcPct val="100000"/>
                  </a:lnSpc>
                  <a:spcBef>
                    <a:spcPts val="363"/>
                  </a:spcBef>
                  <a:tabLst>
                    <a:tab pos="723900" algn="l"/>
                    <a:tab pos="1447800" algn="l"/>
                  </a:tabLst>
                  <a:defRPr/>
                </a:pPr>
                <a:r>
                  <a:rPr lang="en-US" sz="2000">
                    <a:solidFill>
                      <a:srgbClr val="C0504D"/>
                    </a:solidFill>
                    <a:latin typeface="Gill Sans MT" charset="0"/>
                    <a:cs typeface="Arial Unicode MS" charset="0"/>
                  </a:rPr>
                  <a:t>major cycle</a:t>
                </a:r>
              </a:p>
            </p:txBody>
          </p:sp>
        </p:grpSp>
      </p:grpSp>
    </p:spTree>
    <p:extLst>
      <p:ext uri="{BB962C8B-B14F-4D97-AF65-F5344CB8AC3E}">
        <p14:creationId xmlns:p14="http://schemas.microsoft.com/office/powerpoint/2010/main" val="218843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AF120C46-0E3C-144B-B21C-49F23AFD74B4}"/>
              </a:ext>
            </a:extLst>
          </p:cNvPr>
          <p:cNvSpPr>
            <a:spLocks noGrp="1"/>
          </p:cNvSpPr>
          <p:nvPr>
            <p:ph type="sldNum" sz="quarter" idx="12"/>
          </p:nvPr>
        </p:nvSpPr>
        <p:spPr/>
        <p:txBody>
          <a:bodyPr/>
          <a:lstStyle/>
          <a:p>
            <a:fld id="{A9408B64-D020-854B-86DA-AC73F6CC180E}" type="slidenum">
              <a:rPr lang="en-US" altLang="en-US"/>
              <a:pPr/>
              <a:t>96</a:t>
            </a:fld>
            <a:endParaRPr lang="en-US" altLang="en-US"/>
          </a:p>
        </p:txBody>
      </p:sp>
      <p:sp>
        <p:nvSpPr>
          <p:cNvPr id="131086" name="Rectangle 14">
            <a:extLst>
              <a:ext uri="{FF2B5EF4-FFF2-40B4-BE49-F238E27FC236}">
                <a16:creationId xmlns:a16="http://schemas.microsoft.com/office/drawing/2014/main" id="{3676A7C2-BA4B-5C41-9218-46FB1E7D676D}"/>
              </a:ext>
            </a:extLst>
          </p:cNvPr>
          <p:cNvSpPr>
            <a:spLocks noChangeArrowheads="1"/>
          </p:cNvSpPr>
          <p:nvPr/>
        </p:nvSpPr>
        <p:spPr bwMode="auto">
          <a:xfrm>
            <a:off x="228600" y="838200"/>
            <a:ext cx="4419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spcBef>
                <a:spcPct val="20000"/>
              </a:spcBef>
              <a:buChar char="•"/>
              <a:defRPr sz="2800">
                <a:solidFill>
                  <a:schemeClr val="tx1"/>
                </a:solidFill>
                <a:latin typeface="Arial" panose="020B0604020202020204" pitchFamily="34" charset="0"/>
              </a:defRPr>
            </a:lvl1pPr>
            <a:lvl2pPr marL="914400" indent="-457200">
              <a:spcBef>
                <a:spcPct val="20000"/>
              </a:spcBef>
              <a:buChar char="–"/>
              <a:defRPr sz="2400">
                <a:solidFill>
                  <a:schemeClr val="tx1"/>
                </a:solidFill>
                <a:latin typeface="Arial" panose="020B0604020202020204" pitchFamily="34" charset="0"/>
              </a:defRPr>
            </a:lvl2pPr>
            <a:lvl3pPr marL="1295400" indent="-381000">
              <a:spcBef>
                <a:spcPct val="20000"/>
              </a:spcBef>
              <a:buChar char="•"/>
              <a:defRPr sz="2000">
                <a:solidFill>
                  <a:schemeClr val="tx1"/>
                </a:solidFill>
                <a:latin typeface="Arial" panose="020B0604020202020204" pitchFamily="34" charset="0"/>
              </a:defRPr>
            </a:lvl3pPr>
            <a:lvl4pPr marL="1714500" indent="-342900">
              <a:spcBef>
                <a:spcPct val="20000"/>
              </a:spcBef>
              <a:buChar char="–"/>
              <a:defRPr>
                <a:solidFill>
                  <a:schemeClr val="tx1"/>
                </a:solidFill>
                <a:latin typeface="Arial" panose="020B0604020202020204" pitchFamily="34" charset="0"/>
              </a:defRPr>
            </a:lvl4pPr>
            <a:lvl5pPr marL="2133600" indent="-304800">
              <a:spcBef>
                <a:spcPct val="20000"/>
              </a:spcBef>
              <a:buChar char="»"/>
              <a:defRPr sz="1600">
                <a:solidFill>
                  <a:schemeClr val="tx1"/>
                </a:solidFill>
                <a:latin typeface="Arial" panose="020B0604020202020204" pitchFamily="34" charset="0"/>
              </a:defRPr>
            </a:lvl5pPr>
            <a:lvl6pPr marL="2590800" indent="-304800" eaLnBrk="0" fontAlgn="base" hangingPunct="0">
              <a:spcBef>
                <a:spcPct val="20000"/>
              </a:spcBef>
              <a:spcAft>
                <a:spcPct val="0"/>
              </a:spcAft>
              <a:buChar char="»"/>
              <a:defRPr sz="1600">
                <a:solidFill>
                  <a:schemeClr val="tx1"/>
                </a:solidFill>
                <a:latin typeface="Arial" panose="020B0604020202020204" pitchFamily="34" charset="0"/>
              </a:defRPr>
            </a:lvl6pPr>
            <a:lvl7pPr marL="3048000" indent="-304800" eaLnBrk="0" fontAlgn="base" hangingPunct="0">
              <a:spcBef>
                <a:spcPct val="20000"/>
              </a:spcBef>
              <a:spcAft>
                <a:spcPct val="0"/>
              </a:spcAft>
              <a:buChar char="»"/>
              <a:defRPr sz="1600">
                <a:solidFill>
                  <a:schemeClr val="tx1"/>
                </a:solidFill>
                <a:latin typeface="Arial" panose="020B0604020202020204" pitchFamily="34" charset="0"/>
              </a:defRPr>
            </a:lvl7pPr>
            <a:lvl8pPr marL="3505200" indent="-304800" eaLnBrk="0" fontAlgn="base" hangingPunct="0">
              <a:spcBef>
                <a:spcPct val="20000"/>
              </a:spcBef>
              <a:spcAft>
                <a:spcPct val="0"/>
              </a:spcAft>
              <a:buChar char="»"/>
              <a:defRPr sz="1600">
                <a:solidFill>
                  <a:schemeClr val="tx1"/>
                </a:solidFill>
                <a:latin typeface="Arial" panose="020B0604020202020204" pitchFamily="34" charset="0"/>
              </a:defRPr>
            </a:lvl8pPr>
            <a:lvl9pPr marL="3962400" indent="-304800" eaLnBrk="0" fontAlgn="base" hangingPunct="0">
              <a:spcBef>
                <a:spcPct val="20000"/>
              </a:spcBef>
              <a:spcAft>
                <a:spcPct val="0"/>
              </a:spcAft>
              <a:buChar char="»"/>
              <a:defRPr sz="1600">
                <a:solidFill>
                  <a:schemeClr val="tx1"/>
                </a:solidFill>
                <a:latin typeface="Arial" panose="020B0604020202020204" pitchFamily="34" charset="0"/>
              </a:defRPr>
            </a:lvl9pPr>
          </a:lstStyle>
          <a:p>
            <a:pPr>
              <a:buFontTx/>
              <a:buNone/>
            </a:pPr>
            <a:endParaRPr lang="en-US" altLang="en-US" sz="2000"/>
          </a:p>
          <a:p>
            <a:pPr lvl="1">
              <a:buFont typeface="Arial" panose="020B0604020202020204" pitchFamily="34" charset="0"/>
              <a:buChar char="–"/>
            </a:pPr>
            <a:r>
              <a:rPr lang="en-US" altLang="en-US" sz="1800"/>
              <a:t>Maximize a measure of smoothness (the entropy)</a:t>
            </a:r>
          </a:p>
          <a:p>
            <a:pPr lvl="1">
              <a:buFont typeface="Arial" panose="020B0604020202020204" pitchFamily="34" charset="0"/>
              <a:buChar char="–"/>
            </a:pPr>
            <a:endParaRPr lang="en-US" altLang="en-US" sz="1600"/>
          </a:p>
          <a:p>
            <a:pPr lvl="1">
              <a:buFont typeface="Arial" panose="020B0604020202020204" pitchFamily="34" charset="0"/>
              <a:buChar char="–"/>
            </a:pPr>
            <a:endParaRPr lang="en-US" altLang="en-US" sz="1600"/>
          </a:p>
          <a:p>
            <a:pPr lvl="1">
              <a:buFont typeface="Arial" panose="020B0604020202020204" pitchFamily="34" charset="0"/>
              <a:buNone/>
            </a:pPr>
            <a:r>
              <a:rPr lang="en-US" altLang="en-US" sz="1600"/>
              <a:t>        </a:t>
            </a:r>
            <a:r>
              <a:rPr lang="en-US" altLang="en-US" sz="1800"/>
              <a:t>subject to the constraints</a:t>
            </a:r>
          </a:p>
          <a:p>
            <a:pPr lvl="1">
              <a:buFont typeface="Arial" panose="020B0604020202020204" pitchFamily="34" charset="0"/>
              <a:buNone/>
            </a:pPr>
            <a:endParaRPr lang="en-US" altLang="en-US" sz="1600"/>
          </a:p>
          <a:p>
            <a:pPr lvl="1">
              <a:buFont typeface="Arial" panose="020B0604020202020204" pitchFamily="34" charset="0"/>
              <a:buNone/>
            </a:pPr>
            <a:endParaRPr lang="en-US" altLang="en-US" sz="1600"/>
          </a:p>
          <a:p>
            <a:pPr lvl="1">
              <a:buFont typeface="Arial" panose="020B0604020202020204" pitchFamily="34" charset="0"/>
              <a:buNone/>
            </a:pPr>
            <a:endParaRPr lang="en-US" altLang="en-US" sz="1600"/>
          </a:p>
          <a:p>
            <a:pPr lvl="1">
              <a:buFont typeface="Arial" panose="020B0604020202020204" pitchFamily="34" charset="0"/>
              <a:buNone/>
            </a:pPr>
            <a:r>
              <a:rPr lang="en-US" altLang="en-US" sz="1600"/>
              <a:t>       </a:t>
            </a:r>
          </a:p>
          <a:p>
            <a:pPr lvl="1">
              <a:buFont typeface="Arial" panose="020B0604020202020204" pitchFamily="34" charset="0"/>
              <a:buChar char="–"/>
            </a:pPr>
            <a:r>
              <a:rPr lang="en-US" altLang="en-US" sz="1800"/>
              <a:t>M is the “default image”</a:t>
            </a:r>
          </a:p>
          <a:p>
            <a:pPr lvl="1">
              <a:buFont typeface="Arial" panose="020B0604020202020204" pitchFamily="34" charset="0"/>
              <a:buChar char="–"/>
            </a:pPr>
            <a:r>
              <a:rPr lang="en-US" altLang="en-US" sz="1800"/>
              <a:t>fast (NlogN) non-linear optimization solver due to Cornwell and Evans (1983)</a:t>
            </a:r>
          </a:p>
          <a:p>
            <a:pPr lvl="1">
              <a:buFont typeface="Arial" panose="020B0604020202020204" pitchFamily="34" charset="0"/>
              <a:buChar char="–"/>
            </a:pPr>
            <a:r>
              <a:rPr lang="en-US" altLang="en-US" sz="1800"/>
              <a:t>optional: convolve with Gaussian beam and add residual map to make map</a:t>
            </a:r>
            <a:endParaRPr lang="en-US" altLang="en-US" sz="1600"/>
          </a:p>
          <a:p>
            <a:pPr lvl="1">
              <a:buFont typeface="Arial" panose="020B0604020202020204" pitchFamily="34" charset="0"/>
              <a:buNone/>
            </a:pPr>
            <a:endParaRPr lang="en-US" altLang="en-US" sz="1400"/>
          </a:p>
        </p:txBody>
      </p:sp>
      <p:pic>
        <p:nvPicPr>
          <p:cNvPr id="131076" name="Picture 4" descr="beam">
            <a:extLst>
              <a:ext uri="{FF2B5EF4-FFF2-40B4-BE49-F238E27FC236}">
                <a16:creationId xmlns:a16="http://schemas.microsoft.com/office/drawing/2014/main" id="{0B076157-748E-C643-B8BC-4A5272EC1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066800"/>
            <a:ext cx="3052763" cy="2728913"/>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map">
            <a:extLst>
              <a:ext uri="{FF2B5EF4-FFF2-40B4-BE49-F238E27FC236}">
                <a16:creationId xmlns:a16="http://schemas.microsoft.com/office/drawing/2014/main" id="{D1DC7BF3-8B9C-E847-8208-888901231E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962400"/>
            <a:ext cx="3052763" cy="2728913"/>
          </a:xfrm>
          <a:prstGeom prst="rect">
            <a:avLst/>
          </a:prstGeom>
          <a:noFill/>
          <a:extLst>
            <a:ext uri="{909E8E84-426E-40DD-AFC4-6F175D3DCCD1}">
              <a14:hiddenFill xmlns:a14="http://schemas.microsoft.com/office/drawing/2010/main">
                <a:solidFill>
                  <a:srgbClr val="FFFFFF"/>
                </a:solidFill>
              </a14:hiddenFill>
            </a:ext>
          </a:extLst>
        </p:spPr>
      </p:pic>
      <p:sp>
        <p:nvSpPr>
          <p:cNvPr id="131078" name="Text Box 6">
            <a:extLst>
              <a:ext uri="{FF2B5EF4-FFF2-40B4-BE49-F238E27FC236}">
                <a16:creationId xmlns:a16="http://schemas.microsoft.com/office/drawing/2014/main" id="{0ADA164B-D9F2-F147-8871-0646FB092E49}"/>
              </a:ext>
            </a:extLst>
          </p:cNvPr>
          <p:cNvSpPr txBox="1">
            <a:spLocks noChangeArrowheads="1"/>
          </p:cNvSpPr>
          <p:nvPr/>
        </p:nvSpPr>
        <p:spPr bwMode="auto">
          <a:xfrm>
            <a:off x="8121650" y="20574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b(x,y)</a:t>
            </a:r>
            <a:endParaRPr lang="en-US" altLang="en-US" sz="1600">
              <a:latin typeface="Arial" panose="020B0604020202020204" pitchFamily="34" charset="0"/>
            </a:endParaRPr>
          </a:p>
        </p:txBody>
      </p:sp>
      <p:sp>
        <p:nvSpPr>
          <p:cNvPr id="131079" name="Text Box 7">
            <a:extLst>
              <a:ext uri="{FF2B5EF4-FFF2-40B4-BE49-F238E27FC236}">
                <a16:creationId xmlns:a16="http://schemas.microsoft.com/office/drawing/2014/main" id="{5414E52B-49D3-664D-855B-E519F6E64E5D}"/>
              </a:ext>
            </a:extLst>
          </p:cNvPr>
          <p:cNvSpPr txBox="1">
            <a:spLocks noChangeArrowheads="1"/>
          </p:cNvSpPr>
          <p:nvPr/>
        </p:nvSpPr>
        <p:spPr bwMode="auto">
          <a:xfrm>
            <a:off x="8077200" y="4724400"/>
            <a:ext cx="1109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T</a:t>
            </a:r>
            <a:r>
              <a:rPr lang="en-US" altLang="en-US" baseline="30000">
                <a:latin typeface="Arial" panose="020B0604020202020204" pitchFamily="34" charset="0"/>
              </a:rPr>
              <a:t>D</a:t>
            </a:r>
            <a:r>
              <a:rPr lang="en-US" altLang="en-US">
                <a:latin typeface="Arial" panose="020B0604020202020204" pitchFamily="34" charset="0"/>
              </a:rPr>
              <a:t>(x,y)</a:t>
            </a:r>
            <a:endParaRPr lang="en-US" altLang="en-US" sz="1600">
              <a:latin typeface="Arial" panose="020B0604020202020204" pitchFamily="34" charset="0"/>
            </a:endParaRPr>
          </a:p>
        </p:txBody>
      </p:sp>
      <p:pic>
        <p:nvPicPr>
          <p:cNvPr id="131081" name="Picture 9" descr="TP_tmp">
            <a:extLst>
              <a:ext uri="{FF2B5EF4-FFF2-40B4-BE49-F238E27FC236}">
                <a16:creationId xmlns:a16="http://schemas.microsoft.com/office/drawing/2014/main" id="{2D37B4AB-BF04-AD4B-9E62-D79DB08F6CB2}"/>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1219200" y="1879600"/>
            <a:ext cx="25400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84" name="Rectangle 12">
            <a:extLst>
              <a:ext uri="{FF2B5EF4-FFF2-40B4-BE49-F238E27FC236}">
                <a16:creationId xmlns:a16="http://schemas.microsoft.com/office/drawing/2014/main" id="{0E004D30-E743-A144-A6FD-F8118D61F711}"/>
              </a:ext>
            </a:extLst>
          </p:cNvPr>
          <p:cNvSpPr>
            <a:spLocks noGrp="1" noChangeArrowheads="1"/>
          </p:cNvSpPr>
          <p:nvPr>
            <p:ph type="title"/>
          </p:nvPr>
        </p:nvSpPr>
        <p:spPr>
          <a:xfrm>
            <a:off x="457200" y="274638"/>
            <a:ext cx="8229600" cy="893762"/>
          </a:xfrm>
        </p:spPr>
        <p:txBody>
          <a:bodyPr/>
          <a:lstStyle/>
          <a:p>
            <a:r>
              <a:rPr lang="en-US" altLang="en-US" dirty="0"/>
              <a:t>Maximum Entropy Algorithm</a:t>
            </a:r>
          </a:p>
        </p:txBody>
      </p:sp>
      <p:sp>
        <p:nvSpPr>
          <p:cNvPr id="131085" name="Rectangle 13">
            <a:extLst>
              <a:ext uri="{FF2B5EF4-FFF2-40B4-BE49-F238E27FC236}">
                <a16:creationId xmlns:a16="http://schemas.microsoft.com/office/drawing/2014/main" id="{DD6BC1AF-E2C8-2144-98A5-CC9A5943AC5E}"/>
              </a:ext>
            </a:extLst>
          </p:cNvPr>
          <p:cNvSpPr>
            <a:spLocks noGrp="1" noChangeArrowheads="1"/>
          </p:cNvSpPr>
          <p:nvPr>
            <p:ph type="body" idx="1"/>
          </p:nvPr>
        </p:nvSpPr>
        <p:spPr/>
        <p:txBody>
          <a:bodyPr/>
          <a:lstStyle/>
          <a:p>
            <a:endParaRPr lang="en-US" altLang="en-US"/>
          </a:p>
          <a:p>
            <a:endParaRPr lang="en-US" altLang="en-US"/>
          </a:p>
        </p:txBody>
      </p:sp>
      <p:pic>
        <p:nvPicPr>
          <p:cNvPr id="131088" name="Picture 16" descr="TP_tmp">
            <a:extLst>
              <a:ext uri="{FF2B5EF4-FFF2-40B4-BE49-F238E27FC236}">
                <a16:creationId xmlns:a16="http://schemas.microsoft.com/office/drawing/2014/main" id="{709DE2F6-033A-B24B-A6E4-CD0220DC6ED4}"/>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270000" y="3378200"/>
            <a:ext cx="1244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91" name="Picture 19" descr="TP_tmp">
            <a:extLst>
              <a:ext uri="{FF2B5EF4-FFF2-40B4-BE49-F238E27FC236}">
                <a16:creationId xmlns:a16="http://schemas.microsoft.com/office/drawing/2014/main" id="{0CDCC42A-5961-E647-93B0-9F089EEF1F1C}"/>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244600" y="2794000"/>
            <a:ext cx="294640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8130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BE7E056-9D8F-154F-83FC-2EF779183D50}"/>
              </a:ext>
            </a:extLst>
          </p:cNvPr>
          <p:cNvSpPr>
            <a:spLocks noGrp="1"/>
          </p:cNvSpPr>
          <p:nvPr>
            <p:ph type="sldNum" sz="quarter" idx="12"/>
          </p:nvPr>
        </p:nvSpPr>
        <p:spPr/>
        <p:txBody>
          <a:bodyPr/>
          <a:lstStyle/>
          <a:p>
            <a:fld id="{29230DD5-6E9F-504D-A7D1-47EE584B7B18}" type="slidenum">
              <a:rPr lang="en-US" altLang="en-US"/>
              <a:pPr/>
              <a:t>97</a:t>
            </a:fld>
            <a:endParaRPr lang="en-US" altLang="en-US"/>
          </a:p>
        </p:txBody>
      </p:sp>
      <p:sp>
        <p:nvSpPr>
          <p:cNvPr id="132098" name="Rectangle 2">
            <a:extLst>
              <a:ext uri="{FF2B5EF4-FFF2-40B4-BE49-F238E27FC236}">
                <a16:creationId xmlns:a16="http://schemas.microsoft.com/office/drawing/2014/main" id="{F7C9C2C8-E133-C14F-885B-CC0995985E91}"/>
              </a:ext>
            </a:extLst>
          </p:cNvPr>
          <p:cNvSpPr>
            <a:spLocks noGrp="1" noChangeArrowheads="1"/>
          </p:cNvSpPr>
          <p:nvPr>
            <p:ph type="title"/>
          </p:nvPr>
        </p:nvSpPr>
        <p:spPr/>
        <p:txBody>
          <a:bodyPr/>
          <a:lstStyle/>
          <a:p>
            <a:r>
              <a:rPr lang="en-US" altLang="en-US"/>
              <a:t>Maximum Entropy Algorithm (cont)</a:t>
            </a:r>
          </a:p>
        </p:txBody>
      </p:sp>
      <p:sp>
        <p:nvSpPr>
          <p:cNvPr id="132099" name="Rectangle 3">
            <a:extLst>
              <a:ext uri="{FF2B5EF4-FFF2-40B4-BE49-F238E27FC236}">
                <a16:creationId xmlns:a16="http://schemas.microsoft.com/office/drawing/2014/main" id="{6376B6B1-28EB-5345-8E57-FB09A238DF8F}"/>
              </a:ext>
            </a:extLst>
          </p:cNvPr>
          <p:cNvSpPr>
            <a:spLocks noGrp="1" noChangeArrowheads="1"/>
          </p:cNvSpPr>
          <p:nvPr>
            <p:ph type="body" idx="1"/>
          </p:nvPr>
        </p:nvSpPr>
        <p:spPr>
          <a:xfrm>
            <a:off x="533400" y="1371600"/>
            <a:ext cx="8458200" cy="4800600"/>
          </a:xfrm>
        </p:spPr>
        <p:txBody>
          <a:bodyPr/>
          <a:lstStyle/>
          <a:p>
            <a:pPr marL="533400" indent="-533400"/>
            <a:r>
              <a:rPr lang="en-US" altLang="en-US" sz="2400"/>
              <a:t>easy to include </a:t>
            </a:r>
            <a:r>
              <a:rPr lang="en-US" altLang="en-US" sz="2400" i="1"/>
              <a:t>a priori</a:t>
            </a:r>
            <a:r>
              <a:rPr lang="en-US" altLang="en-US" sz="2400"/>
              <a:t> information with default image</a:t>
            </a:r>
          </a:p>
          <a:p>
            <a:pPr marL="914400" lvl="1" indent="-457200"/>
            <a:r>
              <a:rPr lang="en-US" altLang="en-US" sz="2000"/>
              <a:t>flat default best only if nothing known (or nothing observed!)</a:t>
            </a:r>
          </a:p>
          <a:p>
            <a:pPr marL="533400" indent="-533400"/>
            <a:r>
              <a:rPr lang="en-US" altLang="en-US" sz="2400"/>
              <a:t>straightforward to generalize </a:t>
            </a:r>
            <a:r>
              <a:rPr lang="en-US" altLang="en-US" sz="2400">
                <a:sym typeface="Symbol" pitchFamily="2" charset="2"/>
              </a:rPr>
              <a:t></a:t>
            </a:r>
            <a:r>
              <a:rPr lang="en-US" altLang="en-US" sz="2400" baseline="30000"/>
              <a:t>2</a:t>
            </a:r>
            <a:r>
              <a:rPr lang="en-US" altLang="en-US" sz="2400">
                <a:sym typeface="Symbol" pitchFamily="2" charset="2"/>
              </a:rPr>
              <a:t> </a:t>
            </a:r>
            <a:r>
              <a:rPr lang="en-US" altLang="en-US" sz="2400"/>
              <a:t>to combine different observations/telescopes and obtain optimal image</a:t>
            </a:r>
          </a:p>
          <a:p>
            <a:pPr marL="533400" indent="-533400"/>
            <a:r>
              <a:rPr lang="en-US" altLang="en-US" sz="2400"/>
              <a:t>many measures of “entropy” available </a:t>
            </a:r>
          </a:p>
          <a:p>
            <a:pPr marL="914400" lvl="1" indent="-457200"/>
            <a:r>
              <a:rPr lang="en-US" altLang="en-US" sz="2000"/>
              <a:t>replace log with cosh </a:t>
            </a:r>
            <a:r>
              <a:rPr lang="en-US" altLang="en-US" sz="2000">
                <a:sym typeface="Symbol" pitchFamily="2" charset="2"/>
              </a:rPr>
              <a:t> </a:t>
            </a:r>
            <a:r>
              <a:rPr lang="en-US" altLang="en-US" sz="2000"/>
              <a:t>“emptiness” (does not enforce positivity)</a:t>
            </a:r>
          </a:p>
          <a:p>
            <a:pPr marL="914400" lvl="1" indent="-457200"/>
            <a:endParaRPr lang="en-US" altLang="en-US" sz="2000"/>
          </a:p>
          <a:p>
            <a:pPr marL="533400" indent="-533400"/>
            <a:r>
              <a:rPr lang="en-US" altLang="en-US" sz="2400"/>
              <a:t>less robust and harder to drive than CLEAN</a:t>
            </a:r>
          </a:p>
          <a:p>
            <a:pPr marL="533400" indent="-533400"/>
            <a:r>
              <a:rPr lang="en-US" altLang="en-US" sz="2400"/>
              <a:t>works well on smooth, extended emission </a:t>
            </a:r>
          </a:p>
          <a:p>
            <a:pPr marL="533400" indent="-533400"/>
            <a:r>
              <a:rPr lang="en-US" altLang="en-US" sz="2400"/>
              <a:t>trouble with point source sidelobes</a:t>
            </a:r>
          </a:p>
          <a:p>
            <a:pPr marL="533400" indent="-533400"/>
            <a:r>
              <a:rPr lang="en-US" altLang="en-US" sz="2400"/>
              <a:t>no noise estimate possible from image</a:t>
            </a:r>
          </a:p>
        </p:txBody>
      </p:sp>
    </p:spTree>
    <p:extLst>
      <p:ext uri="{BB962C8B-B14F-4D97-AF65-F5344CB8AC3E}">
        <p14:creationId xmlns:p14="http://schemas.microsoft.com/office/powerpoint/2010/main" val="22660594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2F212306-5172-A940-9BF0-F9201AA7A08C}"/>
              </a:ext>
            </a:extLst>
          </p:cNvPr>
          <p:cNvSpPr>
            <a:spLocks noGrp="1"/>
          </p:cNvSpPr>
          <p:nvPr>
            <p:ph type="sldNum" sz="quarter" idx="12"/>
          </p:nvPr>
        </p:nvSpPr>
        <p:spPr/>
        <p:txBody>
          <a:bodyPr/>
          <a:lstStyle/>
          <a:p>
            <a:fld id="{0DCFD0ED-A2EA-C246-8B66-6B5CA3DA26DD}" type="slidenum">
              <a:rPr lang="en-US" altLang="en-US"/>
              <a:pPr/>
              <a:t>98</a:t>
            </a:fld>
            <a:endParaRPr lang="en-US" altLang="en-US"/>
          </a:p>
        </p:txBody>
      </p:sp>
      <p:pic>
        <p:nvPicPr>
          <p:cNvPr id="128013" name="Picture 13" descr="mem">
            <a:extLst>
              <a:ext uri="{FF2B5EF4-FFF2-40B4-BE49-F238E27FC236}">
                <a16:creationId xmlns:a16="http://schemas.microsoft.com/office/drawing/2014/main" id="{BD5A051B-2909-114D-ABC3-57DA6C9D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3810000"/>
            <a:ext cx="3108325" cy="2774950"/>
          </a:xfrm>
          <a:prstGeom prst="rect">
            <a:avLst/>
          </a:prstGeom>
          <a:noFill/>
          <a:extLst>
            <a:ext uri="{909E8E84-426E-40DD-AFC4-6F175D3DCCD1}">
              <a14:hiddenFill xmlns:a14="http://schemas.microsoft.com/office/drawing/2010/main">
                <a:solidFill>
                  <a:srgbClr val="FFFFFF"/>
                </a:solidFill>
              </a14:hiddenFill>
            </a:ext>
          </a:extLst>
        </p:spPr>
      </p:pic>
      <p:pic>
        <p:nvPicPr>
          <p:cNvPr id="128012" name="Picture 12" descr="mem">
            <a:extLst>
              <a:ext uri="{FF2B5EF4-FFF2-40B4-BE49-F238E27FC236}">
                <a16:creationId xmlns:a16="http://schemas.microsoft.com/office/drawing/2014/main" id="{1A29FDD6-1E08-EA46-BA63-27A90C787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3810000"/>
            <a:ext cx="3117850" cy="2784475"/>
          </a:xfrm>
          <a:prstGeom prst="rect">
            <a:avLst/>
          </a:prstGeom>
          <a:noFill/>
          <a:extLst>
            <a:ext uri="{909E8E84-426E-40DD-AFC4-6F175D3DCCD1}">
              <a14:hiddenFill xmlns:a14="http://schemas.microsoft.com/office/drawing/2010/main">
                <a:solidFill>
                  <a:srgbClr val="FFFFFF"/>
                </a:solidFill>
              </a14:hiddenFill>
            </a:ext>
          </a:extLst>
        </p:spPr>
      </p:pic>
      <p:pic>
        <p:nvPicPr>
          <p:cNvPr id="128011" name="Picture 11" descr="maxen">
            <a:extLst>
              <a:ext uri="{FF2B5EF4-FFF2-40B4-BE49-F238E27FC236}">
                <a16:creationId xmlns:a16="http://schemas.microsoft.com/office/drawing/2014/main" id="{B44A34B2-7FDA-7342-9153-34E0526414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600" y="838200"/>
            <a:ext cx="3098800" cy="2947988"/>
          </a:xfrm>
          <a:prstGeom prst="rect">
            <a:avLst/>
          </a:prstGeom>
          <a:noFill/>
          <a:extLst>
            <a:ext uri="{909E8E84-426E-40DD-AFC4-6F175D3DCCD1}">
              <a14:hiddenFill xmlns:a14="http://schemas.microsoft.com/office/drawing/2010/main">
                <a:solidFill>
                  <a:srgbClr val="FFFFFF"/>
                </a:solidFill>
              </a14:hiddenFill>
            </a:ext>
          </a:extLst>
        </p:spPr>
      </p:pic>
      <p:sp>
        <p:nvSpPr>
          <p:cNvPr id="128002" name="Rectangle 2">
            <a:extLst>
              <a:ext uri="{FF2B5EF4-FFF2-40B4-BE49-F238E27FC236}">
                <a16:creationId xmlns:a16="http://schemas.microsoft.com/office/drawing/2014/main" id="{ED06C75F-59CF-D845-9D90-8426CFE88AF3}"/>
              </a:ext>
            </a:extLst>
          </p:cNvPr>
          <p:cNvSpPr>
            <a:spLocks noGrp="1" noChangeArrowheads="1"/>
          </p:cNvSpPr>
          <p:nvPr>
            <p:ph type="title"/>
          </p:nvPr>
        </p:nvSpPr>
        <p:spPr>
          <a:xfrm>
            <a:off x="457200" y="274638"/>
            <a:ext cx="8229600" cy="730250"/>
          </a:xfrm>
        </p:spPr>
        <p:txBody>
          <a:bodyPr>
            <a:normAutofit fontScale="90000"/>
          </a:bodyPr>
          <a:lstStyle/>
          <a:p>
            <a:r>
              <a:rPr lang="en-US" altLang="en-US" dirty="0"/>
              <a:t>Maximum Entropy</a:t>
            </a:r>
          </a:p>
        </p:txBody>
      </p:sp>
      <p:pic>
        <p:nvPicPr>
          <p:cNvPr id="128004" name="Picture 4" descr="map">
            <a:extLst>
              <a:ext uri="{FF2B5EF4-FFF2-40B4-BE49-F238E27FC236}">
                <a16:creationId xmlns:a16="http://schemas.microsoft.com/office/drawing/2014/main" id="{05CE3711-A805-EA43-9584-64DB2628CE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0638" y="1004888"/>
            <a:ext cx="3052762" cy="2728912"/>
          </a:xfrm>
          <a:prstGeom prst="rect">
            <a:avLst/>
          </a:prstGeom>
          <a:noFill/>
          <a:extLst>
            <a:ext uri="{909E8E84-426E-40DD-AFC4-6F175D3DCCD1}">
              <a14:hiddenFill xmlns:a14="http://schemas.microsoft.com/office/drawing/2010/main">
                <a:solidFill>
                  <a:srgbClr val="FFFFFF"/>
                </a:solidFill>
              </a14:hiddenFill>
            </a:ext>
          </a:extLst>
        </p:spPr>
      </p:pic>
      <p:sp>
        <p:nvSpPr>
          <p:cNvPr id="128007" name="Text Box 7">
            <a:extLst>
              <a:ext uri="{FF2B5EF4-FFF2-40B4-BE49-F238E27FC236}">
                <a16:creationId xmlns:a16="http://schemas.microsoft.com/office/drawing/2014/main" id="{614EF290-C277-8E4A-8BD0-1AC084F0EC28}"/>
              </a:ext>
            </a:extLst>
          </p:cNvPr>
          <p:cNvSpPr txBox="1">
            <a:spLocks noChangeArrowheads="1"/>
          </p:cNvSpPr>
          <p:nvPr/>
        </p:nvSpPr>
        <p:spPr bwMode="auto">
          <a:xfrm>
            <a:off x="50800" y="4572000"/>
            <a:ext cx="139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restored image</a:t>
            </a:r>
            <a:endParaRPr lang="en-US" altLang="en-US" sz="1600">
              <a:latin typeface="Arial" panose="020B0604020202020204" pitchFamily="34" charset="0"/>
            </a:endParaRPr>
          </a:p>
        </p:txBody>
      </p:sp>
      <p:sp>
        <p:nvSpPr>
          <p:cNvPr id="128008" name="Text Box 8">
            <a:extLst>
              <a:ext uri="{FF2B5EF4-FFF2-40B4-BE49-F238E27FC236}">
                <a16:creationId xmlns:a16="http://schemas.microsoft.com/office/drawing/2014/main" id="{9468A2F0-1F45-F84A-A24B-CAAF47BA9349}"/>
              </a:ext>
            </a:extLst>
          </p:cNvPr>
          <p:cNvSpPr txBox="1">
            <a:spLocks noChangeArrowheads="1"/>
          </p:cNvSpPr>
          <p:nvPr/>
        </p:nvSpPr>
        <p:spPr bwMode="auto">
          <a:xfrm>
            <a:off x="7756525" y="4587875"/>
            <a:ext cx="1311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residual map</a:t>
            </a:r>
            <a:endParaRPr lang="en-US" altLang="en-US" sz="1600">
              <a:latin typeface="Arial" panose="020B0604020202020204" pitchFamily="34" charset="0"/>
            </a:endParaRPr>
          </a:p>
        </p:txBody>
      </p:sp>
      <p:sp>
        <p:nvSpPr>
          <p:cNvPr id="128009" name="Text Box 9">
            <a:extLst>
              <a:ext uri="{FF2B5EF4-FFF2-40B4-BE49-F238E27FC236}">
                <a16:creationId xmlns:a16="http://schemas.microsoft.com/office/drawing/2014/main" id="{634AFE82-4C86-9A4E-AC64-75BF5F475905}"/>
              </a:ext>
            </a:extLst>
          </p:cNvPr>
          <p:cNvSpPr txBox="1">
            <a:spLocks noChangeArrowheads="1"/>
          </p:cNvSpPr>
          <p:nvPr/>
        </p:nvSpPr>
        <p:spPr bwMode="auto">
          <a:xfrm>
            <a:off x="7772400" y="1752600"/>
            <a:ext cx="129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a:latin typeface="Arial" panose="020B0604020202020204" pitchFamily="34" charset="0"/>
              </a:rPr>
              <a:t>MAXEN model</a:t>
            </a:r>
            <a:endParaRPr lang="en-US" altLang="en-US" sz="1600">
              <a:latin typeface="Arial" panose="020B0604020202020204" pitchFamily="34" charset="0"/>
            </a:endParaRPr>
          </a:p>
        </p:txBody>
      </p:sp>
      <p:sp>
        <p:nvSpPr>
          <p:cNvPr id="128010" name="Text Box 10">
            <a:extLst>
              <a:ext uri="{FF2B5EF4-FFF2-40B4-BE49-F238E27FC236}">
                <a16:creationId xmlns:a16="http://schemas.microsoft.com/office/drawing/2014/main" id="{872AFAE7-C9C7-8345-94BC-35F8F875BC6E}"/>
              </a:ext>
            </a:extLst>
          </p:cNvPr>
          <p:cNvSpPr txBox="1">
            <a:spLocks noChangeArrowheads="1"/>
          </p:cNvSpPr>
          <p:nvPr/>
        </p:nvSpPr>
        <p:spPr bwMode="auto">
          <a:xfrm>
            <a:off x="157163" y="1828800"/>
            <a:ext cx="11096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a:latin typeface="Arial" panose="020B0604020202020204" pitchFamily="34" charset="0"/>
              </a:rPr>
              <a:t>T</a:t>
            </a:r>
            <a:r>
              <a:rPr lang="en-US" altLang="en-US" baseline="30000">
                <a:latin typeface="Arial" panose="020B0604020202020204" pitchFamily="34" charset="0"/>
              </a:rPr>
              <a:t>D</a:t>
            </a:r>
            <a:r>
              <a:rPr lang="en-US" altLang="en-US">
                <a:latin typeface="Arial" panose="020B0604020202020204" pitchFamily="34" charset="0"/>
              </a:rPr>
              <a:t>(x,y)</a:t>
            </a:r>
            <a:endParaRPr lang="en-US" altLang="en-US" sz="1600">
              <a:latin typeface="Arial" panose="020B0604020202020204" pitchFamily="34" charset="0"/>
            </a:endParaRPr>
          </a:p>
        </p:txBody>
      </p:sp>
    </p:spTree>
    <p:extLst>
      <p:ext uri="{BB962C8B-B14F-4D97-AF65-F5344CB8AC3E}">
        <p14:creationId xmlns:p14="http://schemas.microsoft.com/office/powerpoint/2010/main" val="32165124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284163" y="163513"/>
            <a:ext cx="8402637" cy="1143000"/>
          </a:xfrm>
        </p:spPr>
        <p:txBody>
          <a:bodyPr>
            <a:normAutofit/>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sz="4000" dirty="0">
                <a:solidFill>
                  <a:srgbClr val="990033"/>
                </a:solidFill>
              </a:rPr>
              <a:t>CLEAN details</a:t>
            </a:r>
          </a:p>
        </p:txBody>
      </p:sp>
      <p:sp>
        <p:nvSpPr>
          <p:cNvPr id="36866" name="Text Box 2"/>
          <p:cNvSpPr txBox="1">
            <a:spLocks noChangeArrowheads="1"/>
          </p:cNvSpPr>
          <p:nvPr/>
        </p:nvSpPr>
        <p:spPr bwMode="auto">
          <a:xfrm>
            <a:off x="447145" y="1306513"/>
            <a:ext cx="8534400" cy="4662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360" cap="flat">
                <a:solidFill>
                  <a:srgbClr val="80808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1pPr>
            <a:lvl2pPr marL="431800" indent="-21590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ＭＳ Ｐゴシック" charset="0"/>
                <a:cs typeface="Arial Unicode MS" charset="0"/>
              </a:defRPr>
            </a:lvl9pPr>
          </a:lstStyle>
          <a:p>
            <a:pPr>
              <a:lnSpc>
                <a:spcPct val="100000"/>
              </a:lnSpc>
              <a:spcBef>
                <a:spcPts val="400"/>
              </a:spcBef>
              <a:buSzPct val="45000"/>
              <a:defRPr/>
            </a:pPr>
            <a:r>
              <a:rPr lang="en-US" sz="2400" dirty="0">
                <a:solidFill>
                  <a:schemeClr val="tx1"/>
                </a:solidFill>
                <a:latin typeface="Arial Narrow" panose="020B0604020202020204" pitchFamily="34" charset="0"/>
                <a:cs typeface="Arial Narrow" panose="020B0604020202020204" pitchFamily="34" charset="0"/>
              </a:rPr>
              <a:t>Modes/Capabilities:</a:t>
            </a:r>
          </a:p>
          <a:p>
            <a:pPr>
              <a:lnSpc>
                <a:spcPct val="100000"/>
              </a:lnSpc>
              <a:spcBef>
                <a:spcPts val="400"/>
              </a:spcBef>
              <a:buSzPct val="45000"/>
              <a:buFont typeface="Wingdings" charset="0"/>
              <a:buChar char=""/>
              <a:defRPr/>
            </a:pPr>
            <a:r>
              <a:rPr lang="en-US" sz="2400" dirty="0">
                <a:solidFill>
                  <a:schemeClr val="tx1"/>
                </a:solidFill>
                <a:latin typeface="Arial Narrow" panose="020B0604020202020204" pitchFamily="34" charset="0"/>
                <a:cs typeface="Arial Narrow" panose="020B0604020202020204" pitchFamily="34" charset="0"/>
              </a:rPr>
              <a:t> continuum: incl. multi-frequency synthesis (radial extent of each visibility due to bandwidth), and Taylor term expansion (to derive spectral index and curvature)</a:t>
            </a:r>
          </a:p>
          <a:p>
            <a:pPr>
              <a:lnSpc>
                <a:spcPct val="100000"/>
              </a:lnSpc>
              <a:spcBef>
                <a:spcPts val="400"/>
              </a:spcBef>
              <a:buSzPct val="45000"/>
              <a:buFont typeface="Wingdings" charset="0"/>
              <a:buChar char=""/>
              <a:defRPr/>
            </a:pPr>
            <a:r>
              <a:rPr lang="en-US" sz="2400" dirty="0">
                <a:solidFill>
                  <a:schemeClr val="tx1"/>
                </a:solidFill>
                <a:latin typeface="Arial Narrow" panose="020B0604020202020204" pitchFamily="34" charset="0"/>
                <a:cs typeface="Arial Narrow" panose="020B0604020202020204" pitchFamily="34" charset="0"/>
              </a:rPr>
              <a:t> spectral line: data cubes (many planes) grids in velocity space, takes account of Doppler shift of line</a:t>
            </a:r>
          </a:p>
          <a:p>
            <a:pPr>
              <a:lnSpc>
                <a:spcPct val="100000"/>
              </a:lnSpc>
              <a:spcBef>
                <a:spcPts val="400"/>
              </a:spcBef>
              <a:buSzPct val="45000"/>
              <a:buFont typeface="Wingdings" charset="0"/>
              <a:buChar char=""/>
              <a:defRPr/>
            </a:pPr>
            <a:r>
              <a:rPr lang="en-US" sz="2400" dirty="0">
                <a:solidFill>
                  <a:schemeClr val="tx1"/>
                </a:solidFill>
                <a:latin typeface="Arial Narrow" panose="020B0604020202020204" pitchFamily="34" charset="0"/>
                <a:cs typeface="Arial Narrow" panose="020B0604020202020204" pitchFamily="34" charset="0"/>
              </a:rPr>
              <a:t> mosaicking: combine multiple </a:t>
            </a:r>
            <a:r>
              <a:rPr lang="en-US" sz="2400" dirty="0" err="1">
                <a:solidFill>
                  <a:schemeClr val="tx1"/>
                </a:solidFill>
                <a:latin typeface="Arial Narrow" panose="020B0604020202020204" pitchFamily="34" charset="0"/>
                <a:cs typeface="Arial Narrow" panose="020B0604020202020204" pitchFamily="34" charset="0"/>
              </a:rPr>
              <a:t>pointings</a:t>
            </a:r>
            <a:r>
              <a:rPr lang="en-US" sz="2400" dirty="0">
                <a:solidFill>
                  <a:schemeClr val="tx1"/>
                </a:solidFill>
                <a:latin typeface="Arial Narrow" panose="020B0604020202020204" pitchFamily="34" charset="0"/>
                <a:cs typeface="Arial Narrow" panose="020B0604020202020204" pitchFamily="34" charset="0"/>
              </a:rPr>
              <a:t> to single image</a:t>
            </a:r>
          </a:p>
          <a:p>
            <a:pPr>
              <a:lnSpc>
                <a:spcPct val="100000"/>
              </a:lnSpc>
              <a:spcBef>
                <a:spcPts val="400"/>
              </a:spcBef>
              <a:buSzPct val="45000"/>
              <a:buFont typeface="Wingdings" charset="0"/>
              <a:buChar char=""/>
              <a:defRPr/>
            </a:pPr>
            <a:r>
              <a:rPr lang="en-US" sz="2400" dirty="0">
                <a:solidFill>
                  <a:schemeClr val="tx1"/>
                </a:solidFill>
                <a:latin typeface="Arial Narrow" panose="020B0604020202020204" pitchFamily="34" charset="0"/>
                <a:cs typeface="Arial Narrow" panose="020B0604020202020204" pitchFamily="34" charset="0"/>
              </a:rPr>
              <a:t> w-projection/faceting for images beyond the half-power point </a:t>
            </a:r>
          </a:p>
          <a:p>
            <a:pPr>
              <a:lnSpc>
                <a:spcPct val="100000"/>
              </a:lnSpc>
              <a:spcBef>
                <a:spcPts val="400"/>
              </a:spcBef>
              <a:buSzPct val="45000"/>
              <a:buFont typeface="Wingdings" charset="0"/>
              <a:buChar char=""/>
              <a:defRPr/>
            </a:pPr>
            <a:r>
              <a:rPr lang="en-US" sz="2400" dirty="0">
                <a:solidFill>
                  <a:schemeClr val="tx1"/>
                </a:solidFill>
                <a:latin typeface="Arial Narrow" panose="020B0604020202020204" pitchFamily="34" charset="0"/>
                <a:cs typeface="Arial Narrow" panose="020B0604020202020204" pitchFamily="34" charset="0"/>
              </a:rPr>
              <a:t> outlier fields to </a:t>
            </a:r>
            <a:r>
              <a:rPr lang="en-US" sz="2400" dirty="0" err="1">
                <a:solidFill>
                  <a:schemeClr val="tx1"/>
                </a:solidFill>
                <a:latin typeface="Arial Narrow" panose="020B0604020202020204" pitchFamily="34" charset="0"/>
                <a:cs typeface="Arial Narrow" panose="020B0604020202020204" pitchFamily="34" charset="0"/>
              </a:rPr>
              <a:t>deconvolve</a:t>
            </a:r>
            <a:r>
              <a:rPr lang="en-US" sz="2400" dirty="0">
                <a:solidFill>
                  <a:schemeClr val="tx1"/>
                </a:solidFill>
                <a:latin typeface="Arial Narrow" panose="020B0604020202020204" pitchFamily="34" charset="0"/>
                <a:cs typeface="Arial Narrow" panose="020B0604020202020204" pitchFamily="34" charset="0"/>
              </a:rPr>
              <a:t> strong sources in primary beam </a:t>
            </a:r>
            <a:r>
              <a:rPr lang="en-US" sz="2400" dirty="0" err="1">
                <a:solidFill>
                  <a:schemeClr val="tx1"/>
                </a:solidFill>
                <a:latin typeface="Arial Narrow" panose="020B0604020202020204" pitchFamily="34" charset="0"/>
                <a:cs typeface="Arial Narrow" panose="020B0604020202020204" pitchFamily="34" charset="0"/>
              </a:rPr>
              <a:t>sidelobes</a:t>
            </a:r>
            <a:r>
              <a:rPr lang="en-US" sz="2400" dirty="0">
                <a:solidFill>
                  <a:schemeClr val="tx1"/>
                </a:solidFill>
                <a:latin typeface="Arial Narrow" panose="020B0604020202020204" pitchFamily="34" charset="0"/>
                <a:cs typeface="Arial Narrow" panose="020B0604020202020204" pitchFamily="34" charset="0"/>
              </a:rPr>
              <a:t> </a:t>
            </a:r>
          </a:p>
          <a:p>
            <a:pPr>
              <a:lnSpc>
                <a:spcPct val="100000"/>
              </a:lnSpc>
              <a:spcBef>
                <a:spcPts val="400"/>
              </a:spcBef>
              <a:buSzPct val="45000"/>
              <a:buFont typeface="Wingdings" charset="0"/>
              <a:buChar char=""/>
              <a:defRPr/>
            </a:pPr>
            <a:r>
              <a:rPr lang="en-US" sz="2400" dirty="0">
                <a:solidFill>
                  <a:schemeClr val="tx1"/>
                </a:solidFill>
                <a:latin typeface="Arial Narrow" panose="020B0604020202020204" pitchFamily="34" charset="0"/>
                <a:cs typeface="Arial Narrow" panose="020B0604020202020204" pitchFamily="34" charset="0"/>
              </a:rPr>
              <a:t> multiscale cleaning</a:t>
            </a:r>
          </a:p>
        </p:txBody>
      </p:sp>
    </p:spTree>
    <p:extLst>
      <p:ext uri="{BB962C8B-B14F-4D97-AF65-F5344CB8AC3E}">
        <p14:creationId xmlns:p14="http://schemas.microsoft.com/office/powerpoint/2010/main" val="3053930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article}&#13;\pagestyle{empty}&#13;\usepackage{color}&#13;\begin{document}&#13;\color{blue}&#13;$V(u,v) = \int \int T(x,y) e^{2\pi i (ux+vy)}dxdy$&#13;\end{document}"/>
  <p:tag name="EXTERNALNAME" val="TP_tmp"/>
  <p:tag name="BLEND" val="0"/>
  <p:tag name="TRANSPARENT" val="0"/>
  <p:tag name="RESOLUTION" val="1200"/>
  <p:tag name="WORKAROUNDTRANSPARENCYBUG" val="0"/>
  <p:tag name="ALLOWFONTSUBSTITUTION" val="0"/>
  <p:tag name="BITMAPFORMAT" val="bmp256"/>
  <p:tag name="ORIGWIDTH" val="159"/>
  <p:tag name="PICTUREFILESIZE" val="576562"/>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3;\pagestyle{empty}&#13;\begin{document}&#13;&#13;$\rightleftharpoons$&#13;&#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3;\pagestyle{empty}&#13;\begin{document}&#13;&#13;$\rightleftharpoons$&#13;&#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article}&#10;\pagestyle{empty}&#10;\begin{document}&#10;&#10;$B(u,v) = \sum_{k} (u_k,v_k)$&#10;\end{document}"/>
  <p:tag name="EXTERNALNAME" val="TP_tmp"/>
  <p:tag name="BLEND" val="0"/>
  <p:tag name="TRANSPARENT" val="0"/>
  <p:tag name="RESOLUTION" val="1200"/>
  <p:tag name="WORKAROUNDTRANSPARENCYBUG" val="0"/>
  <p:tag name="ALLOWFONTSUBSTITUTION" val="0"/>
  <p:tag name="BITMAPFORMAT" val="pngmono"/>
  <p:tag name="ORIGWIDTH" val="92"/>
  <p:tag name="PICTUREFILESIZE" val="4497"/>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T^D(x,y) = b(x,y) \otimes T(x,y)$&#10;\end{document}"/>
  <p:tag name="EXTERNALNAME" val="TP_tmp"/>
  <p:tag name="BLEND" val="0"/>
  <p:tag name="TRANSPARENT" val="0"/>
  <p:tag name="RESOLUTION" val="1200"/>
  <p:tag name="WORKAROUNDTRANSPARENCYBUG" val="0"/>
  <p:tag name="ALLOWFONTSUBSTITUTION" val="0"/>
  <p:tag name="BITMAPFORMAT" val="pngmono"/>
  <p:tag name="ORIGWIDTH" val="121"/>
  <p:tag name="PICTUREFILESIZE" val="6155"/>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T^{D}(x,y) = FT^{-1}\{ B(u,v)\times V(u,v) \}$&#10;\end{document}"/>
  <p:tag name="EXTERNALNAME" val="TP_tmp"/>
  <p:tag name="BLEND" val="0"/>
  <p:tag name="TRANSPARENT" val="0"/>
  <p:tag name="RESOLUTION" val="1200"/>
  <p:tag name="WORKAROUNDTRANSPARENCYBUG" val="0"/>
  <p:tag name="ALLOWFONTSUBSTITUTION" val="0"/>
  <p:tag name="BITMAPFORMAT" val="pngmono"/>
  <p:tag name="ORIGWIDTH" val="161"/>
  <p:tag name="PICTUREFILESIZE" val="7390"/>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b(x,y)  = FT ^{-1}\{B(u,v)\}$&#10;\end{document}"/>
  <p:tag name="EXTERNALNAME" val="TP_tmp"/>
  <p:tag name="BLEND" val="0"/>
  <p:tag name="TRANSPARENT" val="0"/>
  <p:tag name="RESOLUTION" val="1200"/>
  <p:tag name="WORKAROUNDTRANSPARENCYBUG" val="0"/>
  <p:tag name="ALLOWFONTSUBSTITUTION" val="0"/>
  <p:tag name="BITMAPFORMAT" val="pngmono"/>
  <p:tag name="ORIGWIDTH" val="107"/>
  <p:tag name="PICTUREFILESIZE" val="4922"/>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leftharpoons$&#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arrow$&#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291"/>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otimes$&#10;\end{document}"/>
  <p:tag name="EXTERNALNAME" val="TP_tmp"/>
  <p:tag name="BLEND" val="0"/>
  <p:tag name="TRANSPARENT" val="0"/>
  <p:tag name="RESOLUTION" val="1200"/>
  <p:tag name="WORKAROUNDTRANSPARENCYBUG" val="0"/>
  <p:tag name="ALLOWFONTSUBSTITUTION" val="0"/>
  <p:tag name="BITMAPFORMAT" val="pngmono"/>
  <p:tag name="ORIGWIDTH" val="7"/>
  <p:tag name="PICTUREFILESIZE" val="644"/>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leftharpoons$&#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article}&#13;\pagestyle{empty}&#13;\usepackage{color}&#13;\begin{document}&#13;\color{blue}&#13;$T(x,y) = \int\int V(u,v) e^{-2\pi i( ux+vy) } dudv$&#13;\end{document}"/>
  <p:tag name="EXTERNALNAME" val="TP_tmp"/>
  <p:tag name="BLEND" val="0"/>
  <p:tag name="TRANSPARENT" val="0"/>
  <p:tag name="RESOLUTION" val="1200"/>
  <p:tag name="WORKAROUNDTRANSPARENCYBUG" val="0"/>
  <p:tag name="ALLOWFONTSUBSTITUTION" val="0"/>
  <p:tag name="BITMAPFORMAT" val="bmp256"/>
  <p:tag name="ORIGWIDTH" val="166"/>
  <p:tag name="PICTUREFILESIZE" val="60173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arrow$&#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291"/>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article}&#10;\pagestyle{empty}&#10;\begin{document}&#10;&#10;$V^G(u,v) = V(u,v)B(u,v) \otimes G(u,v) &#10;\rightleftharpoons T^D(x,y)g(x,y) $&#10;\end{document}"/>
  <p:tag name="EXTERNALNAME" val="TP_tmp"/>
  <p:tag name="BLEND" val="0"/>
  <p:tag name="TRANSPARENT" val="0"/>
  <p:tag name="RESOLUTION" val="1200"/>
  <p:tag name="WORKAROUNDTRANSPARENCYBUG" val="0"/>
  <p:tag name="ALLOWFONTSUBSTITUTION" val="0"/>
  <p:tag name="BITMAPFORMAT" val="pngmono"/>
  <p:tag name="ORIGWIDTH" val="237"/>
  <p:tag name="PICTUREFILESIZE" val="11977"/>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b(x,y) = FT^{-1} \{W(u,v)B(u,v) \}$&#13;&#10;\end{document}"/>
  <p:tag name="EXTERNALNAME" val="TP_tmp"/>
  <p:tag name="BLEND" val="0"/>
  <p:tag name="TRANSPARENT" val="0"/>
  <p:tag name="RESOLUTION" val="1200"/>
  <p:tag name="WORKAROUNDTRANSPARENCYBUG" val="0"/>
  <p:tag name="ALLOWFONTSUBSTITUTION" val="0"/>
  <p:tag name="BITMAPFORMAT" val="pngmono"/>
  <p:tag name="ORIGWIDTH" val="141"/>
  <p:tag name="PICTUREFILESIZE" val="6798"/>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W(u,v) = \frac{1}{\sqrt{1 + S_N^2/S_{thresh}^2}}$&#13;\end{document}"/>
  <p:tag name="EXTERNALNAME" val="TP_tmp"/>
  <p:tag name="BLEND" val="0"/>
  <p:tag name="TRANSPARENT" val="0"/>
  <p:tag name="RESOLUTION" val="1200"/>
  <p:tag name="WORKAROUNDTRANSPARENCYBUG" val="0"/>
  <p:tag name="ALLOWFONTSUBSTITUTION" val="0"/>
  <p:tag name="BITMAPFORMAT" val="pngmono"/>
  <p:tag name="ORIGWIDTH" val="109"/>
  <p:tag name="PICTUREFILESIZE" val="5321"/>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W(u,v)  = exp \left\{ - \frac{(u^2+v^2)}{t^2} \right\}$&#13;&#10;\end{document}"/>
  <p:tag name="EXTERNALNAME" val="TP_tmp"/>
  <p:tag name="BLEND" val="0"/>
  <p:tag name="TRANSPARENT" val="0"/>
  <p:tag name="RESOLUTION" val="1200"/>
  <p:tag name="WORKAROUNDTRANSPARENCYBUG" val="0"/>
  <p:tag name="ALLOWFONTSUBSTITUTION" val="0"/>
  <p:tag name="BITMAPFORMAT" val="pngmono"/>
  <p:tag name="ORIGWIDTH" val="116"/>
  <p:tag name="PICTUREFILESIZE" val="6160"/>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H = -\sum_k T_k \log \left( \frac{T_k}{M_k} \right)$&#13;\end{document}"/>
  <p:tag name="EXTERNALNAME" val="TP_tmp"/>
  <p:tag name="BLEND" val="0"/>
  <p:tag name="TRANSPARENT" val="0"/>
  <p:tag name="RESOLUTION" val="1200"/>
  <p:tag name="WORKAROUNDTRANSPARENCYBUG" val="0"/>
  <p:tag name="ALLOWFONTSUBSTITUTION" val="0"/>
  <p:tag name="BITMAPFORMAT" val="pngmono"/>
  <p:tag name="ORIGWIDTH" val="100"/>
  <p:tag name="PICTUREFILESIZE" val="5176"/>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F = \sum_kT_k$&#13;&#10;\end{document}"/>
  <p:tag name="EXTERNALNAME" val="TP_tmp"/>
  <p:tag name="BLEND" val="0"/>
  <p:tag name="TRANSPARENT" val="0"/>
  <p:tag name="RESOLUTION" val="1200"/>
  <p:tag name="WORKAROUNDTRANSPARENCYBUG" val="0"/>
  <p:tag name="ALLOWFONTSUBSTITUTION" val="0"/>
  <p:tag name="BITMAPFORMAT" val="pngmono"/>
  <p:tag name="ORIGWIDTH" val="49"/>
  <p:tag name="PICTUREFILESIZE" val="1967"/>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chi^2  = \sum_k \frac{| V(u_k,v_k)- {\rm FT}\{T\}|^2}{\sigma_k^2 } $&#13;\end{document}"/>
  <p:tag name="EXTERNALNAME" val="TP_tmp"/>
  <p:tag name="BLEND" val="0"/>
  <p:tag name="TRANSPARENT" val="0"/>
  <p:tag name="RESOLUTION" val="1200"/>
  <p:tag name="WORKAROUNDTRANSPARENCYBUG" val="0"/>
  <p:tag name="ALLOWFONTSUBSTITUTION" val="0"/>
  <p:tag name="BITMAPFORMAT" val="pngmono"/>
  <p:tag name="ORIGWIDTH" val="116"/>
  <p:tag name="PICTUREFILESIZE" val="5805"/>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hat{V}(u,v) = \frac{[V(u,v)a(u,v)]}{\hat{a}(u,v)}$&#13;&#10;\end{document}"/>
  <p:tag name="EXTERNALNAME" val="TP_tmp"/>
  <p:tag name="BLEND" val="0"/>
  <p:tag name="TRANSPARENT" val="0"/>
  <p:tag name="RESOLUTION" val="1200"/>
  <p:tag name="WORKAROUNDTRANSPARENCYBUG" val="0"/>
  <p:tag name="ALLOWFONTSUBSTITUTION" val="0"/>
  <p:tag name="BITMAPFORMAT" val="pngmono"/>
  <p:tag name="ORIGWIDTH" val="96"/>
  <p:tag name="PICTUREFILESIZE" val="5417"/>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V(u,v;x_o,y_o) = \int\int T(x,y)A(x-x_o,y-y_o)e^{2\pi i (ux+vy)}dxdy$&#13;&#10;\end{document}"/>
  <p:tag name="EXTERNALNAME" val="TP_tmp"/>
  <p:tag name="BLEND" val="0"/>
  <p:tag name="TRANSPARENT" val="0"/>
  <p:tag name="RESOLUTION" val="1200"/>
  <p:tag name="WORKAROUNDTRANSPARENCYBUG" val="0"/>
  <p:tag name="ALLOWFONTSUBSTITUTION" val="0"/>
  <p:tag name="BITMAPFORMAT" val="pngmono"/>
  <p:tag name="ORIGWIDTH" val="262"/>
  <p:tag name="PICTUREFILESIZE" val="1213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article}&#13;\pagestyle{empty}&#13;\usepackage{color}&#13;\begin{document}&#13;\color{blue}&#13;$V(u,v) \rightleftharpoons T(x,y)$&#13;\end{document}"/>
  <p:tag name="EXTERNALNAME" val="TP_tmp"/>
  <p:tag name="BLEND" val="0"/>
  <p:tag name="TRANSPARENT" val="0"/>
  <p:tag name="RESOLUTION" val="1200"/>
  <p:tag name="WORKAROUNDTRANSPARENCYBUG" val="0"/>
  <p:tag name="ALLOWFONTSUBSTITUTION" val="0"/>
  <p:tag name="BITMAPFORMAT" val="bmp256"/>
  <p:tag name="ORIGWIDTH" val="76"/>
  <p:tag name="PICTUREFILESIZE" val="233122"/>
</p:tagLst>
</file>

<file path=ppt/tags/tag30.xml><?xml version="1.0" encoding="utf-8"?>
<p:tagLst xmlns:a="http://schemas.openxmlformats.org/drawingml/2006/main" xmlns:r="http://schemas.openxmlformats.org/officeDocument/2006/relationships" xmlns:p="http://schemas.openxmlformats.org/presentationml/2006/main">
  <p:tag name="SOURCE" val="\documentclass{article}&#13;\pagestyle{empty}&#13;\begin{document}&#13;&#13;$V(u-u_o,v-v_o) = \frac{\int\int V(u,v;x_o,y_o)e^{2\pi i (u_o x_o + v_o y_o)}dx_ody_o} {a(u_o,v_o)}$&#13;&#10;\end{document}"/>
  <p:tag name="EXTERNALNAME" val="TP_tmp"/>
  <p:tag name="BLEND" val="0"/>
  <p:tag name="TRANSPARENT" val="0"/>
  <p:tag name="RESOLUTION" val="1200"/>
  <p:tag name="WORKAROUNDTRANSPARENCYBUG" val="0"/>
  <p:tag name="ALLOWFONTSUBSTITUTION" val="0"/>
  <p:tag name="BITMAPFORMAT" val="pngmono"/>
  <p:tag name="ORIGWIDTH" val="232"/>
  <p:tag name="PICTUREFILESIZE" val="11480"/>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leftharpoons$&#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leftharpoons$&#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leftharpoons$&#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pagestyle{empty}&#10;\begin{document}&#10;&#10;$\rightleftharpoons$&#10;\end{document}"/>
  <p:tag name="EXTERNALNAME" val="TP_tmp"/>
  <p:tag name="BLEND" val="0"/>
  <p:tag name="TRANSPARENT" val="0"/>
  <p:tag name="RESOLUTION" val="1200"/>
  <p:tag name="WORKAROUNDTRANSPARENCYBUG" val="0"/>
  <p:tag name="ALLOWFONTSUBSTITUTION" val="0"/>
  <p:tag name="BITMAPFORMAT" val="pngmono"/>
  <p:tag name="ORIGWIDTH" val="10"/>
  <p:tag name="PICTUREFILESIZE" val="392"/>
</p:tagLst>
</file>

<file path=ppt/tags/tag8.xml><?xml version="1.0" encoding="utf-8"?>
<p:tagLst xmlns:a="http://schemas.openxmlformats.org/drawingml/2006/main" xmlns:r="http://schemas.openxmlformats.org/officeDocument/2006/relationships" xmlns:p="http://schemas.openxmlformats.org/presentationml/2006/main">
  <p:tag name="SOURCE" val="\documentclass{article}&#13;\pagestyle{empty}&#13;\usepackage{color}&#13;\begin{document}&#13;\color{blue}&#13;$V(u,v) = \int \int T(x,y) e^{2\pi i (ux+vy)}dxdy$&#13;\end{document}"/>
  <p:tag name="EXTERNALNAME" val="TP_tmp"/>
  <p:tag name="BLEND" val="0"/>
  <p:tag name="TRANSPARENT" val="0"/>
  <p:tag name="RESOLUTION" val="1200"/>
  <p:tag name="WORKAROUNDTRANSPARENCYBUG" val="0"/>
  <p:tag name="ALLOWFONTSUBSTITUTION" val="0"/>
  <p:tag name="BITMAPFORMAT" val="bmp256"/>
  <p:tag name="ORIGWIDTH" val="159"/>
  <p:tag name="PICTUREFILESIZE" val="576562"/>
</p:tagLst>
</file>

<file path=ppt/tags/tag9.xml><?xml version="1.0" encoding="utf-8"?>
<p:tagLst xmlns:a="http://schemas.openxmlformats.org/drawingml/2006/main" xmlns:r="http://schemas.openxmlformats.org/officeDocument/2006/relationships" xmlns:p="http://schemas.openxmlformats.org/presentationml/2006/main">
  <p:tag name="SOURCE" val="\documentclass{article}&#13;\pagestyle{empty}&#13;\usepackage{color}&#13;\begin{document}&#13;\color{blue}&#13;$V(u,v) = \int \int T(x,y) e^{2\pi i (ux+vy)}dxdy$&#13;\end{document}"/>
  <p:tag name="EXTERNALNAME" val="TP_tmp"/>
  <p:tag name="BLEND" val="0"/>
  <p:tag name="TRANSPARENT" val="0"/>
  <p:tag name="RESOLUTION" val="1200"/>
  <p:tag name="WORKAROUNDTRANSPARENCYBUG" val="0"/>
  <p:tag name="ALLOWFONTSUBSTITUTION" val="0"/>
  <p:tag name="BITMAPFORMAT" val="bmp256"/>
  <p:tag name="ORIGWIDTH" val="159"/>
  <p:tag name="PICTUREFILESIZE" val="576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AASC-NRAO-NR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41703</TotalTime>
  <Words>7992</Words>
  <Application>Microsoft Macintosh PowerPoint</Application>
  <PresentationFormat>On-screen Show (4:3)</PresentationFormat>
  <Paragraphs>1212</Paragraphs>
  <Slides>111</Slides>
  <Notes>90</Notes>
  <HiddenSlides>9</HiddenSlides>
  <MMClips>1</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1</vt:i4>
      </vt:variant>
      <vt:variant>
        <vt:lpstr>Slide Titles</vt:lpstr>
      </vt:variant>
      <vt:variant>
        <vt:i4>111</vt:i4>
      </vt:variant>
    </vt:vector>
  </HeadingPairs>
  <TitlesOfParts>
    <vt:vector size="133" baseType="lpstr">
      <vt:lpstr>Arial Unicode MS</vt:lpstr>
      <vt:lpstr>ＭＳ Ｐゴシック</vt:lpstr>
      <vt:lpstr>Arial</vt:lpstr>
      <vt:lpstr>Arial Narrow</vt:lpstr>
      <vt:lpstr>Cabin</vt:lpstr>
      <vt:lpstr>Calibri</vt:lpstr>
      <vt:lpstr>Cambria Math</vt:lpstr>
      <vt:lpstr>Gadget</vt:lpstr>
      <vt:lpstr>Gill Sans</vt:lpstr>
      <vt:lpstr>Gill Sans MT</vt:lpstr>
      <vt:lpstr>GillSans</vt:lpstr>
      <vt:lpstr>Monotype Corsiva</vt:lpstr>
      <vt:lpstr>Noto Sans Symbols</vt:lpstr>
      <vt:lpstr>Optima</vt:lpstr>
      <vt:lpstr>Skia</vt:lpstr>
      <vt:lpstr>Symbol</vt:lpstr>
      <vt:lpstr>Times</vt:lpstr>
      <vt:lpstr>Times New Roman</vt:lpstr>
      <vt:lpstr>Wingdings</vt:lpstr>
      <vt:lpstr>Office Theme</vt:lpstr>
      <vt:lpstr>NAASC-NRAO-NRC</vt:lpstr>
      <vt:lpstr>Equation</vt:lpstr>
      <vt:lpstr>Interferometry and ALMA Part 1</vt:lpstr>
      <vt:lpstr>Radio Astronomy</vt:lpstr>
      <vt:lpstr>What is heterodyne?</vt:lpstr>
      <vt:lpstr>Long wavelength means no glass mirrors</vt:lpstr>
      <vt:lpstr>What can we observe? (MHz-GHz range)</vt:lpstr>
      <vt:lpstr>What should we observe?</vt:lpstr>
      <vt:lpstr>At higher frequencies we can observe a broad range of molecular lines</vt:lpstr>
      <vt:lpstr>Why do we need interferometers? </vt:lpstr>
      <vt:lpstr>What is an interferometer?</vt:lpstr>
      <vt:lpstr>How do we use interferometry?</vt:lpstr>
      <vt:lpstr>Some instrument details…</vt:lpstr>
      <vt:lpstr>Some instrument details…</vt:lpstr>
      <vt:lpstr>PowerPoint Presentation</vt:lpstr>
      <vt:lpstr>Characteristic Angular Scales: M100</vt:lpstr>
      <vt:lpstr>The Plan</vt:lpstr>
      <vt:lpstr>Aperture Synthesis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Visibility and Sky Brightness</vt:lpstr>
      <vt:lpstr>Pause for questions</vt:lpstr>
      <vt:lpstr>PowerPoint Presentation</vt:lpstr>
      <vt:lpstr>The Fourier Transform</vt:lpstr>
      <vt:lpstr>PowerPoint Presentation</vt:lpstr>
      <vt:lpstr>PowerPoint Presentation</vt:lpstr>
      <vt:lpstr>PowerPoint Presentation</vt:lpstr>
      <vt:lpstr>PowerPoint Presentation</vt:lpstr>
      <vt:lpstr>PowerPoint Presentation</vt:lpstr>
      <vt:lpstr>Visibility and Sky Brightness</vt:lpstr>
      <vt:lpstr>Visibility and Sky Brightness</vt:lpstr>
      <vt:lpstr>2D Fourier Transform Pairs</vt:lpstr>
      <vt:lpstr>PowerPoint Presentation</vt:lpstr>
      <vt:lpstr>Aperture Synthesis Telescopes</vt:lpstr>
      <vt:lpstr>Imaging</vt:lpstr>
      <vt:lpstr>PowerPoint Presentation</vt:lpstr>
      <vt:lpstr>PowerPoint Presentation</vt:lpstr>
      <vt:lpstr>PowerPoint Presentation</vt:lpstr>
      <vt:lpstr>PowerPoint Presentation</vt:lpstr>
      <vt:lpstr>PowerPoint Presentation</vt:lpstr>
      <vt:lpstr>PowerPoint Presentation</vt:lpstr>
      <vt:lpstr>Details of the Dirty Image</vt:lpstr>
      <vt:lpstr>Pixel Size and Image Size</vt:lpstr>
      <vt:lpstr>Characteristic Angular Scales </vt:lpstr>
      <vt:lpstr>PowerPoint Presentation</vt:lpstr>
      <vt:lpstr>PowerPoint Presentation</vt:lpstr>
      <vt:lpstr>Advantages of many antennas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 Antennas – Instantaneous</vt:lpstr>
      <vt:lpstr>32 Antennas –  8 hours</vt:lpstr>
      <vt:lpstr>Dirty Beam Shape and Weighting</vt:lpstr>
      <vt:lpstr>Dirty Beam Shape and Weighting</vt:lpstr>
      <vt:lpstr>Dirty Beam Shape and Weighting</vt:lpstr>
      <vt:lpstr>Dirty Beam Shape and Weighting</vt:lpstr>
      <vt:lpstr>Weighting and Tapering: Noise</vt:lpstr>
      <vt:lpstr>Weighting and Tapering: Summary</vt:lpstr>
      <vt:lpstr>Deconvolution</vt:lpstr>
      <vt:lpstr>Deconvolution</vt:lpstr>
      <vt:lpstr>Deconvolution Philosophy</vt:lpstr>
      <vt:lpstr>Deconvolution Algorithms</vt:lpstr>
      <vt:lpstr>CLEAN in CASA</vt:lpstr>
      <vt:lpstr>PowerPoint Presentation</vt:lpstr>
      <vt:lpstr>Basic CLEAN Algorithm</vt:lpstr>
      <vt:lpstr>Basic CLEAN Algorithm (cont)</vt:lpstr>
      <vt:lpstr>CLEAN</vt:lpstr>
      <vt:lpstr>CLEAN </vt:lpstr>
      <vt:lpstr>CLEAN with Box</vt:lpstr>
      <vt:lpstr>CLEAN with Poor Choice of Box</vt:lpstr>
      <vt:lpstr>“Restored” Images</vt:lpstr>
      <vt:lpstr>Noise in Images</vt:lpstr>
      <vt:lpstr>PowerPoint Presentation</vt:lpstr>
      <vt:lpstr>CLEAN Variants</vt:lpstr>
      <vt:lpstr>PowerPoint Presentation</vt:lpstr>
      <vt:lpstr>PowerPoint Presentation</vt:lpstr>
      <vt:lpstr>PowerPoint Presentation</vt:lpstr>
      <vt:lpstr>Maximum Entropy Algorithm</vt:lpstr>
      <vt:lpstr>Maximum Entropy Algorithm (cont)</vt:lpstr>
      <vt:lpstr>Maximum Entropy</vt:lpstr>
      <vt:lpstr>CLEAN details</vt:lpstr>
      <vt:lpstr>PowerPoint Presentation</vt:lpstr>
      <vt:lpstr>Output of CLEAN</vt:lpstr>
      <vt:lpstr>Multi-scale CLEAN</vt:lpstr>
      <vt:lpstr>Your ALMA Project (25%)</vt:lpstr>
      <vt:lpstr>PowerPoint Presentation</vt:lpstr>
      <vt:lpstr>Self Calibration</vt:lpstr>
      <vt:lpstr>Summary</vt:lpstr>
      <vt:lpstr>Concluding Remarks</vt:lpstr>
      <vt:lpstr>References</vt:lpstr>
      <vt:lpstr>Missing Low Spatial Frequencies (I)</vt:lpstr>
      <vt:lpstr>Missing Low Spatial Frequencies (II)</vt:lpstr>
      <vt:lpstr>Missing Low Spatial Frequencies (III)</vt:lpstr>
    </vt:vector>
  </TitlesOfParts>
  <Company>National Reseach Council</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Crash Course in Submillimetre Astronomy and Interferometry</dc:title>
  <dc:creator>James Di Francesco</dc:creator>
  <cp:lastModifiedBy>Brenda Matthews</cp:lastModifiedBy>
  <cp:revision>116</cp:revision>
  <cp:lastPrinted>2013-01-22T19:17:04Z</cp:lastPrinted>
  <dcterms:created xsi:type="dcterms:W3CDTF">2013-02-07T17:58:44Z</dcterms:created>
  <dcterms:modified xsi:type="dcterms:W3CDTF">2018-03-01T19:13:31Z</dcterms:modified>
</cp:coreProperties>
</file>