
<file path=[Content_Types].xml><?xml version="1.0" encoding="utf-8"?>
<Types xmlns="http://schemas.openxmlformats.org/package/2006/content-types">
  <Default Extension="jpg" ContentType="image/jpeg"/>
  <Default Extension="emf" ContentType="image/x-emf"/>
  <Default Extension="jpeg" ContentType="image/jpeg"/>
  <Default Extension="xml" ContentType="application/xml"/>
  <Default Extension="mp4" ContentType="video/unknown"/>
  <Default Extension="bin" ContentType="application/vnd.openxmlformats-officedocument.presentationml.printerSettings"/>
  <Default Extension="wdp" ContentType="image/vnd.ms-photo"/>
  <Default Extension="png" ContentType="image/png"/>
  <Default Extension="rels" ContentType="application/vnd.openxmlformats-package.relationships+xml"/>
  <Default Extension="gif" ContentType="image/gif"/>
  <Default Extension="MOV" ContentType="video/unknown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59"/>
  </p:notesMasterIdLst>
  <p:handoutMasterIdLst>
    <p:handoutMasterId r:id="rId60"/>
  </p:handoutMasterIdLst>
  <p:sldIdLst>
    <p:sldId id="330" r:id="rId2"/>
    <p:sldId id="259" r:id="rId3"/>
    <p:sldId id="265" r:id="rId4"/>
    <p:sldId id="342" r:id="rId5"/>
    <p:sldId id="373" r:id="rId6"/>
    <p:sldId id="268" r:id="rId7"/>
    <p:sldId id="372" r:id="rId8"/>
    <p:sldId id="395" r:id="rId9"/>
    <p:sldId id="374" r:id="rId10"/>
    <p:sldId id="367" r:id="rId11"/>
    <p:sldId id="348" r:id="rId12"/>
    <p:sldId id="350" r:id="rId13"/>
    <p:sldId id="351" r:id="rId14"/>
    <p:sldId id="366" r:id="rId15"/>
    <p:sldId id="396" r:id="rId16"/>
    <p:sldId id="397" r:id="rId17"/>
    <p:sldId id="359" r:id="rId18"/>
    <p:sldId id="368" r:id="rId19"/>
    <p:sldId id="262" r:id="rId20"/>
    <p:sldId id="279" r:id="rId21"/>
    <p:sldId id="280" r:id="rId22"/>
    <p:sldId id="377" r:id="rId23"/>
    <p:sldId id="378" r:id="rId24"/>
    <p:sldId id="379" r:id="rId25"/>
    <p:sldId id="380" r:id="rId26"/>
    <p:sldId id="285" r:id="rId27"/>
    <p:sldId id="286" r:id="rId28"/>
    <p:sldId id="289" r:id="rId29"/>
    <p:sldId id="290" r:id="rId30"/>
    <p:sldId id="360" r:id="rId31"/>
    <p:sldId id="381" r:id="rId32"/>
    <p:sldId id="407" r:id="rId33"/>
    <p:sldId id="382" r:id="rId34"/>
    <p:sldId id="295" r:id="rId35"/>
    <p:sldId id="297" r:id="rId36"/>
    <p:sldId id="384" r:id="rId37"/>
    <p:sldId id="385" r:id="rId38"/>
    <p:sldId id="386" r:id="rId39"/>
    <p:sldId id="387" r:id="rId40"/>
    <p:sldId id="302" r:id="rId41"/>
    <p:sldId id="303" r:id="rId42"/>
    <p:sldId id="304" r:id="rId43"/>
    <p:sldId id="306" r:id="rId44"/>
    <p:sldId id="363" r:id="rId45"/>
    <p:sldId id="313" r:id="rId46"/>
    <p:sldId id="362" r:id="rId47"/>
    <p:sldId id="364" r:id="rId48"/>
    <p:sldId id="317" r:id="rId49"/>
    <p:sldId id="401" r:id="rId50"/>
    <p:sldId id="371" r:id="rId51"/>
    <p:sldId id="353" r:id="rId52"/>
    <p:sldId id="402" r:id="rId53"/>
    <p:sldId id="404" r:id="rId54"/>
    <p:sldId id="406" r:id="rId55"/>
    <p:sldId id="324" r:id="rId56"/>
    <p:sldId id="328" r:id="rId57"/>
    <p:sldId id="258" r:id="rId5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88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22500" autoAdjust="0"/>
    <p:restoredTop sz="91602" autoAdjust="0"/>
  </p:normalViewPr>
  <p:slideViewPr>
    <p:cSldViewPr snapToGrid="0" snapToObjects="1">
      <p:cViewPr varScale="1">
        <p:scale>
          <a:sx n="79" d="100"/>
          <a:sy n="79" d="100"/>
        </p:scale>
        <p:origin x="-648" y="-104"/>
      </p:cViewPr>
      <p:guideLst>
        <p:guide orient="horz" pos="4308"/>
        <p:guide/>
      </p:guideLst>
    </p:cSldViewPr>
  </p:slideViewPr>
  <p:outlineViewPr>
    <p:cViewPr>
      <p:scale>
        <a:sx n="33" d="100"/>
        <a:sy n="33" d="100"/>
      </p:scale>
      <p:origin x="0" y="-150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9" d="100"/>
        <a:sy n="59" d="100"/>
      </p:scale>
      <p:origin x="0" y="4744"/>
    </p:cViewPr>
  </p:sorterViewPr>
  <p:notesViewPr>
    <p:cSldViewPr snapToGrid="0" snapToObjects="1">
      <p:cViewPr varScale="1">
        <p:scale>
          <a:sx n="136" d="100"/>
          <a:sy n="136" d="100"/>
        </p:scale>
        <p:origin x="3208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viewProps" Target="viewProps.xml"/><Relationship Id="rId64" Type="http://schemas.openxmlformats.org/officeDocument/2006/relationships/theme" Target="theme/theme1.xml"/><Relationship Id="rId65" Type="http://schemas.openxmlformats.org/officeDocument/2006/relationships/tableStyles" Target="tableStyle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notesMaster" Target="notesMasters/notesMaster1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handoutMaster" Target="handoutMasters/handoutMaster1.xml"/><Relationship Id="rId61" Type="http://schemas.openxmlformats.org/officeDocument/2006/relationships/printerSettings" Target="printerSettings/printerSettings1.bin"/><Relationship Id="rId62" Type="http://schemas.openxmlformats.org/officeDocument/2006/relationships/presProps" Target="pres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172BCB-A711-8C4C-8CC9-DDF647D24E6C}" type="datetimeFigureOut">
              <a:rPr lang="en-US" smtClean="0"/>
              <a:t>18-03-29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6B80FF-E367-7347-ADA0-0E0277F7D1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155661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2915AD-1F91-4043-A1E1-A04B73D9DF7B}" type="datetimeFigureOut">
              <a:rPr lang="en-US" smtClean="0"/>
              <a:t>18-03-29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9A9F34-ECF3-2B49-9473-28679C164A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536526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9A9F34-ECF3-2B49-9473-28679C164A6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8657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0600" y="303213"/>
            <a:ext cx="4876800" cy="3657600"/>
          </a:xfrm>
          <a:ln/>
        </p:spPr>
      </p:sp>
      <p:sp>
        <p:nvSpPr>
          <p:cNvPr id="74755" name="Text Box 3"/>
          <p:cNvSpPr txBox="1">
            <a:spLocks noGrp="1" noChangeArrowheads="1"/>
          </p:cNvSpPr>
          <p:nvPr>
            <p:ph type="body" idx="1"/>
          </p:nvPr>
        </p:nvSpPr>
        <p:spPr>
          <a:xfrm>
            <a:off x="503238" y="4316413"/>
            <a:ext cx="5856287" cy="40608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r>
              <a:rPr lang="en-US" dirty="0" smtClean="0">
                <a:ea typeface="ＭＳ Ｐゴシック" charset="0"/>
                <a:cs typeface="ＭＳ Ｐゴシック" charset="0"/>
              </a:rPr>
              <a:t>1</a:t>
            </a:r>
            <a:r>
              <a:rPr lang="en-US" baseline="0" dirty="0" smtClean="0">
                <a:ea typeface="ＭＳ Ｐゴシック" charset="0"/>
                <a:cs typeface="ＭＳ Ｐゴシック" charset="0"/>
              </a:rPr>
              <a:t> pc = 30 trillion </a:t>
            </a:r>
            <a:r>
              <a:rPr lang="en-US" baseline="0" dirty="0" err="1" smtClean="0">
                <a:ea typeface="ＭＳ Ｐゴシック" charset="0"/>
                <a:cs typeface="ＭＳ Ｐゴシック" charset="0"/>
              </a:rPr>
              <a:t>kilometres</a:t>
            </a:r>
            <a:r>
              <a:rPr lang="en-US" baseline="0" dirty="0" smtClean="0">
                <a:ea typeface="ＭＳ Ｐゴシック" charset="0"/>
                <a:cs typeface="ＭＳ Ｐゴシック" charset="0"/>
              </a:rPr>
              <a:t> (30 x 10^12)</a:t>
            </a:r>
            <a:endParaRPr lang="en-US" dirty="0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65616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latin typeface="+mn-lt"/>
                <a:cs typeface="Calibri"/>
              </a:rPr>
              <a:t>In early </a:t>
            </a:r>
            <a:r>
              <a:rPr lang="en-US" dirty="0" err="1" smtClean="0">
                <a:latin typeface="+mn-lt"/>
                <a:cs typeface="Calibri"/>
              </a:rPr>
              <a:t>ionised</a:t>
            </a:r>
            <a:r>
              <a:rPr lang="en-US" dirty="0" smtClean="0">
                <a:latin typeface="+mn-lt"/>
                <a:cs typeface="Calibri"/>
              </a:rPr>
              <a:t> universe (&lt; 380,000 </a:t>
            </a:r>
            <a:r>
              <a:rPr lang="en-US" dirty="0" err="1" smtClean="0">
                <a:latin typeface="+mn-lt"/>
                <a:cs typeface="Calibri"/>
              </a:rPr>
              <a:t>yrs</a:t>
            </a:r>
            <a:r>
              <a:rPr lang="en-US" dirty="0" smtClean="0">
                <a:latin typeface="+mn-lt"/>
                <a:cs typeface="Calibri"/>
              </a:rPr>
              <a:t>) sound waves propagated (characteristic scale).</a:t>
            </a:r>
          </a:p>
          <a:p>
            <a:pPr>
              <a:lnSpc>
                <a:spcPct val="80000"/>
              </a:lnSpc>
            </a:pPr>
            <a:endParaRPr lang="en-US" dirty="0" smtClean="0">
              <a:latin typeface="+mn-lt"/>
              <a:cs typeface="Calibri"/>
            </a:endParaRPr>
          </a:p>
          <a:p>
            <a:r>
              <a:rPr lang="en-US" dirty="0" smtClean="0">
                <a:latin typeface="+mn-lt"/>
                <a:cs typeface="Calibri"/>
              </a:rPr>
              <a:t>● This scale is left imprinted on the matter distribution after the baryons decoupled from the photons (dark ages) </a:t>
            </a:r>
            <a:r>
              <a:rPr lang="en-US" dirty="0" smtClean="0">
                <a:solidFill>
                  <a:srgbClr val="FF0000"/>
                </a:solidFill>
                <a:latin typeface="+mn-lt"/>
                <a:cs typeface="Calibri"/>
              </a:rPr>
              <a:t>➜ </a:t>
            </a:r>
            <a:r>
              <a:rPr lang="en-US" b="1" dirty="0" smtClean="0">
                <a:solidFill>
                  <a:srgbClr val="FF0000"/>
                </a:solidFill>
                <a:latin typeface="+mn-lt"/>
                <a:cs typeface="Calibri"/>
              </a:rPr>
              <a:t>Standard Ruler </a:t>
            </a:r>
            <a:r>
              <a:rPr lang="en-US" dirty="0" smtClean="0">
                <a:latin typeface="+mn-lt"/>
                <a:cs typeface="Calibri"/>
              </a:rPr>
              <a:t>(~ 150 </a:t>
            </a:r>
            <a:r>
              <a:rPr lang="en-US" dirty="0" err="1" smtClean="0">
                <a:latin typeface="+mn-lt"/>
                <a:cs typeface="Calibri"/>
              </a:rPr>
              <a:t>Mpc</a:t>
            </a:r>
            <a:r>
              <a:rPr lang="en-US" dirty="0" smtClean="0">
                <a:latin typeface="+mn-lt"/>
                <a:cs typeface="Calibri"/>
              </a:rPr>
              <a:t>)</a:t>
            </a:r>
            <a:endParaRPr lang="en-US" dirty="0" smtClean="0">
              <a:solidFill>
                <a:srgbClr val="FF0000"/>
              </a:solidFill>
              <a:latin typeface="+mn-lt"/>
              <a:cs typeface="Calibri"/>
            </a:endParaRPr>
          </a:p>
          <a:p>
            <a:pPr>
              <a:lnSpc>
                <a:spcPct val="80000"/>
              </a:lnSpc>
            </a:pPr>
            <a:endParaRPr lang="en-US" dirty="0" smtClean="0">
              <a:latin typeface="+mn-lt"/>
              <a:cs typeface="Calibri"/>
            </a:endParaRPr>
          </a:p>
          <a:p>
            <a:r>
              <a:rPr lang="en-US" dirty="0" smtClean="0">
                <a:latin typeface="+mn-lt"/>
                <a:cs typeface="Calibri"/>
              </a:rPr>
              <a:t>● Measurements of the galaxy clustering pattern allow us to recover it </a:t>
            </a:r>
            <a:r>
              <a:rPr lang="en-US" dirty="0" smtClean="0">
                <a:solidFill>
                  <a:srgbClr val="FF0000"/>
                </a:solidFill>
                <a:latin typeface="+mn-lt"/>
                <a:cs typeface="Calibri"/>
              </a:rPr>
              <a:t>➜ </a:t>
            </a:r>
            <a:r>
              <a:rPr lang="en-US" b="1" dirty="0" smtClean="0">
                <a:solidFill>
                  <a:srgbClr val="FF0000"/>
                </a:solidFill>
                <a:latin typeface="+mn-lt"/>
                <a:cs typeface="Calibri"/>
              </a:rPr>
              <a:t>expansion history of the Universe</a:t>
            </a:r>
            <a:r>
              <a:rPr lang="en-US" b="1" dirty="0" smtClean="0">
                <a:latin typeface="+mn-lt"/>
                <a:cs typeface="Calibri"/>
              </a:rPr>
              <a:t> </a:t>
            </a:r>
            <a:r>
              <a:rPr lang="en-US" dirty="0" smtClean="0">
                <a:latin typeface="+mn-lt"/>
                <a:cs typeface="Calibri"/>
              </a:rPr>
              <a:t>via large scale structure as function of redshift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9A9F34-ECF3-2B49-9473-28679C164A6F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310053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9A9F34-ECF3-2B49-9473-28679C164A6F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68734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Why Build interferometers?    1. Mechanical limit.   2. Resolution limit   to single dishes?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9A9F34-ECF3-2B49-9473-28679C164A6F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407885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9A9F34-ECF3-2B49-9473-28679C164A6F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54524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9A9F34-ECF3-2B49-9473-28679C164A6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61297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Collecting area 0.4 km^2.   Compare HERA 0.04 km^2,</a:t>
            </a:r>
            <a:r>
              <a:rPr lang="en-US" baseline="0" dirty="0" smtClean="0"/>
              <a:t> so 10x collecting area.   HERA fully filled 300-m core, plus outriggers to 1-km (70-220 MHz).  See talk by James Aguirre on HERA (2015, available online).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9A9F34-ECF3-2B49-9473-28679C164A6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14187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Global</a:t>
            </a:r>
            <a:r>
              <a:rPr lang="en-US" baseline="0" dirty="0" smtClean="0"/>
              <a:t> Traffic number from a Cisco projection.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9A9F34-ECF3-2B49-9473-28679C164A6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6521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9A9F34-ECF3-2B49-9473-28679C164A6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46013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9A9F34-ECF3-2B49-9473-28679C164A6F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6495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Opacity curves</a:t>
            </a:r>
            <a:r>
              <a:rPr lang="en-US" baseline="0" dirty="0" smtClean="0"/>
              <a:t> showing flattening at cm wavelengths.  (log kappa in cm2 g-1)</a:t>
            </a:r>
          </a:p>
          <a:p>
            <a:r>
              <a:rPr lang="en-US" baseline="0" dirty="0" smtClean="0"/>
              <a:t>Matched resolution indicated.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9A9F34-ECF3-2B49-9473-28679C164A6F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58912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Advanced LIGO:</a:t>
            </a:r>
            <a:r>
              <a:rPr lang="en-US" baseline="0" dirty="0" smtClean="0"/>
              <a:t>  NS-NS to 350 </a:t>
            </a:r>
            <a:r>
              <a:rPr lang="en-US" baseline="0" dirty="0" err="1" smtClean="0"/>
              <a:t>Mpc</a:t>
            </a:r>
            <a:r>
              <a:rPr lang="en-US" baseline="0" dirty="0" smtClean="0"/>
              <a:t>, NS-BH to 650 </a:t>
            </a:r>
            <a:r>
              <a:rPr lang="en-US" baseline="0" dirty="0" err="1" smtClean="0"/>
              <a:t>Mpc</a:t>
            </a:r>
            <a:r>
              <a:rPr lang="en-US" baseline="0" dirty="0" smtClean="0"/>
              <a:t> (z=0.15), BH-BH to z=0.4 (1500 </a:t>
            </a:r>
            <a:r>
              <a:rPr lang="en-US" baseline="0" dirty="0" err="1" smtClean="0"/>
              <a:t>Mpc</a:t>
            </a:r>
            <a:r>
              <a:rPr lang="en-US" baseline="0" dirty="0" smtClean="0"/>
              <a:t>)</a:t>
            </a:r>
          </a:p>
          <a:p>
            <a:r>
              <a:rPr lang="en-US" baseline="0" dirty="0" smtClean="0"/>
              <a:t>SMBH (PTAs) – mergers in early galaxy evolution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9A9F34-ECF3-2B49-9473-28679C164A6F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97283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IMAGE: HI Nearby Galaxy Survey</a:t>
            </a:r>
            <a:r>
              <a:rPr lang="en-US" baseline="0" dirty="0" smtClean="0"/>
              <a:t> (THINGS), Walter et al.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9A9F34-ECF3-2B49-9473-28679C164A6F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48060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microsoft.com/office/2007/relationships/hdphoto" Target="../media/hdphoto1.wdp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e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e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e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e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e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e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e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eg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eg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e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Relationship Id="rId3" Type="http://schemas.openxmlformats.org/officeDocument/2006/relationships/image" Target="../media/image3.tiff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e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eg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eg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eg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eg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eg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eg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eg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e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e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eg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eg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eg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e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e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e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e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e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e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e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on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5236"/>
          </a:xfrm>
          <a:prstGeom prst="rect">
            <a:avLst/>
          </a:prstGeom>
        </p:spPr>
      </p:pic>
      <p:sp>
        <p:nvSpPr>
          <p:cNvPr id="25" name="Text Placeholder 22"/>
          <p:cNvSpPr>
            <a:spLocks noGrp="1"/>
          </p:cNvSpPr>
          <p:nvPr>
            <p:ph type="body" sz="quarter" idx="11" hasCustomPrompt="1"/>
          </p:nvPr>
        </p:nvSpPr>
        <p:spPr>
          <a:xfrm>
            <a:off x="384928" y="417968"/>
            <a:ext cx="6276872" cy="619941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b="1">
                <a:solidFill>
                  <a:srgbClr val="00688A"/>
                </a:solidFill>
                <a:latin typeface="Arial"/>
                <a:cs typeface="Arial"/>
              </a:defRPr>
            </a:lvl1pPr>
            <a:lvl2pPr>
              <a:defRPr>
                <a:solidFill>
                  <a:srgbClr val="00688A"/>
                </a:solidFill>
                <a:latin typeface="Arial"/>
                <a:cs typeface="Arial"/>
              </a:defRPr>
            </a:lvl2pPr>
            <a:lvl3pPr>
              <a:defRPr>
                <a:solidFill>
                  <a:srgbClr val="00688A"/>
                </a:solidFill>
                <a:latin typeface="Arial"/>
                <a:cs typeface="Arial"/>
              </a:defRPr>
            </a:lvl3pPr>
            <a:lvl4pPr>
              <a:defRPr>
                <a:solidFill>
                  <a:srgbClr val="00688A"/>
                </a:solidFill>
                <a:latin typeface="Arial"/>
                <a:cs typeface="Arial"/>
              </a:defRPr>
            </a:lvl4pPr>
            <a:lvl5pPr>
              <a:defRPr>
                <a:solidFill>
                  <a:srgbClr val="00688A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 dirty="0" smtClean="0"/>
              <a:t>Click to add title</a:t>
            </a:r>
            <a:endParaRPr lang="en-US" dirty="0"/>
          </a:p>
        </p:txBody>
      </p:sp>
      <p:sp>
        <p:nvSpPr>
          <p:cNvPr id="26" name="Text Placeholder 22"/>
          <p:cNvSpPr>
            <a:spLocks noGrp="1"/>
          </p:cNvSpPr>
          <p:nvPr>
            <p:ph type="body" sz="quarter" idx="10" hasCustomPrompt="1"/>
          </p:nvPr>
        </p:nvSpPr>
        <p:spPr>
          <a:xfrm>
            <a:off x="384924" y="1037909"/>
            <a:ext cx="6276872" cy="639401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800" b="1">
                <a:solidFill>
                  <a:srgbClr val="00688A"/>
                </a:solidFill>
                <a:latin typeface="Arial"/>
                <a:cs typeface="Arial"/>
              </a:defRPr>
            </a:lvl1pPr>
            <a:lvl2pPr>
              <a:defRPr>
                <a:solidFill>
                  <a:srgbClr val="00688A"/>
                </a:solidFill>
                <a:latin typeface="Arial"/>
                <a:cs typeface="Arial"/>
              </a:defRPr>
            </a:lvl2pPr>
            <a:lvl3pPr>
              <a:defRPr>
                <a:solidFill>
                  <a:srgbClr val="00688A"/>
                </a:solidFill>
                <a:latin typeface="Arial"/>
                <a:cs typeface="Arial"/>
              </a:defRPr>
            </a:lvl3pPr>
            <a:lvl4pPr>
              <a:defRPr>
                <a:solidFill>
                  <a:srgbClr val="00688A"/>
                </a:solidFill>
                <a:latin typeface="Arial"/>
                <a:cs typeface="Arial"/>
              </a:defRPr>
            </a:lvl4pPr>
            <a:lvl5pPr>
              <a:defRPr>
                <a:solidFill>
                  <a:srgbClr val="00688A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 dirty="0" smtClean="0"/>
              <a:t>Click to add subtitle</a:t>
            </a:r>
            <a:endParaRPr lang="en-US" dirty="0"/>
          </a:p>
        </p:txBody>
      </p:sp>
      <p:sp>
        <p:nvSpPr>
          <p:cNvPr id="28" name="Text Placeholder 22"/>
          <p:cNvSpPr>
            <a:spLocks noGrp="1"/>
          </p:cNvSpPr>
          <p:nvPr>
            <p:ph type="body" sz="quarter" idx="12" hasCustomPrompt="1"/>
          </p:nvPr>
        </p:nvSpPr>
        <p:spPr>
          <a:xfrm>
            <a:off x="5271927" y="5987208"/>
            <a:ext cx="3433865" cy="354613"/>
          </a:xfrm>
          <a:prstGeom prst="rect">
            <a:avLst/>
          </a:prstGeom>
        </p:spPr>
        <p:txBody>
          <a:bodyPr vert="horz"/>
          <a:lstStyle>
            <a:lvl1pPr marL="0" indent="0" algn="r">
              <a:buFontTx/>
              <a:buNone/>
              <a:defRPr sz="1800" b="1">
                <a:solidFill>
                  <a:srgbClr val="00688A"/>
                </a:solidFill>
                <a:latin typeface="Arial"/>
                <a:cs typeface="Arial"/>
              </a:defRPr>
            </a:lvl1pPr>
            <a:lvl2pPr>
              <a:defRPr>
                <a:solidFill>
                  <a:srgbClr val="00688A"/>
                </a:solidFill>
                <a:latin typeface="Arial"/>
                <a:cs typeface="Arial"/>
              </a:defRPr>
            </a:lvl2pPr>
            <a:lvl3pPr>
              <a:defRPr>
                <a:solidFill>
                  <a:srgbClr val="00688A"/>
                </a:solidFill>
                <a:latin typeface="Arial"/>
                <a:cs typeface="Arial"/>
              </a:defRPr>
            </a:lvl3pPr>
            <a:lvl4pPr>
              <a:defRPr>
                <a:solidFill>
                  <a:srgbClr val="00688A"/>
                </a:solidFill>
                <a:latin typeface="Arial"/>
                <a:cs typeface="Arial"/>
              </a:defRPr>
            </a:lvl4pPr>
            <a:lvl5pPr>
              <a:defRPr>
                <a:solidFill>
                  <a:srgbClr val="00688A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 dirty="0" smtClean="0"/>
              <a:t>Click to add name</a:t>
            </a:r>
            <a:endParaRPr lang="en-US" dirty="0"/>
          </a:p>
        </p:txBody>
      </p:sp>
      <p:sp>
        <p:nvSpPr>
          <p:cNvPr id="8" name="Text Placeholder 22"/>
          <p:cNvSpPr>
            <a:spLocks noGrp="1"/>
          </p:cNvSpPr>
          <p:nvPr>
            <p:ph type="body" sz="quarter" idx="13" hasCustomPrompt="1"/>
          </p:nvPr>
        </p:nvSpPr>
        <p:spPr>
          <a:xfrm>
            <a:off x="5270364" y="6272184"/>
            <a:ext cx="3433865" cy="354613"/>
          </a:xfrm>
          <a:prstGeom prst="rect">
            <a:avLst/>
          </a:prstGeom>
        </p:spPr>
        <p:txBody>
          <a:bodyPr vert="horz"/>
          <a:lstStyle>
            <a:lvl1pPr marL="0" indent="0" algn="r">
              <a:buFontTx/>
              <a:buNone/>
              <a:defRPr sz="1800" b="0">
                <a:solidFill>
                  <a:srgbClr val="00688A"/>
                </a:solidFill>
                <a:latin typeface="Arial"/>
                <a:cs typeface="Arial"/>
              </a:defRPr>
            </a:lvl1pPr>
            <a:lvl2pPr>
              <a:defRPr>
                <a:solidFill>
                  <a:srgbClr val="00688A"/>
                </a:solidFill>
                <a:latin typeface="Arial"/>
                <a:cs typeface="Arial"/>
              </a:defRPr>
            </a:lvl2pPr>
            <a:lvl3pPr>
              <a:defRPr>
                <a:solidFill>
                  <a:srgbClr val="00688A"/>
                </a:solidFill>
                <a:latin typeface="Arial"/>
                <a:cs typeface="Arial"/>
              </a:defRPr>
            </a:lvl3pPr>
            <a:lvl4pPr>
              <a:defRPr>
                <a:solidFill>
                  <a:srgbClr val="00688A"/>
                </a:solidFill>
                <a:latin typeface="Arial"/>
                <a:cs typeface="Arial"/>
              </a:defRPr>
            </a:lvl4pPr>
            <a:lvl5pPr>
              <a:defRPr>
                <a:solidFill>
                  <a:srgbClr val="00688A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 dirty="0" smtClean="0"/>
              <a:t>Click to add date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49838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Conten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91" y="2542"/>
            <a:ext cx="9173217" cy="6877140"/>
          </a:xfrm>
          <a:prstGeom prst="rect">
            <a:avLst/>
          </a:prstGeom>
        </p:spPr>
      </p:pic>
      <p:sp>
        <p:nvSpPr>
          <p:cNvPr id="8" name="Text Placeholder 22"/>
          <p:cNvSpPr>
            <a:spLocks noGrp="1"/>
          </p:cNvSpPr>
          <p:nvPr>
            <p:ph type="body" sz="quarter" idx="11" hasCustomPrompt="1"/>
          </p:nvPr>
        </p:nvSpPr>
        <p:spPr>
          <a:xfrm>
            <a:off x="360964" y="521799"/>
            <a:ext cx="6276872" cy="619941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b="1">
                <a:solidFill>
                  <a:srgbClr val="00688A"/>
                </a:solidFill>
                <a:latin typeface="Arial"/>
                <a:cs typeface="Arial"/>
              </a:defRPr>
            </a:lvl1pPr>
            <a:lvl2pPr>
              <a:defRPr>
                <a:solidFill>
                  <a:srgbClr val="00688A"/>
                </a:solidFill>
                <a:latin typeface="Arial"/>
                <a:cs typeface="Arial"/>
              </a:defRPr>
            </a:lvl2pPr>
            <a:lvl3pPr>
              <a:defRPr>
                <a:solidFill>
                  <a:srgbClr val="00688A"/>
                </a:solidFill>
                <a:latin typeface="Arial"/>
                <a:cs typeface="Arial"/>
              </a:defRPr>
            </a:lvl3pPr>
            <a:lvl4pPr>
              <a:defRPr>
                <a:solidFill>
                  <a:srgbClr val="00688A"/>
                </a:solidFill>
                <a:latin typeface="Arial"/>
                <a:cs typeface="Arial"/>
              </a:defRPr>
            </a:lvl4pPr>
            <a:lvl5pPr>
              <a:defRPr>
                <a:solidFill>
                  <a:srgbClr val="00688A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 dirty="0" smtClean="0"/>
              <a:t>Slide Title</a:t>
            </a:r>
            <a:endParaRPr lang="en-US" dirty="0"/>
          </a:p>
        </p:txBody>
      </p:sp>
      <p:sp>
        <p:nvSpPr>
          <p:cNvPr id="7" name="Footer Placeholder 3"/>
          <p:cNvSpPr>
            <a:spLocks noGrp="1"/>
          </p:cNvSpPr>
          <p:nvPr>
            <p:ph type="ftr" sz="quarter" idx="13"/>
          </p:nvPr>
        </p:nvSpPr>
        <p:spPr>
          <a:xfrm>
            <a:off x="5977940" y="6431536"/>
            <a:ext cx="2895600" cy="365125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rgbClr val="00688A"/>
                </a:solidFill>
                <a:latin typeface="Arial"/>
                <a:cs typeface="Arial"/>
              </a:defRPr>
            </a:lvl1pPr>
          </a:lstStyle>
          <a:p>
            <a:r>
              <a:rPr lang="pl-PL" smtClean="0"/>
              <a:t>T. Bourke's Slides RePurposed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54754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Conten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91" y="2542"/>
            <a:ext cx="9173217" cy="6877140"/>
          </a:xfrm>
          <a:prstGeom prst="rect">
            <a:avLst/>
          </a:prstGeom>
        </p:spPr>
      </p:pic>
      <p:sp>
        <p:nvSpPr>
          <p:cNvPr id="8" name="Text Placeholder 22"/>
          <p:cNvSpPr>
            <a:spLocks noGrp="1"/>
          </p:cNvSpPr>
          <p:nvPr>
            <p:ph type="body" sz="quarter" idx="11" hasCustomPrompt="1"/>
          </p:nvPr>
        </p:nvSpPr>
        <p:spPr>
          <a:xfrm>
            <a:off x="360964" y="521799"/>
            <a:ext cx="6276872" cy="619941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b="1">
                <a:solidFill>
                  <a:srgbClr val="00688A"/>
                </a:solidFill>
                <a:latin typeface="Arial"/>
                <a:cs typeface="Arial"/>
              </a:defRPr>
            </a:lvl1pPr>
            <a:lvl2pPr>
              <a:defRPr>
                <a:solidFill>
                  <a:srgbClr val="00688A"/>
                </a:solidFill>
                <a:latin typeface="Arial"/>
                <a:cs typeface="Arial"/>
              </a:defRPr>
            </a:lvl2pPr>
            <a:lvl3pPr>
              <a:defRPr>
                <a:solidFill>
                  <a:srgbClr val="00688A"/>
                </a:solidFill>
                <a:latin typeface="Arial"/>
                <a:cs typeface="Arial"/>
              </a:defRPr>
            </a:lvl3pPr>
            <a:lvl4pPr>
              <a:defRPr>
                <a:solidFill>
                  <a:srgbClr val="00688A"/>
                </a:solidFill>
                <a:latin typeface="Arial"/>
                <a:cs typeface="Arial"/>
              </a:defRPr>
            </a:lvl4pPr>
            <a:lvl5pPr>
              <a:defRPr>
                <a:solidFill>
                  <a:srgbClr val="00688A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 dirty="0" smtClean="0"/>
              <a:t>Slide Title</a:t>
            </a:r>
            <a:endParaRPr lang="en-US" dirty="0"/>
          </a:p>
        </p:txBody>
      </p:sp>
      <p:sp>
        <p:nvSpPr>
          <p:cNvPr id="7" name="Footer Placeholder 3"/>
          <p:cNvSpPr>
            <a:spLocks noGrp="1"/>
          </p:cNvSpPr>
          <p:nvPr>
            <p:ph type="ftr" sz="quarter" idx="13"/>
          </p:nvPr>
        </p:nvSpPr>
        <p:spPr>
          <a:xfrm>
            <a:off x="5977940" y="6431536"/>
            <a:ext cx="2895600" cy="365125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rgbClr val="00688A"/>
                </a:solidFill>
                <a:latin typeface="Arial"/>
                <a:cs typeface="Arial"/>
              </a:defRPr>
            </a:lvl1pPr>
          </a:lstStyle>
          <a:p>
            <a:r>
              <a:rPr lang="pl-PL" smtClean="0"/>
              <a:t>T. Bourke's Slides RePurposed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8255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Conten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91" y="2542"/>
            <a:ext cx="9173217" cy="6877140"/>
          </a:xfrm>
          <a:prstGeom prst="rect">
            <a:avLst/>
          </a:prstGeom>
        </p:spPr>
      </p:pic>
      <p:sp>
        <p:nvSpPr>
          <p:cNvPr id="8" name="Text Placeholder 22"/>
          <p:cNvSpPr>
            <a:spLocks noGrp="1"/>
          </p:cNvSpPr>
          <p:nvPr>
            <p:ph type="body" sz="quarter" idx="11" hasCustomPrompt="1"/>
          </p:nvPr>
        </p:nvSpPr>
        <p:spPr>
          <a:xfrm>
            <a:off x="360964" y="521799"/>
            <a:ext cx="6276872" cy="619941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b="1">
                <a:solidFill>
                  <a:srgbClr val="00688A"/>
                </a:solidFill>
                <a:latin typeface="Arial"/>
                <a:cs typeface="Arial"/>
              </a:defRPr>
            </a:lvl1pPr>
            <a:lvl2pPr>
              <a:defRPr>
                <a:solidFill>
                  <a:srgbClr val="00688A"/>
                </a:solidFill>
                <a:latin typeface="Arial"/>
                <a:cs typeface="Arial"/>
              </a:defRPr>
            </a:lvl2pPr>
            <a:lvl3pPr>
              <a:defRPr>
                <a:solidFill>
                  <a:srgbClr val="00688A"/>
                </a:solidFill>
                <a:latin typeface="Arial"/>
                <a:cs typeface="Arial"/>
              </a:defRPr>
            </a:lvl3pPr>
            <a:lvl4pPr>
              <a:defRPr>
                <a:solidFill>
                  <a:srgbClr val="00688A"/>
                </a:solidFill>
                <a:latin typeface="Arial"/>
                <a:cs typeface="Arial"/>
              </a:defRPr>
            </a:lvl4pPr>
            <a:lvl5pPr>
              <a:defRPr>
                <a:solidFill>
                  <a:srgbClr val="00688A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 dirty="0" smtClean="0"/>
              <a:t>Slide Title</a:t>
            </a:r>
            <a:endParaRPr lang="en-US" dirty="0"/>
          </a:p>
        </p:txBody>
      </p:sp>
      <p:sp>
        <p:nvSpPr>
          <p:cNvPr id="7" name="Footer Placeholder 3"/>
          <p:cNvSpPr>
            <a:spLocks noGrp="1"/>
          </p:cNvSpPr>
          <p:nvPr>
            <p:ph type="ftr" sz="quarter" idx="13"/>
          </p:nvPr>
        </p:nvSpPr>
        <p:spPr>
          <a:xfrm>
            <a:off x="5977940" y="6431536"/>
            <a:ext cx="2895600" cy="365125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rgbClr val="00688A"/>
                </a:solidFill>
                <a:latin typeface="Arial"/>
                <a:cs typeface="Arial"/>
              </a:defRPr>
            </a:lvl1pPr>
          </a:lstStyle>
          <a:p>
            <a:r>
              <a:rPr lang="pl-PL" smtClean="0"/>
              <a:t>T. Bourke's Slides RePurposed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51742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Conten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91" y="2542"/>
            <a:ext cx="9173217" cy="6877140"/>
          </a:xfrm>
          <a:prstGeom prst="rect">
            <a:avLst/>
          </a:prstGeom>
        </p:spPr>
      </p:pic>
      <p:sp>
        <p:nvSpPr>
          <p:cNvPr id="8" name="Text Placeholder 22"/>
          <p:cNvSpPr>
            <a:spLocks noGrp="1"/>
          </p:cNvSpPr>
          <p:nvPr>
            <p:ph type="body" sz="quarter" idx="11" hasCustomPrompt="1"/>
          </p:nvPr>
        </p:nvSpPr>
        <p:spPr>
          <a:xfrm>
            <a:off x="360964" y="521799"/>
            <a:ext cx="6276872" cy="619941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b="1">
                <a:solidFill>
                  <a:srgbClr val="00688A"/>
                </a:solidFill>
                <a:latin typeface="Arial"/>
                <a:cs typeface="Arial"/>
              </a:defRPr>
            </a:lvl1pPr>
            <a:lvl2pPr>
              <a:defRPr>
                <a:solidFill>
                  <a:srgbClr val="00688A"/>
                </a:solidFill>
                <a:latin typeface="Arial"/>
                <a:cs typeface="Arial"/>
              </a:defRPr>
            </a:lvl2pPr>
            <a:lvl3pPr>
              <a:defRPr>
                <a:solidFill>
                  <a:srgbClr val="00688A"/>
                </a:solidFill>
                <a:latin typeface="Arial"/>
                <a:cs typeface="Arial"/>
              </a:defRPr>
            </a:lvl3pPr>
            <a:lvl4pPr>
              <a:defRPr>
                <a:solidFill>
                  <a:srgbClr val="00688A"/>
                </a:solidFill>
                <a:latin typeface="Arial"/>
                <a:cs typeface="Arial"/>
              </a:defRPr>
            </a:lvl4pPr>
            <a:lvl5pPr>
              <a:defRPr>
                <a:solidFill>
                  <a:srgbClr val="00688A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 dirty="0" smtClean="0"/>
              <a:t>Slide Title</a:t>
            </a:r>
            <a:endParaRPr lang="en-US" dirty="0"/>
          </a:p>
        </p:txBody>
      </p:sp>
      <p:sp>
        <p:nvSpPr>
          <p:cNvPr id="7" name="Footer Placeholder 3"/>
          <p:cNvSpPr>
            <a:spLocks noGrp="1"/>
          </p:cNvSpPr>
          <p:nvPr>
            <p:ph type="ftr" sz="quarter" idx="13"/>
          </p:nvPr>
        </p:nvSpPr>
        <p:spPr>
          <a:xfrm>
            <a:off x="5977940" y="6431536"/>
            <a:ext cx="2895600" cy="365125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rgbClr val="00688A"/>
                </a:solidFill>
                <a:latin typeface="Arial"/>
                <a:cs typeface="Arial"/>
              </a:defRPr>
            </a:lvl1pPr>
          </a:lstStyle>
          <a:p>
            <a:r>
              <a:rPr lang="pl-PL" smtClean="0"/>
              <a:t>T. Bourke's Slides RePurposed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59347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Conten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91" y="2542"/>
            <a:ext cx="9173217" cy="6877140"/>
          </a:xfrm>
          <a:prstGeom prst="rect">
            <a:avLst/>
          </a:prstGeom>
        </p:spPr>
      </p:pic>
      <p:sp>
        <p:nvSpPr>
          <p:cNvPr id="8" name="Text Placeholder 22"/>
          <p:cNvSpPr>
            <a:spLocks noGrp="1"/>
          </p:cNvSpPr>
          <p:nvPr>
            <p:ph type="body" sz="quarter" idx="11" hasCustomPrompt="1"/>
          </p:nvPr>
        </p:nvSpPr>
        <p:spPr>
          <a:xfrm>
            <a:off x="360964" y="521799"/>
            <a:ext cx="6276872" cy="619941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b="1">
                <a:solidFill>
                  <a:srgbClr val="00688A"/>
                </a:solidFill>
                <a:latin typeface="Arial"/>
                <a:cs typeface="Arial"/>
              </a:defRPr>
            </a:lvl1pPr>
            <a:lvl2pPr>
              <a:defRPr>
                <a:solidFill>
                  <a:srgbClr val="00688A"/>
                </a:solidFill>
                <a:latin typeface="Arial"/>
                <a:cs typeface="Arial"/>
              </a:defRPr>
            </a:lvl2pPr>
            <a:lvl3pPr>
              <a:defRPr>
                <a:solidFill>
                  <a:srgbClr val="00688A"/>
                </a:solidFill>
                <a:latin typeface="Arial"/>
                <a:cs typeface="Arial"/>
              </a:defRPr>
            </a:lvl3pPr>
            <a:lvl4pPr>
              <a:defRPr>
                <a:solidFill>
                  <a:srgbClr val="00688A"/>
                </a:solidFill>
                <a:latin typeface="Arial"/>
                <a:cs typeface="Arial"/>
              </a:defRPr>
            </a:lvl4pPr>
            <a:lvl5pPr>
              <a:defRPr>
                <a:solidFill>
                  <a:srgbClr val="00688A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 dirty="0" smtClean="0"/>
              <a:t>Slide Title</a:t>
            </a:r>
            <a:endParaRPr lang="en-US" dirty="0"/>
          </a:p>
        </p:txBody>
      </p:sp>
      <p:sp>
        <p:nvSpPr>
          <p:cNvPr id="7" name="Footer Placeholder 3"/>
          <p:cNvSpPr>
            <a:spLocks noGrp="1"/>
          </p:cNvSpPr>
          <p:nvPr>
            <p:ph type="ftr" sz="quarter" idx="13"/>
          </p:nvPr>
        </p:nvSpPr>
        <p:spPr>
          <a:xfrm>
            <a:off x="5977940" y="6431536"/>
            <a:ext cx="2895600" cy="365125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rgbClr val="00688A"/>
                </a:solidFill>
                <a:latin typeface="Arial"/>
                <a:cs typeface="Arial"/>
              </a:defRPr>
            </a:lvl1pPr>
          </a:lstStyle>
          <a:p>
            <a:r>
              <a:rPr lang="pl-PL" smtClean="0"/>
              <a:t>T. Bourke's Slides RePurposed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856267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_Conten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91" y="2542"/>
            <a:ext cx="9173217" cy="6877140"/>
          </a:xfrm>
          <a:prstGeom prst="rect">
            <a:avLst/>
          </a:prstGeom>
        </p:spPr>
      </p:pic>
      <p:sp>
        <p:nvSpPr>
          <p:cNvPr id="8" name="Text Placeholder 22"/>
          <p:cNvSpPr>
            <a:spLocks noGrp="1"/>
          </p:cNvSpPr>
          <p:nvPr>
            <p:ph type="body" sz="quarter" idx="11" hasCustomPrompt="1"/>
          </p:nvPr>
        </p:nvSpPr>
        <p:spPr>
          <a:xfrm>
            <a:off x="360964" y="521799"/>
            <a:ext cx="6276872" cy="619941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b="1">
                <a:solidFill>
                  <a:srgbClr val="00688A"/>
                </a:solidFill>
                <a:latin typeface="Arial"/>
                <a:cs typeface="Arial"/>
              </a:defRPr>
            </a:lvl1pPr>
            <a:lvl2pPr>
              <a:defRPr>
                <a:solidFill>
                  <a:srgbClr val="00688A"/>
                </a:solidFill>
                <a:latin typeface="Arial"/>
                <a:cs typeface="Arial"/>
              </a:defRPr>
            </a:lvl2pPr>
            <a:lvl3pPr>
              <a:defRPr>
                <a:solidFill>
                  <a:srgbClr val="00688A"/>
                </a:solidFill>
                <a:latin typeface="Arial"/>
                <a:cs typeface="Arial"/>
              </a:defRPr>
            </a:lvl3pPr>
            <a:lvl4pPr>
              <a:defRPr>
                <a:solidFill>
                  <a:srgbClr val="00688A"/>
                </a:solidFill>
                <a:latin typeface="Arial"/>
                <a:cs typeface="Arial"/>
              </a:defRPr>
            </a:lvl4pPr>
            <a:lvl5pPr>
              <a:defRPr>
                <a:solidFill>
                  <a:srgbClr val="00688A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 dirty="0" smtClean="0"/>
              <a:t>Slide Title</a:t>
            </a:r>
            <a:endParaRPr lang="en-US" dirty="0"/>
          </a:p>
        </p:txBody>
      </p:sp>
      <p:sp>
        <p:nvSpPr>
          <p:cNvPr id="7" name="Footer Placeholder 3"/>
          <p:cNvSpPr>
            <a:spLocks noGrp="1"/>
          </p:cNvSpPr>
          <p:nvPr>
            <p:ph type="ftr" sz="quarter" idx="13"/>
          </p:nvPr>
        </p:nvSpPr>
        <p:spPr>
          <a:xfrm>
            <a:off x="5977940" y="6431536"/>
            <a:ext cx="2895600" cy="365125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rgbClr val="00688A"/>
                </a:solidFill>
                <a:latin typeface="Arial"/>
                <a:cs typeface="Arial"/>
              </a:defRPr>
            </a:lvl1pPr>
          </a:lstStyle>
          <a:p>
            <a:r>
              <a:rPr lang="pl-PL" smtClean="0"/>
              <a:t>T. Bourke's Slides RePurposed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44548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Conten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91" y="2542"/>
            <a:ext cx="9173217" cy="6877140"/>
          </a:xfrm>
          <a:prstGeom prst="rect">
            <a:avLst/>
          </a:prstGeom>
        </p:spPr>
      </p:pic>
      <p:sp>
        <p:nvSpPr>
          <p:cNvPr id="8" name="Text Placeholder 22"/>
          <p:cNvSpPr>
            <a:spLocks noGrp="1"/>
          </p:cNvSpPr>
          <p:nvPr>
            <p:ph type="body" sz="quarter" idx="11" hasCustomPrompt="1"/>
          </p:nvPr>
        </p:nvSpPr>
        <p:spPr>
          <a:xfrm>
            <a:off x="360964" y="521799"/>
            <a:ext cx="6276872" cy="619941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b="1">
                <a:solidFill>
                  <a:srgbClr val="00688A"/>
                </a:solidFill>
                <a:latin typeface="Arial"/>
                <a:cs typeface="Arial"/>
              </a:defRPr>
            </a:lvl1pPr>
            <a:lvl2pPr>
              <a:defRPr>
                <a:solidFill>
                  <a:srgbClr val="00688A"/>
                </a:solidFill>
                <a:latin typeface="Arial"/>
                <a:cs typeface="Arial"/>
              </a:defRPr>
            </a:lvl2pPr>
            <a:lvl3pPr>
              <a:defRPr>
                <a:solidFill>
                  <a:srgbClr val="00688A"/>
                </a:solidFill>
                <a:latin typeface="Arial"/>
                <a:cs typeface="Arial"/>
              </a:defRPr>
            </a:lvl3pPr>
            <a:lvl4pPr>
              <a:defRPr>
                <a:solidFill>
                  <a:srgbClr val="00688A"/>
                </a:solidFill>
                <a:latin typeface="Arial"/>
                <a:cs typeface="Arial"/>
              </a:defRPr>
            </a:lvl4pPr>
            <a:lvl5pPr>
              <a:defRPr>
                <a:solidFill>
                  <a:srgbClr val="00688A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 dirty="0" smtClean="0"/>
              <a:t>Slide Title</a:t>
            </a:r>
            <a:endParaRPr lang="en-US" dirty="0"/>
          </a:p>
        </p:txBody>
      </p:sp>
      <p:sp>
        <p:nvSpPr>
          <p:cNvPr id="7" name="Footer Placeholder 3"/>
          <p:cNvSpPr>
            <a:spLocks noGrp="1"/>
          </p:cNvSpPr>
          <p:nvPr>
            <p:ph type="ftr" sz="quarter" idx="13"/>
          </p:nvPr>
        </p:nvSpPr>
        <p:spPr>
          <a:xfrm>
            <a:off x="5977940" y="6431536"/>
            <a:ext cx="2895600" cy="365125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rgbClr val="00688A"/>
                </a:solidFill>
                <a:latin typeface="Arial"/>
                <a:cs typeface="Arial"/>
              </a:defRPr>
            </a:lvl1pPr>
          </a:lstStyle>
          <a:p>
            <a:r>
              <a:rPr lang="pl-PL" smtClean="0"/>
              <a:t>T. Bourke's Slides RePurposed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796457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_Conten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91" y="2542"/>
            <a:ext cx="9173217" cy="6877140"/>
          </a:xfrm>
          <a:prstGeom prst="rect">
            <a:avLst/>
          </a:prstGeom>
        </p:spPr>
      </p:pic>
      <p:sp>
        <p:nvSpPr>
          <p:cNvPr id="8" name="Text Placeholder 22"/>
          <p:cNvSpPr>
            <a:spLocks noGrp="1"/>
          </p:cNvSpPr>
          <p:nvPr>
            <p:ph type="body" sz="quarter" idx="11" hasCustomPrompt="1"/>
          </p:nvPr>
        </p:nvSpPr>
        <p:spPr>
          <a:xfrm>
            <a:off x="360964" y="521799"/>
            <a:ext cx="6276872" cy="619941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b="1">
                <a:solidFill>
                  <a:srgbClr val="00688A"/>
                </a:solidFill>
                <a:latin typeface="Arial"/>
                <a:cs typeface="Arial"/>
              </a:defRPr>
            </a:lvl1pPr>
            <a:lvl2pPr>
              <a:defRPr>
                <a:solidFill>
                  <a:srgbClr val="00688A"/>
                </a:solidFill>
                <a:latin typeface="Arial"/>
                <a:cs typeface="Arial"/>
              </a:defRPr>
            </a:lvl2pPr>
            <a:lvl3pPr>
              <a:defRPr>
                <a:solidFill>
                  <a:srgbClr val="00688A"/>
                </a:solidFill>
                <a:latin typeface="Arial"/>
                <a:cs typeface="Arial"/>
              </a:defRPr>
            </a:lvl3pPr>
            <a:lvl4pPr>
              <a:defRPr>
                <a:solidFill>
                  <a:srgbClr val="00688A"/>
                </a:solidFill>
                <a:latin typeface="Arial"/>
                <a:cs typeface="Arial"/>
              </a:defRPr>
            </a:lvl4pPr>
            <a:lvl5pPr>
              <a:defRPr>
                <a:solidFill>
                  <a:srgbClr val="00688A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 dirty="0" smtClean="0"/>
              <a:t>Slide Title</a:t>
            </a:r>
            <a:endParaRPr lang="en-US" dirty="0"/>
          </a:p>
        </p:txBody>
      </p:sp>
      <p:sp>
        <p:nvSpPr>
          <p:cNvPr id="7" name="Footer Placeholder 3"/>
          <p:cNvSpPr>
            <a:spLocks noGrp="1"/>
          </p:cNvSpPr>
          <p:nvPr>
            <p:ph type="ftr" sz="quarter" idx="13"/>
          </p:nvPr>
        </p:nvSpPr>
        <p:spPr>
          <a:xfrm>
            <a:off x="5977940" y="6431536"/>
            <a:ext cx="2895600" cy="365125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rgbClr val="00688A"/>
                </a:solidFill>
                <a:latin typeface="Arial"/>
                <a:cs typeface="Arial"/>
              </a:defRPr>
            </a:lvl1pPr>
          </a:lstStyle>
          <a:p>
            <a:r>
              <a:rPr lang="pl-PL" smtClean="0"/>
              <a:t>T. Bourke's Slides RePurposed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892485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1_Conten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91" y="2542"/>
            <a:ext cx="9173217" cy="6877140"/>
          </a:xfrm>
          <a:prstGeom prst="rect">
            <a:avLst/>
          </a:prstGeom>
        </p:spPr>
      </p:pic>
      <p:sp>
        <p:nvSpPr>
          <p:cNvPr id="8" name="Text Placeholder 22"/>
          <p:cNvSpPr>
            <a:spLocks noGrp="1"/>
          </p:cNvSpPr>
          <p:nvPr>
            <p:ph type="body" sz="quarter" idx="11" hasCustomPrompt="1"/>
          </p:nvPr>
        </p:nvSpPr>
        <p:spPr>
          <a:xfrm>
            <a:off x="360964" y="521799"/>
            <a:ext cx="6276872" cy="619941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b="1">
                <a:solidFill>
                  <a:srgbClr val="00688A"/>
                </a:solidFill>
                <a:latin typeface="Arial"/>
                <a:cs typeface="Arial"/>
              </a:defRPr>
            </a:lvl1pPr>
            <a:lvl2pPr>
              <a:defRPr>
                <a:solidFill>
                  <a:srgbClr val="00688A"/>
                </a:solidFill>
                <a:latin typeface="Arial"/>
                <a:cs typeface="Arial"/>
              </a:defRPr>
            </a:lvl2pPr>
            <a:lvl3pPr>
              <a:defRPr>
                <a:solidFill>
                  <a:srgbClr val="00688A"/>
                </a:solidFill>
                <a:latin typeface="Arial"/>
                <a:cs typeface="Arial"/>
              </a:defRPr>
            </a:lvl3pPr>
            <a:lvl4pPr>
              <a:defRPr>
                <a:solidFill>
                  <a:srgbClr val="00688A"/>
                </a:solidFill>
                <a:latin typeface="Arial"/>
                <a:cs typeface="Arial"/>
              </a:defRPr>
            </a:lvl4pPr>
            <a:lvl5pPr>
              <a:defRPr>
                <a:solidFill>
                  <a:srgbClr val="00688A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 dirty="0" smtClean="0"/>
              <a:t>Slide Title</a:t>
            </a:r>
            <a:endParaRPr lang="en-US" dirty="0"/>
          </a:p>
        </p:txBody>
      </p:sp>
      <p:sp>
        <p:nvSpPr>
          <p:cNvPr id="7" name="Footer Placeholder 3"/>
          <p:cNvSpPr>
            <a:spLocks noGrp="1"/>
          </p:cNvSpPr>
          <p:nvPr>
            <p:ph type="ftr" sz="quarter" idx="13"/>
          </p:nvPr>
        </p:nvSpPr>
        <p:spPr>
          <a:xfrm>
            <a:off x="5977940" y="6431536"/>
            <a:ext cx="2895600" cy="365125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rgbClr val="00688A"/>
                </a:solidFill>
                <a:latin typeface="Arial"/>
                <a:cs typeface="Arial"/>
              </a:defRPr>
            </a:lvl1pPr>
          </a:lstStyle>
          <a:p>
            <a:r>
              <a:rPr lang="pl-PL" smtClean="0"/>
              <a:t>T. Bourke's Slides RePurposed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824568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2_Conten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91" y="2542"/>
            <a:ext cx="9173217" cy="6877140"/>
          </a:xfrm>
          <a:prstGeom prst="rect">
            <a:avLst/>
          </a:prstGeom>
        </p:spPr>
      </p:pic>
      <p:sp>
        <p:nvSpPr>
          <p:cNvPr id="8" name="Text Placeholder 22"/>
          <p:cNvSpPr>
            <a:spLocks noGrp="1"/>
          </p:cNvSpPr>
          <p:nvPr>
            <p:ph type="body" sz="quarter" idx="11" hasCustomPrompt="1"/>
          </p:nvPr>
        </p:nvSpPr>
        <p:spPr>
          <a:xfrm>
            <a:off x="360964" y="521799"/>
            <a:ext cx="6276872" cy="619941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b="1">
                <a:solidFill>
                  <a:srgbClr val="00688A"/>
                </a:solidFill>
                <a:latin typeface="Arial"/>
                <a:cs typeface="Arial"/>
              </a:defRPr>
            </a:lvl1pPr>
            <a:lvl2pPr>
              <a:defRPr>
                <a:solidFill>
                  <a:srgbClr val="00688A"/>
                </a:solidFill>
                <a:latin typeface="Arial"/>
                <a:cs typeface="Arial"/>
              </a:defRPr>
            </a:lvl2pPr>
            <a:lvl3pPr>
              <a:defRPr>
                <a:solidFill>
                  <a:srgbClr val="00688A"/>
                </a:solidFill>
                <a:latin typeface="Arial"/>
                <a:cs typeface="Arial"/>
              </a:defRPr>
            </a:lvl3pPr>
            <a:lvl4pPr>
              <a:defRPr>
                <a:solidFill>
                  <a:srgbClr val="00688A"/>
                </a:solidFill>
                <a:latin typeface="Arial"/>
                <a:cs typeface="Arial"/>
              </a:defRPr>
            </a:lvl4pPr>
            <a:lvl5pPr>
              <a:defRPr>
                <a:solidFill>
                  <a:srgbClr val="00688A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 dirty="0" smtClean="0"/>
              <a:t>Slide Title</a:t>
            </a:r>
            <a:endParaRPr lang="en-US" dirty="0"/>
          </a:p>
        </p:txBody>
      </p:sp>
      <p:sp>
        <p:nvSpPr>
          <p:cNvPr id="7" name="Footer Placeholder 3"/>
          <p:cNvSpPr>
            <a:spLocks noGrp="1"/>
          </p:cNvSpPr>
          <p:nvPr>
            <p:ph type="ftr" sz="quarter" idx="13"/>
          </p:nvPr>
        </p:nvSpPr>
        <p:spPr>
          <a:xfrm>
            <a:off x="5977940" y="6431536"/>
            <a:ext cx="2895600" cy="365125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rgbClr val="00688A"/>
                </a:solidFill>
                <a:latin typeface="Arial"/>
                <a:cs typeface="Arial"/>
              </a:defRPr>
            </a:lvl1pPr>
          </a:lstStyle>
          <a:p>
            <a:r>
              <a:rPr lang="pl-PL" smtClean="0"/>
              <a:t>T. Bourke's Slides RePurposed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85648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91" y="2542"/>
            <a:ext cx="9173217" cy="6877140"/>
          </a:xfrm>
          <a:prstGeom prst="rect">
            <a:avLst/>
          </a:prstGeom>
        </p:spPr>
      </p:pic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358123" y="1546159"/>
            <a:ext cx="8378326" cy="43434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/>
            <a:r>
              <a:rPr lang="en-GB" sz="2500" smtClean="0">
                <a:latin typeface="Arial"/>
                <a:cs typeface="Arial"/>
              </a:rPr>
              <a:t>Click to edit Master text styles</a:t>
            </a:r>
          </a:p>
        </p:txBody>
      </p:sp>
      <p:sp>
        <p:nvSpPr>
          <p:cNvPr id="8" name="Text Placeholder 22"/>
          <p:cNvSpPr>
            <a:spLocks noGrp="1"/>
          </p:cNvSpPr>
          <p:nvPr>
            <p:ph type="body" sz="quarter" idx="11" hasCustomPrompt="1"/>
          </p:nvPr>
        </p:nvSpPr>
        <p:spPr>
          <a:xfrm>
            <a:off x="360964" y="521799"/>
            <a:ext cx="6276872" cy="619941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b="1">
                <a:solidFill>
                  <a:srgbClr val="00688A"/>
                </a:solidFill>
                <a:latin typeface="Arial"/>
                <a:cs typeface="Arial"/>
              </a:defRPr>
            </a:lvl1pPr>
            <a:lvl2pPr>
              <a:defRPr>
                <a:solidFill>
                  <a:srgbClr val="00688A"/>
                </a:solidFill>
                <a:latin typeface="Arial"/>
                <a:cs typeface="Arial"/>
              </a:defRPr>
            </a:lvl2pPr>
            <a:lvl3pPr>
              <a:defRPr>
                <a:solidFill>
                  <a:srgbClr val="00688A"/>
                </a:solidFill>
                <a:latin typeface="Arial"/>
                <a:cs typeface="Arial"/>
              </a:defRPr>
            </a:lvl3pPr>
            <a:lvl4pPr>
              <a:defRPr>
                <a:solidFill>
                  <a:srgbClr val="00688A"/>
                </a:solidFill>
                <a:latin typeface="Arial"/>
                <a:cs typeface="Arial"/>
              </a:defRPr>
            </a:lvl4pPr>
            <a:lvl5pPr>
              <a:defRPr>
                <a:solidFill>
                  <a:srgbClr val="00688A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 dirty="0" smtClean="0"/>
              <a:t>Slide Title</a:t>
            </a:r>
            <a:endParaRPr lang="en-US" dirty="0"/>
          </a:p>
        </p:txBody>
      </p:sp>
      <p:sp>
        <p:nvSpPr>
          <p:cNvPr id="7" name="Footer Placeholder 3"/>
          <p:cNvSpPr>
            <a:spLocks noGrp="1"/>
          </p:cNvSpPr>
          <p:nvPr>
            <p:ph type="ftr" sz="quarter" idx="13"/>
          </p:nvPr>
        </p:nvSpPr>
        <p:spPr>
          <a:xfrm>
            <a:off x="5977940" y="6431536"/>
            <a:ext cx="2569160" cy="365125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rgbClr val="00688A"/>
                </a:solidFill>
                <a:latin typeface="Arial"/>
                <a:cs typeface="Arial"/>
              </a:defRPr>
            </a:lvl1pPr>
          </a:lstStyle>
          <a:p>
            <a:r>
              <a:rPr lang="pl-PL" smtClean="0"/>
              <a:t>T. Bourke's Slides RePurposed</a:t>
            </a:r>
            <a:endParaRPr lang="en-US" dirty="0"/>
          </a:p>
        </p:txBody>
      </p:sp>
      <p:sp>
        <p:nvSpPr>
          <p:cNvPr id="9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470900" y="6392355"/>
            <a:ext cx="45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rgbClr val="00688A"/>
                </a:solidFill>
              </a:defRPr>
            </a:lvl1pPr>
          </a:lstStyle>
          <a:p>
            <a:fld id="{4FC41374-03AE-924F-9568-6EE3990F0119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38191" y="57422"/>
            <a:ext cx="541565" cy="367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002591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6_Conten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91" y="2542"/>
            <a:ext cx="9173217" cy="6877140"/>
          </a:xfrm>
          <a:prstGeom prst="rect">
            <a:avLst/>
          </a:prstGeom>
        </p:spPr>
      </p:pic>
      <p:sp>
        <p:nvSpPr>
          <p:cNvPr id="8" name="Text Placeholder 22"/>
          <p:cNvSpPr>
            <a:spLocks noGrp="1"/>
          </p:cNvSpPr>
          <p:nvPr>
            <p:ph type="body" sz="quarter" idx="11" hasCustomPrompt="1"/>
          </p:nvPr>
        </p:nvSpPr>
        <p:spPr>
          <a:xfrm>
            <a:off x="360964" y="521799"/>
            <a:ext cx="6276872" cy="619941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b="1">
                <a:solidFill>
                  <a:srgbClr val="00688A"/>
                </a:solidFill>
                <a:latin typeface="Arial"/>
                <a:cs typeface="Arial"/>
              </a:defRPr>
            </a:lvl1pPr>
            <a:lvl2pPr>
              <a:defRPr>
                <a:solidFill>
                  <a:srgbClr val="00688A"/>
                </a:solidFill>
                <a:latin typeface="Arial"/>
                <a:cs typeface="Arial"/>
              </a:defRPr>
            </a:lvl2pPr>
            <a:lvl3pPr>
              <a:defRPr>
                <a:solidFill>
                  <a:srgbClr val="00688A"/>
                </a:solidFill>
                <a:latin typeface="Arial"/>
                <a:cs typeface="Arial"/>
              </a:defRPr>
            </a:lvl3pPr>
            <a:lvl4pPr>
              <a:defRPr>
                <a:solidFill>
                  <a:srgbClr val="00688A"/>
                </a:solidFill>
                <a:latin typeface="Arial"/>
                <a:cs typeface="Arial"/>
              </a:defRPr>
            </a:lvl4pPr>
            <a:lvl5pPr>
              <a:defRPr>
                <a:solidFill>
                  <a:srgbClr val="00688A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 dirty="0" smtClean="0"/>
              <a:t>Slide Title</a:t>
            </a:r>
            <a:endParaRPr lang="en-US" dirty="0"/>
          </a:p>
        </p:txBody>
      </p:sp>
      <p:sp>
        <p:nvSpPr>
          <p:cNvPr id="7" name="Footer Placeholder 3"/>
          <p:cNvSpPr>
            <a:spLocks noGrp="1"/>
          </p:cNvSpPr>
          <p:nvPr>
            <p:ph type="ftr" sz="quarter" idx="13"/>
          </p:nvPr>
        </p:nvSpPr>
        <p:spPr>
          <a:xfrm>
            <a:off x="5977940" y="6431536"/>
            <a:ext cx="2895600" cy="365125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rgbClr val="00688A"/>
                </a:solidFill>
                <a:latin typeface="Arial"/>
                <a:cs typeface="Arial"/>
              </a:defRPr>
            </a:lvl1pPr>
          </a:lstStyle>
          <a:p>
            <a:r>
              <a:rPr lang="pl-PL" smtClean="0"/>
              <a:t>T. Bourke's Slides RePurposed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943938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8_Conten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91" y="2542"/>
            <a:ext cx="9173217" cy="6877140"/>
          </a:xfrm>
          <a:prstGeom prst="rect">
            <a:avLst/>
          </a:prstGeom>
        </p:spPr>
      </p:pic>
      <p:sp>
        <p:nvSpPr>
          <p:cNvPr id="8" name="Text Placeholder 22"/>
          <p:cNvSpPr>
            <a:spLocks noGrp="1"/>
          </p:cNvSpPr>
          <p:nvPr>
            <p:ph type="body" sz="quarter" idx="11" hasCustomPrompt="1"/>
          </p:nvPr>
        </p:nvSpPr>
        <p:spPr>
          <a:xfrm>
            <a:off x="360964" y="521799"/>
            <a:ext cx="6276872" cy="619941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b="1">
                <a:solidFill>
                  <a:srgbClr val="00688A"/>
                </a:solidFill>
                <a:latin typeface="Arial"/>
                <a:cs typeface="Arial"/>
              </a:defRPr>
            </a:lvl1pPr>
            <a:lvl2pPr>
              <a:defRPr>
                <a:solidFill>
                  <a:srgbClr val="00688A"/>
                </a:solidFill>
                <a:latin typeface="Arial"/>
                <a:cs typeface="Arial"/>
              </a:defRPr>
            </a:lvl2pPr>
            <a:lvl3pPr>
              <a:defRPr>
                <a:solidFill>
                  <a:srgbClr val="00688A"/>
                </a:solidFill>
                <a:latin typeface="Arial"/>
                <a:cs typeface="Arial"/>
              </a:defRPr>
            </a:lvl3pPr>
            <a:lvl4pPr>
              <a:defRPr>
                <a:solidFill>
                  <a:srgbClr val="00688A"/>
                </a:solidFill>
                <a:latin typeface="Arial"/>
                <a:cs typeface="Arial"/>
              </a:defRPr>
            </a:lvl4pPr>
            <a:lvl5pPr>
              <a:defRPr>
                <a:solidFill>
                  <a:srgbClr val="00688A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 dirty="0" smtClean="0"/>
              <a:t>Slide Title</a:t>
            </a:r>
            <a:endParaRPr lang="en-US" dirty="0"/>
          </a:p>
        </p:txBody>
      </p:sp>
      <p:sp>
        <p:nvSpPr>
          <p:cNvPr id="7" name="Footer Placeholder 3"/>
          <p:cNvSpPr>
            <a:spLocks noGrp="1"/>
          </p:cNvSpPr>
          <p:nvPr>
            <p:ph type="ftr" sz="quarter" idx="13"/>
          </p:nvPr>
        </p:nvSpPr>
        <p:spPr>
          <a:xfrm>
            <a:off x="5977940" y="6431536"/>
            <a:ext cx="2895600" cy="365125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rgbClr val="00688A"/>
                </a:solidFill>
                <a:latin typeface="Arial"/>
                <a:cs typeface="Arial"/>
              </a:defRPr>
            </a:lvl1pPr>
          </a:lstStyle>
          <a:p>
            <a:r>
              <a:rPr lang="pl-PL" smtClean="0"/>
              <a:t>T. Bourke's Slides RePurposed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03352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3_Conten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91" y="2542"/>
            <a:ext cx="9173217" cy="6877140"/>
          </a:xfrm>
          <a:prstGeom prst="rect">
            <a:avLst/>
          </a:prstGeom>
        </p:spPr>
      </p:pic>
      <p:sp>
        <p:nvSpPr>
          <p:cNvPr id="8" name="Text Placeholder 22"/>
          <p:cNvSpPr>
            <a:spLocks noGrp="1"/>
          </p:cNvSpPr>
          <p:nvPr>
            <p:ph type="body" sz="quarter" idx="11" hasCustomPrompt="1"/>
          </p:nvPr>
        </p:nvSpPr>
        <p:spPr>
          <a:xfrm>
            <a:off x="360964" y="521799"/>
            <a:ext cx="6276872" cy="619941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b="1">
                <a:solidFill>
                  <a:srgbClr val="00688A"/>
                </a:solidFill>
                <a:latin typeface="Arial"/>
                <a:cs typeface="Arial"/>
              </a:defRPr>
            </a:lvl1pPr>
            <a:lvl2pPr>
              <a:defRPr>
                <a:solidFill>
                  <a:srgbClr val="00688A"/>
                </a:solidFill>
                <a:latin typeface="Arial"/>
                <a:cs typeface="Arial"/>
              </a:defRPr>
            </a:lvl2pPr>
            <a:lvl3pPr>
              <a:defRPr>
                <a:solidFill>
                  <a:srgbClr val="00688A"/>
                </a:solidFill>
                <a:latin typeface="Arial"/>
                <a:cs typeface="Arial"/>
              </a:defRPr>
            </a:lvl3pPr>
            <a:lvl4pPr>
              <a:defRPr>
                <a:solidFill>
                  <a:srgbClr val="00688A"/>
                </a:solidFill>
                <a:latin typeface="Arial"/>
                <a:cs typeface="Arial"/>
              </a:defRPr>
            </a:lvl4pPr>
            <a:lvl5pPr>
              <a:defRPr>
                <a:solidFill>
                  <a:srgbClr val="00688A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 dirty="0" smtClean="0"/>
              <a:t>Slide Title</a:t>
            </a:r>
            <a:endParaRPr lang="en-US" dirty="0"/>
          </a:p>
        </p:txBody>
      </p:sp>
      <p:sp>
        <p:nvSpPr>
          <p:cNvPr id="7" name="Footer Placeholder 3"/>
          <p:cNvSpPr>
            <a:spLocks noGrp="1"/>
          </p:cNvSpPr>
          <p:nvPr>
            <p:ph type="ftr" sz="quarter" idx="13"/>
          </p:nvPr>
        </p:nvSpPr>
        <p:spPr>
          <a:xfrm>
            <a:off x="5977940" y="6431536"/>
            <a:ext cx="2895600" cy="365125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rgbClr val="00688A"/>
                </a:solidFill>
                <a:latin typeface="Arial"/>
                <a:cs typeface="Arial"/>
              </a:defRPr>
            </a:lvl1pPr>
          </a:lstStyle>
          <a:p>
            <a:r>
              <a:rPr lang="pl-PL" smtClean="0"/>
              <a:t>T. Bourke's Slides RePurposed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593178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4_Conten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91" y="2542"/>
            <a:ext cx="9173217" cy="6877140"/>
          </a:xfrm>
          <a:prstGeom prst="rect">
            <a:avLst/>
          </a:prstGeom>
        </p:spPr>
      </p:pic>
      <p:sp>
        <p:nvSpPr>
          <p:cNvPr id="8" name="Text Placeholder 22"/>
          <p:cNvSpPr>
            <a:spLocks noGrp="1"/>
          </p:cNvSpPr>
          <p:nvPr>
            <p:ph type="body" sz="quarter" idx="11" hasCustomPrompt="1"/>
          </p:nvPr>
        </p:nvSpPr>
        <p:spPr>
          <a:xfrm>
            <a:off x="360964" y="521799"/>
            <a:ext cx="6276872" cy="619941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b="1">
                <a:solidFill>
                  <a:srgbClr val="00688A"/>
                </a:solidFill>
                <a:latin typeface="Arial"/>
                <a:cs typeface="Arial"/>
              </a:defRPr>
            </a:lvl1pPr>
            <a:lvl2pPr>
              <a:defRPr>
                <a:solidFill>
                  <a:srgbClr val="00688A"/>
                </a:solidFill>
                <a:latin typeface="Arial"/>
                <a:cs typeface="Arial"/>
              </a:defRPr>
            </a:lvl2pPr>
            <a:lvl3pPr>
              <a:defRPr>
                <a:solidFill>
                  <a:srgbClr val="00688A"/>
                </a:solidFill>
                <a:latin typeface="Arial"/>
                <a:cs typeface="Arial"/>
              </a:defRPr>
            </a:lvl3pPr>
            <a:lvl4pPr>
              <a:defRPr>
                <a:solidFill>
                  <a:srgbClr val="00688A"/>
                </a:solidFill>
                <a:latin typeface="Arial"/>
                <a:cs typeface="Arial"/>
              </a:defRPr>
            </a:lvl4pPr>
            <a:lvl5pPr>
              <a:defRPr>
                <a:solidFill>
                  <a:srgbClr val="00688A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 dirty="0" smtClean="0"/>
              <a:t>Slide Title</a:t>
            </a:r>
            <a:endParaRPr lang="en-US" dirty="0"/>
          </a:p>
        </p:txBody>
      </p:sp>
      <p:sp>
        <p:nvSpPr>
          <p:cNvPr id="7" name="Footer Placeholder 3"/>
          <p:cNvSpPr>
            <a:spLocks noGrp="1"/>
          </p:cNvSpPr>
          <p:nvPr>
            <p:ph type="ftr" sz="quarter" idx="13"/>
          </p:nvPr>
        </p:nvSpPr>
        <p:spPr>
          <a:xfrm>
            <a:off x="5977940" y="6431536"/>
            <a:ext cx="2895600" cy="365125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rgbClr val="00688A"/>
                </a:solidFill>
                <a:latin typeface="Arial"/>
                <a:cs typeface="Arial"/>
              </a:defRPr>
            </a:lvl1pPr>
          </a:lstStyle>
          <a:p>
            <a:r>
              <a:rPr lang="pl-PL" smtClean="0"/>
              <a:t>T. Bourke's Slides RePurposed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698903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5_Conten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91" y="2542"/>
            <a:ext cx="9173217" cy="6877140"/>
          </a:xfrm>
          <a:prstGeom prst="rect">
            <a:avLst/>
          </a:prstGeom>
        </p:spPr>
      </p:pic>
      <p:sp>
        <p:nvSpPr>
          <p:cNvPr id="8" name="Text Placeholder 22"/>
          <p:cNvSpPr>
            <a:spLocks noGrp="1"/>
          </p:cNvSpPr>
          <p:nvPr>
            <p:ph type="body" sz="quarter" idx="11" hasCustomPrompt="1"/>
          </p:nvPr>
        </p:nvSpPr>
        <p:spPr>
          <a:xfrm>
            <a:off x="360964" y="521799"/>
            <a:ext cx="6276872" cy="619941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b="1">
                <a:solidFill>
                  <a:srgbClr val="00688A"/>
                </a:solidFill>
                <a:latin typeface="Arial"/>
                <a:cs typeface="Arial"/>
              </a:defRPr>
            </a:lvl1pPr>
            <a:lvl2pPr>
              <a:defRPr>
                <a:solidFill>
                  <a:srgbClr val="00688A"/>
                </a:solidFill>
                <a:latin typeface="Arial"/>
                <a:cs typeface="Arial"/>
              </a:defRPr>
            </a:lvl2pPr>
            <a:lvl3pPr>
              <a:defRPr>
                <a:solidFill>
                  <a:srgbClr val="00688A"/>
                </a:solidFill>
                <a:latin typeface="Arial"/>
                <a:cs typeface="Arial"/>
              </a:defRPr>
            </a:lvl3pPr>
            <a:lvl4pPr>
              <a:defRPr>
                <a:solidFill>
                  <a:srgbClr val="00688A"/>
                </a:solidFill>
                <a:latin typeface="Arial"/>
                <a:cs typeface="Arial"/>
              </a:defRPr>
            </a:lvl4pPr>
            <a:lvl5pPr>
              <a:defRPr>
                <a:solidFill>
                  <a:srgbClr val="00688A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 dirty="0" smtClean="0"/>
              <a:t>Slide Title</a:t>
            </a:r>
            <a:endParaRPr lang="en-US" dirty="0"/>
          </a:p>
        </p:txBody>
      </p:sp>
      <p:sp>
        <p:nvSpPr>
          <p:cNvPr id="7" name="Footer Placeholder 3"/>
          <p:cNvSpPr>
            <a:spLocks noGrp="1"/>
          </p:cNvSpPr>
          <p:nvPr>
            <p:ph type="ftr" sz="quarter" idx="13"/>
          </p:nvPr>
        </p:nvSpPr>
        <p:spPr>
          <a:xfrm>
            <a:off x="5977940" y="6431536"/>
            <a:ext cx="2895600" cy="365125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rgbClr val="00688A"/>
                </a:solidFill>
                <a:latin typeface="Arial"/>
                <a:cs typeface="Arial"/>
              </a:defRPr>
            </a:lvl1pPr>
          </a:lstStyle>
          <a:p>
            <a:r>
              <a:rPr lang="pl-PL" smtClean="0"/>
              <a:t>T. Bourke's Slides RePurposed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113202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35888" cy="1106488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264483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8_Conten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91" y="2542"/>
            <a:ext cx="9173217" cy="6877140"/>
          </a:xfrm>
          <a:prstGeom prst="rect">
            <a:avLst/>
          </a:prstGeom>
        </p:spPr>
      </p:pic>
      <p:sp>
        <p:nvSpPr>
          <p:cNvPr id="8" name="Text Placeholder 22"/>
          <p:cNvSpPr>
            <a:spLocks noGrp="1"/>
          </p:cNvSpPr>
          <p:nvPr>
            <p:ph type="body" sz="quarter" idx="11" hasCustomPrompt="1"/>
          </p:nvPr>
        </p:nvSpPr>
        <p:spPr>
          <a:xfrm>
            <a:off x="360964" y="521799"/>
            <a:ext cx="6276872" cy="619941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b="1">
                <a:solidFill>
                  <a:srgbClr val="00688A"/>
                </a:solidFill>
                <a:latin typeface="Arial"/>
                <a:cs typeface="Arial"/>
              </a:defRPr>
            </a:lvl1pPr>
            <a:lvl2pPr>
              <a:defRPr>
                <a:solidFill>
                  <a:srgbClr val="00688A"/>
                </a:solidFill>
                <a:latin typeface="Arial"/>
                <a:cs typeface="Arial"/>
              </a:defRPr>
            </a:lvl2pPr>
            <a:lvl3pPr>
              <a:defRPr>
                <a:solidFill>
                  <a:srgbClr val="00688A"/>
                </a:solidFill>
                <a:latin typeface="Arial"/>
                <a:cs typeface="Arial"/>
              </a:defRPr>
            </a:lvl3pPr>
            <a:lvl4pPr>
              <a:defRPr>
                <a:solidFill>
                  <a:srgbClr val="00688A"/>
                </a:solidFill>
                <a:latin typeface="Arial"/>
                <a:cs typeface="Arial"/>
              </a:defRPr>
            </a:lvl4pPr>
            <a:lvl5pPr>
              <a:defRPr>
                <a:solidFill>
                  <a:srgbClr val="00688A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 dirty="0" smtClean="0"/>
              <a:t>Slide Title</a:t>
            </a:r>
            <a:endParaRPr lang="en-US" dirty="0"/>
          </a:p>
        </p:txBody>
      </p:sp>
      <p:sp>
        <p:nvSpPr>
          <p:cNvPr id="7" name="Footer Placeholder 3"/>
          <p:cNvSpPr>
            <a:spLocks noGrp="1"/>
          </p:cNvSpPr>
          <p:nvPr>
            <p:ph type="ftr" sz="quarter" idx="13"/>
          </p:nvPr>
        </p:nvSpPr>
        <p:spPr>
          <a:xfrm>
            <a:off x="5977940" y="6431536"/>
            <a:ext cx="2895600" cy="365125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rgbClr val="00688A"/>
                </a:solidFill>
                <a:latin typeface="Arial"/>
                <a:cs typeface="Arial"/>
              </a:defRPr>
            </a:lvl1pPr>
          </a:lstStyle>
          <a:p>
            <a:r>
              <a:rPr lang="pl-PL" smtClean="0"/>
              <a:t>T. Bourke's Slides RePurposed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469901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3_Conten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91" y="2542"/>
            <a:ext cx="9173217" cy="6877140"/>
          </a:xfrm>
          <a:prstGeom prst="rect">
            <a:avLst/>
          </a:prstGeom>
        </p:spPr>
      </p:pic>
      <p:sp>
        <p:nvSpPr>
          <p:cNvPr id="8" name="Text Placeholder 22"/>
          <p:cNvSpPr>
            <a:spLocks noGrp="1"/>
          </p:cNvSpPr>
          <p:nvPr>
            <p:ph type="body" sz="quarter" idx="11" hasCustomPrompt="1"/>
          </p:nvPr>
        </p:nvSpPr>
        <p:spPr>
          <a:xfrm>
            <a:off x="360964" y="521799"/>
            <a:ext cx="6276872" cy="619941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b="1">
                <a:solidFill>
                  <a:srgbClr val="00688A"/>
                </a:solidFill>
                <a:latin typeface="Arial"/>
                <a:cs typeface="Arial"/>
              </a:defRPr>
            </a:lvl1pPr>
            <a:lvl2pPr>
              <a:defRPr>
                <a:solidFill>
                  <a:srgbClr val="00688A"/>
                </a:solidFill>
                <a:latin typeface="Arial"/>
                <a:cs typeface="Arial"/>
              </a:defRPr>
            </a:lvl2pPr>
            <a:lvl3pPr>
              <a:defRPr>
                <a:solidFill>
                  <a:srgbClr val="00688A"/>
                </a:solidFill>
                <a:latin typeface="Arial"/>
                <a:cs typeface="Arial"/>
              </a:defRPr>
            </a:lvl3pPr>
            <a:lvl4pPr>
              <a:defRPr>
                <a:solidFill>
                  <a:srgbClr val="00688A"/>
                </a:solidFill>
                <a:latin typeface="Arial"/>
                <a:cs typeface="Arial"/>
              </a:defRPr>
            </a:lvl4pPr>
            <a:lvl5pPr>
              <a:defRPr>
                <a:solidFill>
                  <a:srgbClr val="00688A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 dirty="0" smtClean="0"/>
              <a:t>Slide Title</a:t>
            </a:r>
            <a:endParaRPr lang="en-US" dirty="0"/>
          </a:p>
        </p:txBody>
      </p:sp>
      <p:sp>
        <p:nvSpPr>
          <p:cNvPr id="7" name="Footer Placeholder 3"/>
          <p:cNvSpPr>
            <a:spLocks noGrp="1"/>
          </p:cNvSpPr>
          <p:nvPr>
            <p:ph type="ftr" sz="quarter" idx="13"/>
          </p:nvPr>
        </p:nvSpPr>
        <p:spPr>
          <a:xfrm>
            <a:off x="5977940" y="6431536"/>
            <a:ext cx="2895600" cy="365125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rgbClr val="00688A"/>
                </a:solidFill>
                <a:latin typeface="Arial"/>
                <a:cs typeface="Arial"/>
              </a:defRPr>
            </a:lvl1pPr>
          </a:lstStyle>
          <a:p>
            <a:r>
              <a:rPr lang="pl-PL" smtClean="0"/>
              <a:t>T. Bourke's Slides RePurposed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328920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4_Conten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91" y="2542"/>
            <a:ext cx="9173217" cy="6877140"/>
          </a:xfrm>
          <a:prstGeom prst="rect">
            <a:avLst/>
          </a:prstGeom>
        </p:spPr>
      </p:pic>
      <p:sp>
        <p:nvSpPr>
          <p:cNvPr id="8" name="Text Placeholder 22"/>
          <p:cNvSpPr>
            <a:spLocks noGrp="1"/>
          </p:cNvSpPr>
          <p:nvPr>
            <p:ph type="body" sz="quarter" idx="11" hasCustomPrompt="1"/>
          </p:nvPr>
        </p:nvSpPr>
        <p:spPr>
          <a:xfrm>
            <a:off x="360964" y="521799"/>
            <a:ext cx="6276872" cy="619941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b="1">
                <a:solidFill>
                  <a:srgbClr val="00688A"/>
                </a:solidFill>
                <a:latin typeface="Arial"/>
                <a:cs typeface="Arial"/>
              </a:defRPr>
            </a:lvl1pPr>
            <a:lvl2pPr>
              <a:defRPr>
                <a:solidFill>
                  <a:srgbClr val="00688A"/>
                </a:solidFill>
                <a:latin typeface="Arial"/>
                <a:cs typeface="Arial"/>
              </a:defRPr>
            </a:lvl2pPr>
            <a:lvl3pPr>
              <a:defRPr>
                <a:solidFill>
                  <a:srgbClr val="00688A"/>
                </a:solidFill>
                <a:latin typeface="Arial"/>
                <a:cs typeface="Arial"/>
              </a:defRPr>
            </a:lvl3pPr>
            <a:lvl4pPr>
              <a:defRPr>
                <a:solidFill>
                  <a:srgbClr val="00688A"/>
                </a:solidFill>
                <a:latin typeface="Arial"/>
                <a:cs typeface="Arial"/>
              </a:defRPr>
            </a:lvl4pPr>
            <a:lvl5pPr>
              <a:defRPr>
                <a:solidFill>
                  <a:srgbClr val="00688A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 dirty="0" smtClean="0"/>
              <a:t>Slide Title</a:t>
            </a:r>
            <a:endParaRPr lang="en-US" dirty="0"/>
          </a:p>
        </p:txBody>
      </p:sp>
      <p:sp>
        <p:nvSpPr>
          <p:cNvPr id="7" name="Footer Placeholder 3"/>
          <p:cNvSpPr>
            <a:spLocks noGrp="1"/>
          </p:cNvSpPr>
          <p:nvPr>
            <p:ph type="ftr" sz="quarter" idx="13"/>
          </p:nvPr>
        </p:nvSpPr>
        <p:spPr>
          <a:xfrm>
            <a:off x="5977940" y="6431536"/>
            <a:ext cx="2895600" cy="365125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rgbClr val="00688A"/>
                </a:solidFill>
                <a:latin typeface="Arial"/>
                <a:cs typeface="Arial"/>
              </a:defRPr>
            </a:lvl1pPr>
          </a:lstStyle>
          <a:p>
            <a:r>
              <a:rPr lang="pl-PL" smtClean="0"/>
              <a:t>T. Bourke's Slides RePurposed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299511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7_Conten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91" y="2542"/>
            <a:ext cx="9173217" cy="6877140"/>
          </a:xfrm>
          <a:prstGeom prst="rect">
            <a:avLst/>
          </a:prstGeom>
        </p:spPr>
      </p:pic>
      <p:sp>
        <p:nvSpPr>
          <p:cNvPr id="8" name="Text Placeholder 22"/>
          <p:cNvSpPr>
            <a:spLocks noGrp="1"/>
          </p:cNvSpPr>
          <p:nvPr>
            <p:ph type="body" sz="quarter" idx="11" hasCustomPrompt="1"/>
          </p:nvPr>
        </p:nvSpPr>
        <p:spPr>
          <a:xfrm>
            <a:off x="360964" y="521799"/>
            <a:ext cx="6276872" cy="619941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b="1">
                <a:solidFill>
                  <a:srgbClr val="00688A"/>
                </a:solidFill>
                <a:latin typeface="Arial"/>
                <a:cs typeface="Arial"/>
              </a:defRPr>
            </a:lvl1pPr>
            <a:lvl2pPr>
              <a:defRPr>
                <a:solidFill>
                  <a:srgbClr val="00688A"/>
                </a:solidFill>
                <a:latin typeface="Arial"/>
                <a:cs typeface="Arial"/>
              </a:defRPr>
            </a:lvl2pPr>
            <a:lvl3pPr>
              <a:defRPr>
                <a:solidFill>
                  <a:srgbClr val="00688A"/>
                </a:solidFill>
                <a:latin typeface="Arial"/>
                <a:cs typeface="Arial"/>
              </a:defRPr>
            </a:lvl3pPr>
            <a:lvl4pPr>
              <a:defRPr>
                <a:solidFill>
                  <a:srgbClr val="00688A"/>
                </a:solidFill>
                <a:latin typeface="Arial"/>
                <a:cs typeface="Arial"/>
              </a:defRPr>
            </a:lvl4pPr>
            <a:lvl5pPr>
              <a:defRPr>
                <a:solidFill>
                  <a:srgbClr val="00688A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 dirty="0" smtClean="0"/>
              <a:t>Slide Title</a:t>
            </a:r>
            <a:endParaRPr lang="en-US" dirty="0"/>
          </a:p>
        </p:txBody>
      </p:sp>
      <p:sp>
        <p:nvSpPr>
          <p:cNvPr id="7" name="Footer Placeholder 3"/>
          <p:cNvSpPr>
            <a:spLocks noGrp="1"/>
          </p:cNvSpPr>
          <p:nvPr>
            <p:ph type="ftr" sz="quarter" idx="13"/>
          </p:nvPr>
        </p:nvSpPr>
        <p:spPr>
          <a:xfrm>
            <a:off x="5977940" y="6431536"/>
            <a:ext cx="2895600" cy="365125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rgbClr val="00688A"/>
                </a:solidFill>
                <a:latin typeface="Arial"/>
                <a:cs typeface="Arial"/>
              </a:defRPr>
            </a:lvl1pPr>
          </a:lstStyle>
          <a:p>
            <a:r>
              <a:rPr lang="pl-PL" smtClean="0"/>
              <a:t>T. Bourke's Slides RePurposed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07323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3443"/>
          </a:xfrm>
          <a:prstGeom prst="rect">
            <a:avLst/>
          </a:prstGeom>
        </p:spPr>
      </p:pic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358123" y="1863686"/>
            <a:ext cx="8378326" cy="45259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n-GB" sz="2500" smtClean="0">
                <a:solidFill>
                  <a:schemeClr val="bg1"/>
                </a:solidFill>
                <a:latin typeface="Arial"/>
                <a:cs typeface="Arial"/>
              </a:rPr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8404754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1_Conten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91" y="2542"/>
            <a:ext cx="9173217" cy="6877140"/>
          </a:xfrm>
          <a:prstGeom prst="rect">
            <a:avLst/>
          </a:prstGeom>
        </p:spPr>
      </p:pic>
      <p:sp>
        <p:nvSpPr>
          <p:cNvPr id="8" name="Text Placeholder 22"/>
          <p:cNvSpPr>
            <a:spLocks noGrp="1"/>
          </p:cNvSpPr>
          <p:nvPr>
            <p:ph type="body" sz="quarter" idx="11" hasCustomPrompt="1"/>
          </p:nvPr>
        </p:nvSpPr>
        <p:spPr>
          <a:xfrm>
            <a:off x="360964" y="521799"/>
            <a:ext cx="6276872" cy="619941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b="1">
                <a:solidFill>
                  <a:srgbClr val="00688A"/>
                </a:solidFill>
                <a:latin typeface="Arial"/>
                <a:cs typeface="Arial"/>
              </a:defRPr>
            </a:lvl1pPr>
            <a:lvl2pPr>
              <a:defRPr>
                <a:solidFill>
                  <a:srgbClr val="00688A"/>
                </a:solidFill>
                <a:latin typeface="Arial"/>
                <a:cs typeface="Arial"/>
              </a:defRPr>
            </a:lvl2pPr>
            <a:lvl3pPr>
              <a:defRPr>
                <a:solidFill>
                  <a:srgbClr val="00688A"/>
                </a:solidFill>
                <a:latin typeface="Arial"/>
                <a:cs typeface="Arial"/>
              </a:defRPr>
            </a:lvl3pPr>
            <a:lvl4pPr>
              <a:defRPr>
                <a:solidFill>
                  <a:srgbClr val="00688A"/>
                </a:solidFill>
                <a:latin typeface="Arial"/>
                <a:cs typeface="Arial"/>
              </a:defRPr>
            </a:lvl4pPr>
            <a:lvl5pPr>
              <a:defRPr>
                <a:solidFill>
                  <a:srgbClr val="00688A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 dirty="0" smtClean="0"/>
              <a:t>Slide Title</a:t>
            </a:r>
            <a:endParaRPr lang="en-US" dirty="0"/>
          </a:p>
        </p:txBody>
      </p:sp>
      <p:sp>
        <p:nvSpPr>
          <p:cNvPr id="7" name="Footer Placeholder 3"/>
          <p:cNvSpPr>
            <a:spLocks noGrp="1"/>
          </p:cNvSpPr>
          <p:nvPr>
            <p:ph type="ftr" sz="quarter" idx="13"/>
          </p:nvPr>
        </p:nvSpPr>
        <p:spPr>
          <a:xfrm>
            <a:off x="5977940" y="6431536"/>
            <a:ext cx="2895600" cy="365125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rgbClr val="00688A"/>
                </a:solidFill>
                <a:latin typeface="Arial"/>
                <a:cs typeface="Arial"/>
              </a:defRPr>
            </a:lvl1pPr>
          </a:lstStyle>
          <a:p>
            <a:r>
              <a:rPr lang="pl-PL" smtClean="0"/>
              <a:t>T. Bourke's Slides RePurposed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007016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4_Conten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91" y="2542"/>
            <a:ext cx="9173217" cy="6877140"/>
          </a:xfrm>
          <a:prstGeom prst="rect">
            <a:avLst/>
          </a:prstGeom>
        </p:spPr>
      </p:pic>
      <p:sp>
        <p:nvSpPr>
          <p:cNvPr id="8" name="Text Placeholder 22"/>
          <p:cNvSpPr>
            <a:spLocks noGrp="1"/>
          </p:cNvSpPr>
          <p:nvPr>
            <p:ph type="body" sz="quarter" idx="11" hasCustomPrompt="1"/>
          </p:nvPr>
        </p:nvSpPr>
        <p:spPr>
          <a:xfrm>
            <a:off x="360964" y="521799"/>
            <a:ext cx="6276872" cy="619941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b="1">
                <a:solidFill>
                  <a:srgbClr val="00688A"/>
                </a:solidFill>
                <a:latin typeface="Arial"/>
                <a:cs typeface="Arial"/>
              </a:defRPr>
            </a:lvl1pPr>
            <a:lvl2pPr>
              <a:defRPr>
                <a:solidFill>
                  <a:srgbClr val="00688A"/>
                </a:solidFill>
                <a:latin typeface="Arial"/>
                <a:cs typeface="Arial"/>
              </a:defRPr>
            </a:lvl2pPr>
            <a:lvl3pPr>
              <a:defRPr>
                <a:solidFill>
                  <a:srgbClr val="00688A"/>
                </a:solidFill>
                <a:latin typeface="Arial"/>
                <a:cs typeface="Arial"/>
              </a:defRPr>
            </a:lvl3pPr>
            <a:lvl4pPr>
              <a:defRPr>
                <a:solidFill>
                  <a:srgbClr val="00688A"/>
                </a:solidFill>
                <a:latin typeface="Arial"/>
                <a:cs typeface="Arial"/>
              </a:defRPr>
            </a:lvl4pPr>
            <a:lvl5pPr>
              <a:defRPr>
                <a:solidFill>
                  <a:srgbClr val="00688A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 dirty="0" smtClean="0"/>
              <a:t>Slide Title</a:t>
            </a:r>
            <a:endParaRPr lang="en-US" dirty="0"/>
          </a:p>
        </p:txBody>
      </p:sp>
      <p:sp>
        <p:nvSpPr>
          <p:cNvPr id="7" name="Footer Placeholder 3"/>
          <p:cNvSpPr>
            <a:spLocks noGrp="1"/>
          </p:cNvSpPr>
          <p:nvPr>
            <p:ph type="ftr" sz="quarter" idx="13"/>
          </p:nvPr>
        </p:nvSpPr>
        <p:spPr>
          <a:xfrm>
            <a:off x="5977940" y="6431536"/>
            <a:ext cx="2895600" cy="365125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rgbClr val="00688A"/>
                </a:solidFill>
                <a:latin typeface="Arial"/>
                <a:cs typeface="Arial"/>
              </a:defRPr>
            </a:lvl1pPr>
          </a:lstStyle>
          <a:p>
            <a:r>
              <a:rPr lang="pl-PL" smtClean="0"/>
              <a:t>T. Bourke's Slides RePurposed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779724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8_Conten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91" y="2542"/>
            <a:ext cx="9173217" cy="6877140"/>
          </a:xfrm>
          <a:prstGeom prst="rect">
            <a:avLst/>
          </a:prstGeom>
        </p:spPr>
      </p:pic>
      <p:sp>
        <p:nvSpPr>
          <p:cNvPr id="8" name="Text Placeholder 22"/>
          <p:cNvSpPr>
            <a:spLocks noGrp="1"/>
          </p:cNvSpPr>
          <p:nvPr>
            <p:ph type="body" sz="quarter" idx="11" hasCustomPrompt="1"/>
          </p:nvPr>
        </p:nvSpPr>
        <p:spPr>
          <a:xfrm>
            <a:off x="360964" y="521799"/>
            <a:ext cx="6276872" cy="619941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b="1">
                <a:solidFill>
                  <a:srgbClr val="00688A"/>
                </a:solidFill>
                <a:latin typeface="Arial"/>
                <a:cs typeface="Arial"/>
              </a:defRPr>
            </a:lvl1pPr>
            <a:lvl2pPr>
              <a:defRPr>
                <a:solidFill>
                  <a:srgbClr val="00688A"/>
                </a:solidFill>
                <a:latin typeface="Arial"/>
                <a:cs typeface="Arial"/>
              </a:defRPr>
            </a:lvl2pPr>
            <a:lvl3pPr>
              <a:defRPr>
                <a:solidFill>
                  <a:srgbClr val="00688A"/>
                </a:solidFill>
                <a:latin typeface="Arial"/>
                <a:cs typeface="Arial"/>
              </a:defRPr>
            </a:lvl3pPr>
            <a:lvl4pPr>
              <a:defRPr>
                <a:solidFill>
                  <a:srgbClr val="00688A"/>
                </a:solidFill>
                <a:latin typeface="Arial"/>
                <a:cs typeface="Arial"/>
              </a:defRPr>
            </a:lvl4pPr>
            <a:lvl5pPr>
              <a:defRPr>
                <a:solidFill>
                  <a:srgbClr val="00688A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 dirty="0" smtClean="0"/>
              <a:t>Slide Title</a:t>
            </a:r>
            <a:endParaRPr lang="en-US" dirty="0"/>
          </a:p>
        </p:txBody>
      </p:sp>
      <p:sp>
        <p:nvSpPr>
          <p:cNvPr id="7" name="Footer Placeholder 3"/>
          <p:cNvSpPr>
            <a:spLocks noGrp="1"/>
          </p:cNvSpPr>
          <p:nvPr>
            <p:ph type="ftr" sz="quarter" idx="13"/>
          </p:nvPr>
        </p:nvSpPr>
        <p:spPr>
          <a:xfrm>
            <a:off x="5977940" y="6431536"/>
            <a:ext cx="2895600" cy="365125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rgbClr val="00688A"/>
                </a:solidFill>
                <a:latin typeface="Arial"/>
                <a:cs typeface="Arial"/>
              </a:defRPr>
            </a:lvl1pPr>
          </a:lstStyle>
          <a:p>
            <a:r>
              <a:rPr lang="pl-PL" smtClean="0"/>
              <a:t>T. Bourke's Slides RePurposed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732891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4_Conten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91" y="2542"/>
            <a:ext cx="9173217" cy="6877140"/>
          </a:xfrm>
          <a:prstGeom prst="rect">
            <a:avLst/>
          </a:prstGeom>
        </p:spPr>
      </p:pic>
      <p:sp>
        <p:nvSpPr>
          <p:cNvPr id="7" name="Footer Placeholder 3"/>
          <p:cNvSpPr>
            <a:spLocks noGrp="1"/>
          </p:cNvSpPr>
          <p:nvPr>
            <p:ph type="ftr" sz="quarter" idx="13"/>
          </p:nvPr>
        </p:nvSpPr>
        <p:spPr>
          <a:xfrm>
            <a:off x="5977940" y="6431536"/>
            <a:ext cx="2895600" cy="365125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rgbClr val="00688A"/>
                </a:solidFill>
                <a:latin typeface="Arial"/>
                <a:cs typeface="Arial"/>
              </a:defRPr>
            </a:lvl1pPr>
          </a:lstStyle>
          <a:p>
            <a:r>
              <a:rPr lang="pl-PL" smtClean="0"/>
              <a:t>T. Bourke's Slides RePurposed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10566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91" y="2542"/>
            <a:ext cx="9173217" cy="6877140"/>
          </a:xfrm>
          <a:prstGeom prst="rect">
            <a:avLst/>
          </a:prstGeom>
        </p:spPr>
      </p:pic>
      <p:sp>
        <p:nvSpPr>
          <p:cNvPr id="8" name="Text Placeholder 22"/>
          <p:cNvSpPr>
            <a:spLocks noGrp="1"/>
          </p:cNvSpPr>
          <p:nvPr>
            <p:ph type="body" sz="quarter" idx="11" hasCustomPrompt="1"/>
          </p:nvPr>
        </p:nvSpPr>
        <p:spPr>
          <a:xfrm>
            <a:off x="360964" y="521799"/>
            <a:ext cx="6276872" cy="619941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b="1">
                <a:solidFill>
                  <a:srgbClr val="00688A"/>
                </a:solidFill>
                <a:latin typeface="Arial"/>
                <a:cs typeface="Arial"/>
              </a:defRPr>
            </a:lvl1pPr>
            <a:lvl2pPr>
              <a:defRPr>
                <a:solidFill>
                  <a:srgbClr val="00688A"/>
                </a:solidFill>
                <a:latin typeface="Arial"/>
                <a:cs typeface="Arial"/>
              </a:defRPr>
            </a:lvl2pPr>
            <a:lvl3pPr>
              <a:defRPr>
                <a:solidFill>
                  <a:srgbClr val="00688A"/>
                </a:solidFill>
                <a:latin typeface="Arial"/>
                <a:cs typeface="Arial"/>
              </a:defRPr>
            </a:lvl3pPr>
            <a:lvl4pPr>
              <a:defRPr>
                <a:solidFill>
                  <a:srgbClr val="00688A"/>
                </a:solidFill>
                <a:latin typeface="Arial"/>
                <a:cs typeface="Arial"/>
              </a:defRPr>
            </a:lvl4pPr>
            <a:lvl5pPr>
              <a:defRPr>
                <a:solidFill>
                  <a:srgbClr val="00688A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 dirty="0" smtClean="0"/>
              <a:t>Slide Title</a:t>
            </a:r>
            <a:endParaRPr lang="en-US" dirty="0"/>
          </a:p>
        </p:txBody>
      </p:sp>
      <p:sp>
        <p:nvSpPr>
          <p:cNvPr id="7" name="Footer Placeholder 3"/>
          <p:cNvSpPr>
            <a:spLocks noGrp="1"/>
          </p:cNvSpPr>
          <p:nvPr>
            <p:ph type="ftr" sz="quarter" idx="13"/>
          </p:nvPr>
        </p:nvSpPr>
        <p:spPr>
          <a:xfrm>
            <a:off x="5977940" y="6431536"/>
            <a:ext cx="2895600" cy="365125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rgbClr val="00688A"/>
                </a:solidFill>
                <a:latin typeface="Arial"/>
                <a:cs typeface="Arial"/>
              </a:defRPr>
            </a:lvl1pPr>
          </a:lstStyle>
          <a:p>
            <a:r>
              <a:rPr lang="pl-PL" smtClean="0"/>
              <a:t>T. Bourke's Slides RePurposed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92824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onten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91" y="2542"/>
            <a:ext cx="9173217" cy="6877140"/>
          </a:xfrm>
          <a:prstGeom prst="rect">
            <a:avLst/>
          </a:prstGeom>
        </p:spPr>
      </p:pic>
      <p:sp>
        <p:nvSpPr>
          <p:cNvPr id="8" name="Text Placeholder 22"/>
          <p:cNvSpPr>
            <a:spLocks noGrp="1"/>
          </p:cNvSpPr>
          <p:nvPr>
            <p:ph type="body" sz="quarter" idx="11" hasCustomPrompt="1"/>
          </p:nvPr>
        </p:nvSpPr>
        <p:spPr>
          <a:xfrm>
            <a:off x="360964" y="521799"/>
            <a:ext cx="6276872" cy="619941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b="1">
                <a:solidFill>
                  <a:srgbClr val="00688A"/>
                </a:solidFill>
                <a:latin typeface="Arial"/>
                <a:cs typeface="Arial"/>
              </a:defRPr>
            </a:lvl1pPr>
            <a:lvl2pPr>
              <a:defRPr>
                <a:solidFill>
                  <a:srgbClr val="00688A"/>
                </a:solidFill>
                <a:latin typeface="Arial"/>
                <a:cs typeface="Arial"/>
              </a:defRPr>
            </a:lvl2pPr>
            <a:lvl3pPr>
              <a:defRPr>
                <a:solidFill>
                  <a:srgbClr val="00688A"/>
                </a:solidFill>
                <a:latin typeface="Arial"/>
                <a:cs typeface="Arial"/>
              </a:defRPr>
            </a:lvl3pPr>
            <a:lvl4pPr>
              <a:defRPr>
                <a:solidFill>
                  <a:srgbClr val="00688A"/>
                </a:solidFill>
                <a:latin typeface="Arial"/>
                <a:cs typeface="Arial"/>
              </a:defRPr>
            </a:lvl4pPr>
            <a:lvl5pPr>
              <a:defRPr>
                <a:solidFill>
                  <a:srgbClr val="00688A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 dirty="0" smtClean="0"/>
              <a:t>Slide Title</a:t>
            </a:r>
            <a:endParaRPr lang="en-US" dirty="0"/>
          </a:p>
        </p:txBody>
      </p:sp>
      <p:sp>
        <p:nvSpPr>
          <p:cNvPr id="7" name="Footer Placeholder 3"/>
          <p:cNvSpPr>
            <a:spLocks noGrp="1"/>
          </p:cNvSpPr>
          <p:nvPr>
            <p:ph type="ftr" sz="quarter" idx="13"/>
          </p:nvPr>
        </p:nvSpPr>
        <p:spPr>
          <a:xfrm>
            <a:off x="5977940" y="6431536"/>
            <a:ext cx="2895600" cy="365125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rgbClr val="00688A"/>
                </a:solidFill>
                <a:latin typeface="Arial"/>
                <a:cs typeface="Arial"/>
              </a:defRPr>
            </a:lvl1pPr>
          </a:lstStyle>
          <a:p>
            <a:r>
              <a:rPr lang="pl-PL" smtClean="0"/>
              <a:t>T. Bourke's Slides RePurposed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3377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onten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91" y="2542"/>
            <a:ext cx="9173217" cy="6877140"/>
          </a:xfrm>
          <a:prstGeom prst="rect">
            <a:avLst/>
          </a:prstGeom>
        </p:spPr>
      </p:pic>
      <p:sp>
        <p:nvSpPr>
          <p:cNvPr id="8" name="Text Placeholder 22"/>
          <p:cNvSpPr>
            <a:spLocks noGrp="1"/>
          </p:cNvSpPr>
          <p:nvPr>
            <p:ph type="body" sz="quarter" idx="11" hasCustomPrompt="1"/>
          </p:nvPr>
        </p:nvSpPr>
        <p:spPr>
          <a:xfrm>
            <a:off x="360964" y="521799"/>
            <a:ext cx="6276872" cy="619941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b="1">
                <a:solidFill>
                  <a:srgbClr val="00688A"/>
                </a:solidFill>
                <a:latin typeface="Arial"/>
                <a:cs typeface="Arial"/>
              </a:defRPr>
            </a:lvl1pPr>
            <a:lvl2pPr>
              <a:defRPr>
                <a:solidFill>
                  <a:srgbClr val="00688A"/>
                </a:solidFill>
                <a:latin typeface="Arial"/>
                <a:cs typeface="Arial"/>
              </a:defRPr>
            </a:lvl2pPr>
            <a:lvl3pPr>
              <a:defRPr>
                <a:solidFill>
                  <a:srgbClr val="00688A"/>
                </a:solidFill>
                <a:latin typeface="Arial"/>
                <a:cs typeface="Arial"/>
              </a:defRPr>
            </a:lvl3pPr>
            <a:lvl4pPr>
              <a:defRPr>
                <a:solidFill>
                  <a:srgbClr val="00688A"/>
                </a:solidFill>
                <a:latin typeface="Arial"/>
                <a:cs typeface="Arial"/>
              </a:defRPr>
            </a:lvl4pPr>
            <a:lvl5pPr>
              <a:defRPr>
                <a:solidFill>
                  <a:srgbClr val="00688A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 dirty="0" smtClean="0"/>
              <a:t>Slide Title</a:t>
            </a:r>
            <a:endParaRPr lang="en-US" dirty="0"/>
          </a:p>
        </p:txBody>
      </p:sp>
      <p:sp>
        <p:nvSpPr>
          <p:cNvPr id="7" name="Footer Placeholder 3"/>
          <p:cNvSpPr>
            <a:spLocks noGrp="1"/>
          </p:cNvSpPr>
          <p:nvPr>
            <p:ph type="ftr" sz="quarter" idx="13"/>
          </p:nvPr>
        </p:nvSpPr>
        <p:spPr>
          <a:xfrm>
            <a:off x="5977940" y="6431536"/>
            <a:ext cx="2895600" cy="365125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rgbClr val="00688A"/>
                </a:solidFill>
                <a:latin typeface="Arial"/>
                <a:cs typeface="Arial"/>
              </a:defRPr>
            </a:lvl1pPr>
          </a:lstStyle>
          <a:p>
            <a:r>
              <a:rPr lang="pl-PL" smtClean="0"/>
              <a:t>T. Bourke's Slides RePurposed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92151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Conten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91" y="2542"/>
            <a:ext cx="9173217" cy="6877140"/>
          </a:xfrm>
          <a:prstGeom prst="rect">
            <a:avLst/>
          </a:prstGeom>
        </p:spPr>
      </p:pic>
      <p:sp>
        <p:nvSpPr>
          <p:cNvPr id="8" name="Text Placeholder 22"/>
          <p:cNvSpPr>
            <a:spLocks noGrp="1"/>
          </p:cNvSpPr>
          <p:nvPr>
            <p:ph type="body" sz="quarter" idx="11" hasCustomPrompt="1"/>
          </p:nvPr>
        </p:nvSpPr>
        <p:spPr>
          <a:xfrm>
            <a:off x="360964" y="521799"/>
            <a:ext cx="6276872" cy="619941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b="1">
                <a:solidFill>
                  <a:srgbClr val="00688A"/>
                </a:solidFill>
                <a:latin typeface="Arial"/>
                <a:cs typeface="Arial"/>
              </a:defRPr>
            </a:lvl1pPr>
            <a:lvl2pPr>
              <a:defRPr>
                <a:solidFill>
                  <a:srgbClr val="00688A"/>
                </a:solidFill>
                <a:latin typeface="Arial"/>
                <a:cs typeface="Arial"/>
              </a:defRPr>
            </a:lvl2pPr>
            <a:lvl3pPr>
              <a:defRPr>
                <a:solidFill>
                  <a:srgbClr val="00688A"/>
                </a:solidFill>
                <a:latin typeface="Arial"/>
                <a:cs typeface="Arial"/>
              </a:defRPr>
            </a:lvl3pPr>
            <a:lvl4pPr>
              <a:defRPr>
                <a:solidFill>
                  <a:srgbClr val="00688A"/>
                </a:solidFill>
                <a:latin typeface="Arial"/>
                <a:cs typeface="Arial"/>
              </a:defRPr>
            </a:lvl4pPr>
            <a:lvl5pPr>
              <a:defRPr>
                <a:solidFill>
                  <a:srgbClr val="00688A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 dirty="0" smtClean="0"/>
              <a:t>Slide Title</a:t>
            </a:r>
            <a:endParaRPr lang="en-US" dirty="0"/>
          </a:p>
        </p:txBody>
      </p:sp>
      <p:sp>
        <p:nvSpPr>
          <p:cNvPr id="7" name="Footer Placeholder 3"/>
          <p:cNvSpPr>
            <a:spLocks noGrp="1"/>
          </p:cNvSpPr>
          <p:nvPr>
            <p:ph type="ftr" sz="quarter" idx="13"/>
          </p:nvPr>
        </p:nvSpPr>
        <p:spPr>
          <a:xfrm>
            <a:off x="5977940" y="6431536"/>
            <a:ext cx="2895600" cy="365125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rgbClr val="00688A"/>
                </a:solidFill>
                <a:latin typeface="Arial"/>
                <a:cs typeface="Arial"/>
              </a:defRPr>
            </a:lvl1pPr>
          </a:lstStyle>
          <a:p>
            <a:r>
              <a:rPr lang="pl-PL" smtClean="0"/>
              <a:t>T. Bourke's Slides RePurposed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03301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Conten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91" y="2542"/>
            <a:ext cx="9173217" cy="6877140"/>
          </a:xfrm>
          <a:prstGeom prst="rect">
            <a:avLst/>
          </a:prstGeom>
        </p:spPr>
      </p:pic>
      <p:sp>
        <p:nvSpPr>
          <p:cNvPr id="8" name="Text Placeholder 22"/>
          <p:cNvSpPr>
            <a:spLocks noGrp="1"/>
          </p:cNvSpPr>
          <p:nvPr>
            <p:ph type="body" sz="quarter" idx="11" hasCustomPrompt="1"/>
          </p:nvPr>
        </p:nvSpPr>
        <p:spPr>
          <a:xfrm>
            <a:off x="360964" y="521799"/>
            <a:ext cx="6276872" cy="619941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b="1">
                <a:solidFill>
                  <a:srgbClr val="00688A"/>
                </a:solidFill>
                <a:latin typeface="Arial"/>
                <a:cs typeface="Arial"/>
              </a:defRPr>
            </a:lvl1pPr>
            <a:lvl2pPr>
              <a:defRPr>
                <a:solidFill>
                  <a:srgbClr val="00688A"/>
                </a:solidFill>
                <a:latin typeface="Arial"/>
                <a:cs typeface="Arial"/>
              </a:defRPr>
            </a:lvl2pPr>
            <a:lvl3pPr>
              <a:defRPr>
                <a:solidFill>
                  <a:srgbClr val="00688A"/>
                </a:solidFill>
                <a:latin typeface="Arial"/>
                <a:cs typeface="Arial"/>
              </a:defRPr>
            </a:lvl3pPr>
            <a:lvl4pPr>
              <a:defRPr>
                <a:solidFill>
                  <a:srgbClr val="00688A"/>
                </a:solidFill>
                <a:latin typeface="Arial"/>
                <a:cs typeface="Arial"/>
              </a:defRPr>
            </a:lvl4pPr>
            <a:lvl5pPr>
              <a:defRPr>
                <a:solidFill>
                  <a:srgbClr val="00688A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 dirty="0" smtClean="0"/>
              <a:t>Slide Title</a:t>
            </a:r>
            <a:endParaRPr lang="en-US" dirty="0"/>
          </a:p>
        </p:txBody>
      </p:sp>
      <p:sp>
        <p:nvSpPr>
          <p:cNvPr id="7" name="Footer Placeholder 3"/>
          <p:cNvSpPr>
            <a:spLocks noGrp="1"/>
          </p:cNvSpPr>
          <p:nvPr>
            <p:ph type="ftr" sz="quarter" idx="13"/>
          </p:nvPr>
        </p:nvSpPr>
        <p:spPr>
          <a:xfrm>
            <a:off x="5977940" y="6431536"/>
            <a:ext cx="2895600" cy="365125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rgbClr val="00688A"/>
                </a:solidFill>
                <a:latin typeface="Arial"/>
                <a:cs typeface="Arial"/>
              </a:defRPr>
            </a:lvl1pPr>
          </a:lstStyle>
          <a:p>
            <a:r>
              <a:rPr lang="pl-PL" smtClean="0"/>
              <a:t>T. Bourke's Slides RePurposed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09537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Conten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91" y="2542"/>
            <a:ext cx="9173217" cy="6877140"/>
          </a:xfrm>
          <a:prstGeom prst="rect">
            <a:avLst/>
          </a:prstGeom>
        </p:spPr>
      </p:pic>
      <p:sp>
        <p:nvSpPr>
          <p:cNvPr id="8" name="Text Placeholder 22"/>
          <p:cNvSpPr>
            <a:spLocks noGrp="1"/>
          </p:cNvSpPr>
          <p:nvPr>
            <p:ph type="body" sz="quarter" idx="11" hasCustomPrompt="1"/>
          </p:nvPr>
        </p:nvSpPr>
        <p:spPr>
          <a:xfrm>
            <a:off x="360964" y="521799"/>
            <a:ext cx="6276872" cy="619941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b="1">
                <a:solidFill>
                  <a:srgbClr val="00688A"/>
                </a:solidFill>
                <a:latin typeface="Arial"/>
                <a:cs typeface="Arial"/>
              </a:defRPr>
            </a:lvl1pPr>
            <a:lvl2pPr>
              <a:defRPr>
                <a:solidFill>
                  <a:srgbClr val="00688A"/>
                </a:solidFill>
                <a:latin typeface="Arial"/>
                <a:cs typeface="Arial"/>
              </a:defRPr>
            </a:lvl2pPr>
            <a:lvl3pPr>
              <a:defRPr>
                <a:solidFill>
                  <a:srgbClr val="00688A"/>
                </a:solidFill>
                <a:latin typeface="Arial"/>
                <a:cs typeface="Arial"/>
              </a:defRPr>
            </a:lvl3pPr>
            <a:lvl4pPr>
              <a:defRPr>
                <a:solidFill>
                  <a:srgbClr val="00688A"/>
                </a:solidFill>
                <a:latin typeface="Arial"/>
                <a:cs typeface="Arial"/>
              </a:defRPr>
            </a:lvl4pPr>
            <a:lvl5pPr>
              <a:defRPr>
                <a:solidFill>
                  <a:srgbClr val="00688A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 dirty="0" smtClean="0"/>
              <a:t>Slide Title</a:t>
            </a:r>
            <a:endParaRPr lang="en-US" dirty="0"/>
          </a:p>
        </p:txBody>
      </p:sp>
      <p:sp>
        <p:nvSpPr>
          <p:cNvPr id="7" name="Footer Placeholder 3"/>
          <p:cNvSpPr>
            <a:spLocks noGrp="1"/>
          </p:cNvSpPr>
          <p:nvPr>
            <p:ph type="ftr" sz="quarter" idx="13"/>
          </p:nvPr>
        </p:nvSpPr>
        <p:spPr>
          <a:xfrm>
            <a:off x="5977940" y="6431536"/>
            <a:ext cx="2895600" cy="365125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rgbClr val="00688A"/>
                </a:solidFill>
                <a:latin typeface="Arial"/>
                <a:cs typeface="Arial"/>
              </a:defRPr>
            </a:lvl1pPr>
          </a:lstStyle>
          <a:p>
            <a:r>
              <a:rPr lang="pl-PL" smtClean="0"/>
              <a:t>T. Bourke's Slides RePurposed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31498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0" Type="http://schemas.openxmlformats.org/officeDocument/2006/relationships/slideLayout" Target="../slideLayouts/slideLayout20.xml"/><Relationship Id="rId21" Type="http://schemas.openxmlformats.org/officeDocument/2006/relationships/slideLayout" Target="../slideLayouts/slideLayout21.xml"/><Relationship Id="rId22" Type="http://schemas.openxmlformats.org/officeDocument/2006/relationships/slideLayout" Target="../slideLayouts/slideLayout22.xml"/><Relationship Id="rId23" Type="http://schemas.openxmlformats.org/officeDocument/2006/relationships/slideLayout" Target="../slideLayouts/slideLayout23.xml"/><Relationship Id="rId24" Type="http://schemas.openxmlformats.org/officeDocument/2006/relationships/slideLayout" Target="../slideLayouts/slideLayout24.xml"/><Relationship Id="rId25" Type="http://schemas.openxmlformats.org/officeDocument/2006/relationships/slideLayout" Target="../slideLayouts/slideLayout25.xml"/><Relationship Id="rId26" Type="http://schemas.openxmlformats.org/officeDocument/2006/relationships/slideLayout" Target="../slideLayouts/slideLayout26.xml"/><Relationship Id="rId27" Type="http://schemas.openxmlformats.org/officeDocument/2006/relationships/slideLayout" Target="../slideLayouts/slideLayout27.xml"/><Relationship Id="rId28" Type="http://schemas.openxmlformats.org/officeDocument/2006/relationships/slideLayout" Target="../slideLayouts/slideLayout28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30" Type="http://schemas.openxmlformats.org/officeDocument/2006/relationships/slideLayout" Target="../slideLayouts/slideLayout30.xml"/><Relationship Id="rId31" Type="http://schemas.openxmlformats.org/officeDocument/2006/relationships/slideLayout" Target="../slideLayouts/slideLayout31.xml"/><Relationship Id="rId32" Type="http://schemas.openxmlformats.org/officeDocument/2006/relationships/slideLayout" Target="../slideLayouts/slideLayout32.xml"/><Relationship Id="rId9" Type="http://schemas.openxmlformats.org/officeDocument/2006/relationships/slideLayout" Target="../slideLayouts/slideLayout9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33" Type="http://schemas.openxmlformats.org/officeDocument/2006/relationships/slideLayout" Target="../slideLayouts/slideLayout33.xml"/><Relationship Id="rId34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470900" y="6392355"/>
            <a:ext cx="45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rgbClr val="00688A"/>
                </a:solidFill>
              </a:defRPr>
            </a:lvl1pPr>
          </a:lstStyle>
          <a:p>
            <a:fld id="{4FC41374-03AE-924F-9568-6EE3990F011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6194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81" r:id="rId8"/>
    <p:sldLayoutId id="2147483684" r:id="rId9"/>
    <p:sldLayoutId id="2147483685" r:id="rId10"/>
    <p:sldLayoutId id="2147483690" r:id="rId11"/>
    <p:sldLayoutId id="2147483691" r:id="rId12"/>
    <p:sldLayoutId id="2147483695" r:id="rId13"/>
    <p:sldLayoutId id="2147483696" r:id="rId14"/>
    <p:sldLayoutId id="2147483700" r:id="rId15"/>
    <p:sldLayoutId id="2147483701" r:id="rId16"/>
    <p:sldLayoutId id="2147483704" r:id="rId17"/>
    <p:sldLayoutId id="2147483705" r:id="rId18"/>
    <p:sldLayoutId id="2147483706" r:id="rId19"/>
    <p:sldLayoutId id="2147483710" r:id="rId20"/>
    <p:sldLayoutId id="2147483712" r:id="rId21"/>
    <p:sldLayoutId id="2147483717" r:id="rId22"/>
    <p:sldLayoutId id="2147483718" r:id="rId23"/>
    <p:sldLayoutId id="2147483719" r:id="rId24"/>
    <p:sldLayoutId id="2147483721" r:id="rId25"/>
    <p:sldLayoutId id="2147483723" r:id="rId26"/>
    <p:sldLayoutId id="2147483728" r:id="rId27"/>
    <p:sldLayoutId id="2147483729" r:id="rId28"/>
    <p:sldLayoutId id="2147483732" r:id="rId29"/>
    <p:sldLayoutId id="2147483736" r:id="rId30"/>
    <p:sldLayoutId id="2147483739" r:id="rId31"/>
    <p:sldLayoutId id="2147483743" r:id="rId32"/>
    <p:sldLayoutId id="2147483749" r:id="rId33"/>
  </p:sldLayoutIdLst>
  <p:hf sldNum="0"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21.jpeg"/><Relationship Id="rId3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23.jpeg"/><Relationship Id="rId3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4" Type="http://schemas.openxmlformats.org/officeDocument/2006/relationships/image" Target="../media/image26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7.png"/><Relationship Id="rId3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5" Type="http://schemas.openxmlformats.org/officeDocument/2006/relationships/image" Target="../media/image32.jpeg"/><Relationship Id="rId6" Type="http://schemas.openxmlformats.org/officeDocument/2006/relationships/image" Target="../media/image33.tiff"/><Relationship Id="rId7" Type="http://schemas.openxmlformats.org/officeDocument/2006/relationships/image" Target="../media/image34.jpeg"/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6.png"/><Relationship Id="rId5" Type="http://schemas.openxmlformats.org/officeDocument/2006/relationships/image" Target="../media/image37.jpeg"/><Relationship Id="rId6" Type="http://schemas.openxmlformats.org/officeDocument/2006/relationships/image" Target="../media/image33.tiff"/><Relationship Id="rId7" Type="http://schemas.openxmlformats.org/officeDocument/2006/relationships/image" Target="../media/image34.jpeg"/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4" Type="http://schemas.openxmlformats.org/officeDocument/2006/relationships/image" Target="../media/image7.jpe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11" Type="http://schemas.openxmlformats.org/officeDocument/2006/relationships/image" Target="../media/image48.jpeg"/><Relationship Id="rId12" Type="http://schemas.microsoft.com/office/2007/relationships/hdphoto" Target="../media/hdphoto2.wdp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9.png"/><Relationship Id="rId3" Type="http://schemas.openxmlformats.org/officeDocument/2006/relationships/image" Target="../media/image40.jpeg"/><Relationship Id="rId4" Type="http://schemas.openxmlformats.org/officeDocument/2006/relationships/image" Target="../media/image41.jpeg"/><Relationship Id="rId5" Type="http://schemas.openxmlformats.org/officeDocument/2006/relationships/image" Target="../media/image42.jpeg"/><Relationship Id="rId6" Type="http://schemas.openxmlformats.org/officeDocument/2006/relationships/image" Target="../media/image43.png"/><Relationship Id="rId7" Type="http://schemas.openxmlformats.org/officeDocument/2006/relationships/image" Target="../media/image44.jpeg"/><Relationship Id="rId8" Type="http://schemas.openxmlformats.org/officeDocument/2006/relationships/image" Target="../media/image45.jpeg"/><Relationship Id="rId9" Type="http://schemas.openxmlformats.org/officeDocument/2006/relationships/image" Target="../media/image46.jpeg"/><Relationship Id="rId10" Type="http://schemas.openxmlformats.org/officeDocument/2006/relationships/image" Target="../media/image4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4" Type="http://schemas.openxmlformats.org/officeDocument/2006/relationships/image" Target="../media/image7.jpe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49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50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51.jpeg"/><Relationship Id="rId3" Type="http://schemas.openxmlformats.org/officeDocument/2006/relationships/image" Target="../media/image52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5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4" Type="http://schemas.openxmlformats.org/officeDocument/2006/relationships/image" Target="../media/image56.png"/><Relationship Id="rId5" Type="http://schemas.openxmlformats.org/officeDocument/2006/relationships/image" Target="../media/image57.png"/><Relationship Id="rId6" Type="http://schemas.openxmlformats.org/officeDocument/2006/relationships/image" Target="../media/image58.png"/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5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4" Type="http://schemas.openxmlformats.org/officeDocument/2006/relationships/image" Target="../media/image61.tiff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9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62.emf"/><Relationship Id="rId3" Type="http://schemas.openxmlformats.org/officeDocument/2006/relationships/image" Target="../media/image6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4" Type="http://schemas.openxmlformats.org/officeDocument/2006/relationships/image" Target="../media/image64.png"/><Relationship Id="rId1" Type="http://schemas.microsoft.com/office/2007/relationships/media" Target="../media/media3.mp4"/><Relationship Id="rId2" Type="http://schemas.openxmlformats.org/officeDocument/2006/relationships/video" Target="../media/media3.mp4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6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4" Type="http://schemas.openxmlformats.org/officeDocument/2006/relationships/image" Target="../media/image67.png"/><Relationship Id="rId5" Type="http://schemas.openxmlformats.org/officeDocument/2006/relationships/image" Target="../media/image68.png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4" Type="http://schemas.openxmlformats.org/officeDocument/2006/relationships/image" Target="../media/image6.jpeg"/><Relationship Id="rId5" Type="http://schemas.openxmlformats.org/officeDocument/2006/relationships/image" Target="../media/image9.png"/><Relationship Id="rId6" Type="http://schemas.openxmlformats.org/officeDocument/2006/relationships/image" Target="../media/image10.png"/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69.tif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70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71.png"/><Relationship Id="rId3" Type="http://schemas.openxmlformats.org/officeDocument/2006/relationships/image" Target="../media/image72.tiff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73.tiff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74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75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76.png"/><Relationship Id="rId3" Type="http://schemas.openxmlformats.org/officeDocument/2006/relationships/image" Target="../media/image77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77.png"/><Relationship Id="rId3" Type="http://schemas.openxmlformats.org/officeDocument/2006/relationships/image" Target="../media/image78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79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7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4" Type="http://schemas.openxmlformats.org/officeDocument/2006/relationships/image" Target="../media/image13.tiff"/><Relationship Id="rId5" Type="http://schemas.openxmlformats.org/officeDocument/2006/relationships/image" Target="../media/image14.tiff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1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image" Target="../media/image80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81.png"/><Relationship Id="rId3" Type="http://schemas.openxmlformats.org/officeDocument/2006/relationships/image" Target="../media/image82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83.png"/><Relationship Id="rId3" Type="http://schemas.openxmlformats.org/officeDocument/2006/relationships/image" Target="../media/image84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85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4" Type="http://schemas.openxmlformats.org/officeDocument/2006/relationships/image" Target="../media/image87.gif"/><Relationship Id="rId5" Type="http://schemas.openxmlformats.org/officeDocument/2006/relationships/image" Target="../media/image88.png"/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1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4" Type="http://schemas.openxmlformats.org/officeDocument/2006/relationships/image" Target="../media/image91.png"/><Relationship Id="rId1" Type="http://schemas.openxmlformats.org/officeDocument/2006/relationships/slideLayout" Target="../slideLayouts/slideLayout27.xml"/><Relationship Id="rId2" Type="http://schemas.openxmlformats.org/officeDocument/2006/relationships/image" Target="../media/image89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image" Target="../media/image92.tiff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4" Type="http://schemas.openxmlformats.org/officeDocument/2006/relationships/image" Target="../media/image7.jpe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image" Target="../media/image93.jpeg"/></Relationships>
</file>

<file path=ppt/slides/_rels/slide49.xml.rels><?xml version="1.0" encoding="UTF-8" standalone="yes"?>
<Relationships xmlns="http://schemas.openxmlformats.org/package/2006/relationships"><Relationship Id="rId9" Type="http://schemas.openxmlformats.org/officeDocument/2006/relationships/image" Target="../media/image101.jpeg"/><Relationship Id="rId20" Type="http://schemas.openxmlformats.org/officeDocument/2006/relationships/image" Target="../media/image112.tiff"/><Relationship Id="rId21" Type="http://schemas.openxmlformats.org/officeDocument/2006/relationships/image" Target="../media/image113.tiff"/><Relationship Id="rId22" Type="http://schemas.openxmlformats.org/officeDocument/2006/relationships/image" Target="../media/image114.tiff"/><Relationship Id="rId23" Type="http://schemas.openxmlformats.org/officeDocument/2006/relationships/image" Target="../media/image115.tiff"/><Relationship Id="rId24" Type="http://schemas.openxmlformats.org/officeDocument/2006/relationships/image" Target="../media/image116.tiff"/><Relationship Id="rId25" Type="http://schemas.openxmlformats.org/officeDocument/2006/relationships/image" Target="../media/image117.tiff"/><Relationship Id="rId26" Type="http://schemas.openxmlformats.org/officeDocument/2006/relationships/image" Target="../media/image118.tiff"/><Relationship Id="rId10" Type="http://schemas.openxmlformats.org/officeDocument/2006/relationships/image" Target="../media/image102.tiff"/><Relationship Id="rId11" Type="http://schemas.openxmlformats.org/officeDocument/2006/relationships/image" Target="../media/image103.jpeg"/><Relationship Id="rId12" Type="http://schemas.openxmlformats.org/officeDocument/2006/relationships/image" Target="../media/image104.jpeg"/><Relationship Id="rId13" Type="http://schemas.openxmlformats.org/officeDocument/2006/relationships/image" Target="../media/image105.jpeg"/><Relationship Id="rId14" Type="http://schemas.openxmlformats.org/officeDocument/2006/relationships/image" Target="../media/image106.tiff"/><Relationship Id="rId15" Type="http://schemas.openxmlformats.org/officeDocument/2006/relationships/image" Target="../media/image107.jpeg"/><Relationship Id="rId16" Type="http://schemas.openxmlformats.org/officeDocument/2006/relationships/image" Target="../media/image108.tiff"/><Relationship Id="rId17" Type="http://schemas.openxmlformats.org/officeDocument/2006/relationships/image" Target="../media/image109.jpeg"/><Relationship Id="rId18" Type="http://schemas.openxmlformats.org/officeDocument/2006/relationships/image" Target="../media/image110.tiff"/><Relationship Id="rId19" Type="http://schemas.openxmlformats.org/officeDocument/2006/relationships/image" Target="../media/image111.jpeg"/><Relationship Id="rId1" Type="http://schemas.openxmlformats.org/officeDocument/2006/relationships/slideLayout" Target="../slideLayouts/slideLayout29.xml"/><Relationship Id="rId2" Type="http://schemas.openxmlformats.org/officeDocument/2006/relationships/image" Target="../media/image94.tiff"/><Relationship Id="rId3" Type="http://schemas.openxmlformats.org/officeDocument/2006/relationships/image" Target="../media/image95.jpeg"/><Relationship Id="rId4" Type="http://schemas.openxmlformats.org/officeDocument/2006/relationships/image" Target="../media/image96.tiff"/><Relationship Id="rId5" Type="http://schemas.openxmlformats.org/officeDocument/2006/relationships/image" Target="../media/image97.jpeg"/><Relationship Id="rId6" Type="http://schemas.openxmlformats.org/officeDocument/2006/relationships/image" Target="../media/image98.jpeg"/><Relationship Id="rId7" Type="http://schemas.openxmlformats.org/officeDocument/2006/relationships/image" Target="../media/image99.jpeg"/><Relationship Id="rId8" Type="http://schemas.openxmlformats.org/officeDocument/2006/relationships/image" Target="../media/image100.tif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5.jpe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image" Target="../media/image119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4" Type="http://schemas.openxmlformats.org/officeDocument/2006/relationships/image" Target="../media/image121.png"/><Relationship Id="rId5" Type="http://schemas.openxmlformats.org/officeDocument/2006/relationships/image" Target="../media/image122.jpeg"/><Relationship Id="rId1" Type="http://schemas.openxmlformats.org/officeDocument/2006/relationships/slideLayout" Target="../slideLayouts/slideLayout33.xml"/><Relationship Id="rId2" Type="http://schemas.openxmlformats.org/officeDocument/2006/relationships/notesSlide" Target="../notesSlides/notesSlide13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4" Type="http://schemas.openxmlformats.org/officeDocument/2006/relationships/image" Target="../media/image125.jpg"/><Relationship Id="rId5" Type="http://schemas.openxmlformats.org/officeDocument/2006/relationships/image" Target="../media/image126.jpe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23.tiff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27.jpeg"/><Relationship Id="rId3" Type="http://schemas.openxmlformats.org/officeDocument/2006/relationships/image" Target="../media/image128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katelescope.org/books/" TargetMode="External"/><Relationship Id="rId4" Type="http://schemas.openxmlformats.org/officeDocument/2006/relationships/image" Target="../media/image129.png"/><Relationship Id="rId1" Type="http://schemas.openxmlformats.org/officeDocument/2006/relationships/slideLayout" Target="../slideLayouts/slideLayout4.xml"/><Relationship Id="rId2" Type="http://schemas.openxmlformats.org/officeDocument/2006/relationships/hyperlink" Target="http://astronomers.skatelescope.org/meetings-2/aaska14/" TargetMode="External"/></Relationships>
</file>

<file path=ppt/slides/_rels/slide55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33.jpeg"/><Relationship Id="rId12" Type="http://schemas.microsoft.com/office/2007/relationships/hdphoto" Target="../media/hdphoto2.wdp"/><Relationship Id="rId1" Type="http://schemas.openxmlformats.org/officeDocument/2006/relationships/slideLayout" Target="../slideLayouts/slideLayout31.xml"/><Relationship Id="rId2" Type="http://schemas.openxmlformats.org/officeDocument/2006/relationships/image" Target="../media/image39.png"/><Relationship Id="rId3" Type="http://schemas.openxmlformats.org/officeDocument/2006/relationships/image" Target="../media/image40.jpeg"/><Relationship Id="rId4" Type="http://schemas.openxmlformats.org/officeDocument/2006/relationships/image" Target="../media/image41.jpeg"/><Relationship Id="rId5" Type="http://schemas.openxmlformats.org/officeDocument/2006/relationships/image" Target="../media/image42.jpeg"/><Relationship Id="rId6" Type="http://schemas.openxmlformats.org/officeDocument/2006/relationships/image" Target="../media/image43.png"/><Relationship Id="rId7" Type="http://schemas.openxmlformats.org/officeDocument/2006/relationships/image" Target="../media/image130.jpeg"/><Relationship Id="rId8" Type="http://schemas.openxmlformats.org/officeDocument/2006/relationships/image" Target="../media/image45.jpeg"/><Relationship Id="rId9" Type="http://schemas.openxmlformats.org/officeDocument/2006/relationships/image" Target="../media/image131.jpeg"/><Relationship Id="rId10" Type="http://schemas.openxmlformats.org/officeDocument/2006/relationships/image" Target="../media/image132.jpe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Relationship Id="rId2" Type="http://schemas.openxmlformats.org/officeDocument/2006/relationships/image" Target="../media/image134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3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4" Type="http://schemas.openxmlformats.org/officeDocument/2006/relationships/notesSlide" Target="../notesSlides/notesSlide3.xml"/><Relationship Id="rId5" Type="http://schemas.openxmlformats.org/officeDocument/2006/relationships/image" Target="../media/image16.png"/><Relationship Id="rId1" Type="http://schemas.microsoft.com/office/2007/relationships/media" Target="../media/media1.MOV"/><Relationship Id="rId2" Type="http://schemas.openxmlformats.org/officeDocument/2006/relationships/video" Target="../media/media1.MOV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4" Type="http://schemas.openxmlformats.org/officeDocument/2006/relationships/image" Target="../media/image18.png"/><Relationship Id="rId1" Type="http://schemas.microsoft.com/office/2007/relationships/media" Target="../media/media2.mp4"/><Relationship Id="rId2" Type="http://schemas.openxmlformats.org/officeDocument/2006/relationships/video" Target="../media/media2.mp4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9.emf"/><Relationship Id="rId3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1661822" y="343838"/>
            <a:ext cx="5351228" cy="1145109"/>
          </a:xfrm>
        </p:spPr>
        <p:txBody>
          <a:bodyPr/>
          <a:lstStyle/>
          <a:p>
            <a:r>
              <a:rPr lang="en-US" sz="48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latin typeface="Arial Black"/>
                <a:cs typeface="Arial Black"/>
              </a:rPr>
              <a:t>Introducing the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6921500" y="1765295"/>
            <a:ext cx="2145594" cy="720326"/>
          </a:xfrm>
          <a:solidFill>
            <a:schemeClr val="bg1">
              <a:alpha val="49000"/>
            </a:schemeClr>
          </a:solidFill>
        </p:spPr>
        <p:txBody>
          <a:bodyPr/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By Tyler Bourke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</a:rPr>
              <a:t>Project Scientist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730169" y="5980924"/>
            <a:ext cx="33559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  <a:latin typeface="Calibri"/>
                <a:cs typeface="Calibri"/>
                <a:sym typeface="Wingdings"/>
              </a:rPr>
              <a:t>Slight Editing by Doug Johnstone</a:t>
            </a:r>
          </a:p>
          <a:p>
            <a:pPr algn="ctr"/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  <a:latin typeface="Calibri"/>
                <a:cs typeface="Calibri"/>
                <a:sym typeface="Wingdings"/>
              </a:rPr>
              <a:t>For Astr511</a:t>
            </a:r>
          </a:p>
        </p:txBody>
      </p:sp>
      <p:sp>
        <p:nvSpPr>
          <p:cNvPr id="5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308052" y="1037762"/>
            <a:ext cx="7708244" cy="619941"/>
          </a:xfrm>
        </p:spPr>
        <p:txBody>
          <a:bodyPr/>
          <a:lstStyle/>
          <a:p>
            <a:r>
              <a:rPr lang="en-US" dirty="0" smtClean="0"/>
              <a:t>The World’s Largest Radio Telescope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5043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pl-PL" smtClean="0"/>
              <a:t>T. Bourke's Slides RePurposed</a:t>
            </a:r>
            <a:endParaRPr lang="en-US" dirty="0"/>
          </a:p>
        </p:txBody>
      </p:sp>
      <p:sp>
        <p:nvSpPr>
          <p:cNvPr id="4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360964" y="521799"/>
            <a:ext cx="7408712" cy="619941"/>
          </a:xfrm>
        </p:spPr>
        <p:txBody>
          <a:bodyPr/>
          <a:lstStyle/>
          <a:p>
            <a:r>
              <a:rPr lang="en-US" sz="2800" dirty="0" smtClean="0"/>
              <a:t>SKA1 Bands and Spectral Resolution</a:t>
            </a:r>
            <a:endParaRPr lang="en-US" sz="2800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29506203"/>
              </p:ext>
            </p:extLst>
          </p:nvPr>
        </p:nvGraphicFramePr>
        <p:xfrm>
          <a:off x="969600" y="1087400"/>
          <a:ext cx="6096000" cy="2966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2000"/>
                <a:gridCol w="2132000"/>
                <a:gridCol w="19320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Calibri" charset="0"/>
                          <a:ea typeface="Calibri" charset="0"/>
                          <a:cs typeface="Calibri" charset="0"/>
                        </a:rPr>
                        <a:t>Band</a:t>
                      </a:r>
                      <a:endParaRPr lang="en-US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alibri" charset="0"/>
                          <a:ea typeface="Calibri" charset="0"/>
                          <a:cs typeface="Calibri" charset="0"/>
                        </a:rPr>
                        <a:t>Frequency Range</a:t>
                      </a:r>
                      <a:endParaRPr lang="en-US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alibri" charset="0"/>
                          <a:ea typeface="Calibri" charset="0"/>
                          <a:cs typeface="Calibri" charset="0"/>
                        </a:rPr>
                        <a:t>Bandwidth</a:t>
                      </a:r>
                      <a:endParaRPr lang="en-US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 smtClean="0">
                          <a:latin typeface="Calibri" charset="0"/>
                          <a:ea typeface="Calibri" charset="0"/>
                          <a:cs typeface="Calibri" charset="0"/>
                        </a:rPr>
                        <a:t>Low</a:t>
                      </a:r>
                      <a:endParaRPr lang="en-US" b="1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alibri" charset="0"/>
                          <a:ea typeface="Calibri" charset="0"/>
                          <a:cs typeface="Calibri" charset="0"/>
                        </a:rPr>
                        <a:t>50</a:t>
                      </a:r>
                      <a:r>
                        <a:rPr lang="en-US" baseline="0" dirty="0" smtClean="0">
                          <a:latin typeface="Calibri" charset="0"/>
                          <a:ea typeface="Calibri" charset="0"/>
                          <a:cs typeface="Calibri" charset="0"/>
                        </a:rPr>
                        <a:t> – </a:t>
                      </a:r>
                      <a:r>
                        <a:rPr lang="en-US" dirty="0" smtClean="0">
                          <a:latin typeface="Calibri" charset="0"/>
                          <a:ea typeface="Calibri" charset="0"/>
                          <a:cs typeface="Calibri" charset="0"/>
                        </a:rPr>
                        <a:t>350 MHz</a:t>
                      </a:r>
                      <a:endParaRPr lang="en-US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alibri" charset="0"/>
                          <a:ea typeface="Calibri" charset="0"/>
                          <a:cs typeface="Calibri" charset="0"/>
                        </a:rPr>
                        <a:t>300 MHz</a:t>
                      </a:r>
                      <a:endParaRPr lang="en-US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 smtClean="0">
                          <a:latin typeface="Calibri" charset="0"/>
                          <a:ea typeface="Calibri" charset="0"/>
                          <a:cs typeface="Calibri" charset="0"/>
                        </a:rPr>
                        <a:t>Mid Band 1</a:t>
                      </a:r>
                      <a:endParaRPr lang="en-US" b="1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alibri" charset="0"/>
                          <a:ea typeface="Calibri" charset="0"/>
                          <a:cs typeface="Calibri" charset="0"/>
                        </a:rPr>
                        <a:t>0.35</a:t>
                      </a:r>
                      <a:r>
                        <a:rPr lang="en-US" baseline="0" dirty="0" smtClean="0">
                          <a:latin typeface="Calibri" charset="0"/>
                          <a:ea typeface="Calibri" charset="0"/>
                          <a:cs typeface="Calibri" charset="0"/>
                        </a:rPr>
                        <a:t> – </a:t>
                      </a:r>
                      <a:r>
                        <a:rPr lang="en-US" dirty="0" smtClean="0">
                          <a:latin typeface="Calibri" charset="0"/>
                          <a:ea typeface="Calibri" charset="0"/>
                          <a:cs typeface="Calibri" charset="0"/>
                        </a:rPr>
                        <a:t>1.05</a:t>
                      </a:r>
                      <a:r>
                        <a:rPr lang="en-US" baseline="0" dirty="0" smtClean="0">
                          <a:latin typeface="Calibri" charset="0"/>
                          <a:ea typeface="Calibri" charset="0"/>
                          <a:cs typeface="Calibri" charset="0"/>
                        </a:rPr>
                        <a:t> GHz</a:t>
                      </a:r>
                      <a:endParaRPr lang="en-US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alibri" charset="0"/>
                          <a:ea typeface="Calibri" charset="0"/>
                          <a:cs typeface="Calibri" charset="0"/>
                        </a:rPr>
                        <a:t>1</a:t>
                      </a:r>
                      <a:r>
                        <a:rPr lang="en-US" baseline="0" dirty="0" smtClean="0">
                          <a:latin typeface="Calibri" charset="0"/>
                          <a:ea typeface="Calibri" charset="0"/>
                          <a:cs typeface="Calibri" charset="0"/>
                        </a:rPr>
                        <a:t> GHz</a:t>
                      </a:r>
                      <a:endParaRPr lang="en-US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 smtClean="0">
                          <a:latin typeface="Calibri" charset="0"/>
                          <a:ea typeface="Calibri" charset="0"/>
                          <a:cs typeface="Calibri" charset="0"/>
                        </a:rPr>
                        <a:t>Mid Band 2</a:t>
                      </a:r>
                      <a:endParaRPr lang="en-US" b="1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alibri" charset="0"/>
                          <a:ea typeface="Calibri" charset="0"/>
                          <a:cs typeface="Calibri" charset="0"/>
                        </a:rPr>
                        <a:t>0.95</a:t>
                      </a:r>
                      <a:r>
                        <a:rPr lang="en-US" baseline="0" dirty="0" smtClean="0">
                          <a:latin typeface="Calibri" charset="0"/>
                          <a:ea typeface="Calibri" charset="0"/>
                          <a:cs typeface="Calibri" charset="0"/>
                        </a:rPr>
                        <a:t> – 1.76 GHz</a:t>
                      </a:r>
                      <a:endParaRPr lang="en-US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alibri" charset="0"/>
                          <a:ea typeface="Calibri" charset="0"/>
                          <a:cs typeface="Calibri" charset="0"/>
                        </a:rPr>
                        <a:t>1 GHz</a:t>
                      </a:r>
                      <a:endParaRPr lang="en-US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Calibri" charset="0"/>
                          <a:ea typeface="Calibri" charset="0"/>
                          <a:cs typeface="Calibri" charset="0"/>
                        </a:rPr>
                        <a:t>Mid</a:t>
                      </a:r>
                      <a:r>
                        <a:rPr lang="en-US" baseline="0" dirty="0" smtClean="0">
                          <a:latin typeface="Calibri" charset="0"/>
                          <a:ea typeface="Calibri" charset="0"/>
                          <a:cs typeface="Calibri" charset="0"/>
                        </a:rPr>
                        <a:t> Band 3</a:t>
                      </a:r>
                      <a:endParaRPr lang="en-US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alibri" charset="0"/>
                          <a:ea typeface="Calibri" charset="0"/>
                          <a:cs typeface="Calibri" charset="0"/>
                        </a:rPr>
                        <a:t>1.65 – 3.05 GHz</a:t>
                      </a:r>
                      <a:endParaRPr lang="en-US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alibri" charset="0"/>
                          <a:ea typeface="Calibri" charset="0"/>
                          <a:cs typeface="Calibri" charset="0"/>
                        </a:rPr>
                        <a:t>1 GHz</a:t>
                      </a:r>
                      <a:endParaRPr lang="en-US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Calibri" charset="0"/>
                          <a:ea typeface="Calibri" charset="0"/>
                          <a:cs typeface="Calibri" charset="0"/>
                        </a:rPr>
                        <a:t>Mid Band 4</a:t>
                      </a:r>
                      <a:endParaRPr lang="en-US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alibri" charset="0"/>
                          <a:ea typeface="Calibri" charset="0"/>
                          <a:cs typeface="Calibri" charset="0"/>
                        </a:rPr>
                        <a:t>2.80 – 5.18 GHz</a:t>
                      </a:r>
                      <a:endParaRPr lang="en-US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alibri" charset="0"/>
                          <a:ea typeface="Calibri" charset="0"/>
                          <a:cs typeface="Calibri" charset="0"/>
                        </a:rPr>
                        <a:t>2.5 GHz</a:t>
                      </a:r>
                      <a:endParaRPr lang="en-US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 smtClean="0">
                          <a:latin typeface="Calibri" charset="0"/>
                          <a:ea typeface="Calibri" charset="0"/>
                          <a:cs typeface="Calibri" charset="0"/>
                        </a:rPr>
                        <a:t>Mid Band 5a</a:t>
                      </a:r>
                      <a:endParaRPr lang="en-US" b="1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alibri" charset="0"/>
                          <a:ea typeface="Calibri" charset="0"/>
                          <a:cs typeface="Calibri" charset="0"/>
                        </a:rPr>
                        <a:t>4.6 – 8.5 GHz</a:t>
                      </a:r>
                      <a:endParaRPr lang="en-US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 smtClean="0">
                          <a:latin typeface="Calibri" charset="0"/>
                          <a:ea typeface="Calibri" charset="0"/>
                          <a:cs typeface="Calibri" charset="0"/>
                        </a:rPr>
                        <a:t>2.5 GHz</a:t>
                      </a:r>
                      <a:endParaRPr lang="en-US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 smtClean="0">
                          <a:latin typeface="Calibri" charset="0"/>
                          <a:ea typeface="Calibri" charset="0"/>
                          <a:cs typeface="Calibri" charset="0"/>
                        </a:rPr>
                        <a:t>Mid</a:t>
                      </a:r>
                      <a:r>
                        <a:rPr lang="en-US" b="1" baseline="0" dirty="0" smtClean="0">
                          <a:latin typeface="Calibri" charset="0"/>
                          <a:ea typeface="Calibri" charset="0"/>
                          <a:cs typeface="Calibri" charset="0"/>
                        </a:rPr>
                        <a:t> Band 5b</a:t>
                      </a:r>
                      <a:endParaRPr lang="en-US" b="1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alibri" charset="0"/>
                          <a:ea typeface="Calibri" charset="0"/>
                          <a:cs typeface="Calibri" charset="0"/>
                        </a:rPr>
                        <a:t>8.3</a:t>
                      </a:r>
                      <a:r>
                        <a:rPr lang="en-US" baseline="0" dirty="0" smtClean="0">
                          <a:latin typeface="Calibri" charset="0"/>
                          <a:ea typeface="Calibri" charset="0"/>
                          <a:cs typeface="Calibri" charset="0"/>
                        </a:rPr>
                        <a:t> – </a:t>
                      </a:r>
                      <a:r>
                        <a:rPr lang="en-US" dirty="0" smtClean="0">
                          <a:latin typeface="Calibri" charset="0"/>
                          <a:ea typeface="Calibri" charset="0"/>
                          <a:cs typeface="Calibri" charset="0"/>
                        </a:rPr>
                        <a:t>15.3 GHz</a:t>
                      </a:r>
                      <a:endParaRPr lang="en-US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alibri" charset="0"/>
                          <a:ea typeface="Calibri" charset="0"/>
                          <a:cs typeface="Calibri" charset="0"/>
                        </a:rPr>
                        <a:t>2 x 2.5 GHz</a:t>
                      </a:r>
                      <a:endParaRPr lang="en-US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969600" y="4061987"/>
            <a:ext cx="6096000" cy="33855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1600" i="1" dirty="0" smtClean="0">
                <a:latin typeface="Calibri" charset="0"/>
                <a:ea typeface="Calibri" charset="0"/>
                <a:cs typeface="Calibri" charset="0"/>
              </a:rPr>
              <a:t>65,536 channels maximum across any band, zoom </a:t>
            </a:r>
            <a:r>
              <a:rPr lang="en-US" sz="1600" i="1" smtClean="0">
                <a:latin typeface="Calibri" charset="0"/>
                <a:ea typeface="Calibri" charset="0"/>
                <a:cs typeface="Calibri" charset="0"/>
              </a:rPr>
              <a:t>windows possible</a:t>
            </a:r>
            <a:endParaRPr lang="en-US" sz="2000" i="1" dirty="0">
              <a:latin typeface="Calibri" charset="0"/>
              <a:ea typeface="Calibri" charset="0"/>
              <a:cs typeface="Calibri" charset="0"/>
            </a:endParaRP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33616495"/>
              </p:ext>
            </p:extLst>
          </p:nvPr>
        </p:nvGraphicFramePr>
        <p:xfrm>
          <a:off x="969600" y="4897400"/>
          <a:ext cx="6096000" cy="148336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032000"/>
                <a:gridCol w="2132000"/>
                <a:gridCol w="19320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Calibri" charset="0"/>
                          <a:ea typeface="Calibri" charset="0"/>
                          <a:cs typeface="Calibri" charset="0"/>
                        </a:rPr>
                        <a:t>Band</a:t>
                      </a:r>
                      <a:endParaRPr lang="en-US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alibri" charset="0"/>
                          <a:ea typeface="Calibri" charset="0"/>
                          <a:cs typeface="Calibri" charset="0"/>
                        </a:rPr>
                        <a:t>Frequency Range</a:t>
                      </a:r>
                      <a:endParaRPr lang="en-US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alibri" charset="0"/>
                          <a:ea typeface="Calibri" charset="0"/>
                          <a:cs typeface="Calibri" charset="0"/>
                        </a:rPr>
                        <a:t>Bandwidth</a:t>
                      </a:r>
                      <a:endParaRPr lang="en-US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Calibri" charset="0"/>
                          <a:ea typeface="Calibri" charset="0"/>
                          <a:cs typeface="Calibri" charset="0"/>
                        </a:rPr>
                        <a:t>Mid</a:t>
                      </a:r>
                      <a:r>
                        <a:rPr lang="en-US" baseline="0" dirty="0" smtClean="0">
                          <a:latin typeface="Calibri" charset="0"/>
                          <a:ea typeface="Calibri" charset="0"/>
                          <a:cs typeface="Calibri" charset="0"/>
                        </a:rPr>
                        <a:t> Band A</a:t>
                      </a:r>
                      <a:endParaRPr lang="en-US" b="1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alibri" charset="0"/>
                          <a:ea typeface="Calibri" charset="0"/>
                          <a:cs typeface="Calibri" charset="0"/>
                        </a:rPr>
                        <a:t>1.6 –</a:t>
                      </a:r>
                      <a:r>
                        <a:rPr lang="en-US" baseline="0" dirty="0" smtClean="0">
                          <a:latin typeface="Calibri" charset="0"/>
                          <a:ea typeface="Calibri" charset="0"/>
                          <a:cs typeface="Calibri" charset="0"/>
                        </a:rPr>
                        <a:t> 5.2 GHz</a:t>
                      </a:r>
                      <a:endParaRPr lang="en-US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alibri" charset="0"/>
                          <a:ea typeface="Calibri" charset="0"/>
                          <a:cs typeface="Calibri" charset="0"/>
                        </a:rPr>
                        <a:t>2.5 GHz</a:t>
                      </a:r>
                      <a:endParaRPr lang="en-US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Calibri" charset="0"/>
                          <a:ea typeface="Calibri" charset="0"/>
                          <a:cs typeface="Calibri" charset="0"/>
                        </a:rPr>
                        <a:t>Mid</a:t>
                      </a:r>
                      <a:r>
                        <a:rPr lang="en-US" baseline="0" dirty="0" smtClean="0">
                          <a:latin typeface="Calibri" charset="0"/>
                          <a:ea typeface="Calibri" charset="0"/>
                          <a:cs typeface="Calibri" charset="0"/>
                        </a:rPr>
                        <a:t> Band B</a:t>
                      </a:r>
                      <a:endParaRPr lang="en-US" b="1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alibri" charset="0"/>
                          <a:ea typeface="Calibri" charset="0"/>
                          <a:cs typeface="Calibri" charset="0"/>
                        </a:rPr>
                        <a:t>4.6 – 24 </a:t>
                      </a:r>
                      <a:r>
                        <a:rPr lang="en-US" baseline="0" dirty="0" smtClean="0">
                          <a:latin typeface="Calibri" charset="0"/>
                          <a:ea typeface="Calibri" charset="0"/>
                          <a:cs typeface="Calibri" charset="0"/>
                        </a:rPr>
                        <a:t>GHz</a:t>
                      </a:r>
                      <a:endParaRPr lang="en-US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 smtClean="0">
                          <a:latin typeface="Calibri" charset="0"/>
                          <a:ea typeface="Calibri" charset="0"/>
                          <a:cs typeface="Calibri" charset="0"/>
                        </a:rPr>
                        <a:t>2 x 2.5 GHz</a:t>
                      </a:r>
                      <a:endParaRPr lang="en-US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Calibri" charset="0"/>
                          <a:ea typeface="Calibri" charset="0"/>
                          <a:cs typeface="Calibri" charset="0"/>
                        </a:rPr>
                        <a:t>Mid Band</a:t>
                      </a:r>
                      <a:r>
                        <a:rPr lang="en-US" baseline="0" dirty="0" smtClean="0">
                          <a:latin typeface="Calibri" charset="0"/>
                          <a:ea typeface="Calibri" charset="0"/>
                          <a:cs typeface="Calibri" charset="0"/>
                        </a:rPr>
                        <a:t> 5c</a:t>
                      </a:r>
                      <a:endParaRPr lang="en-US" b="1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 smtClean="0">
                          <a:latin typeface="Calibri" charset="0"/>
                          <a:ea typeface="Calibri" charset="0"/>
                          <a:cs typeface="Calibri" charset="0"/>
                        </a:rPr>
                        <a:t>15 – 24 GHz</a:t>
                      </a:r>
                      <a:endParaRPr lang="en-US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alibri" charset="0"/>
                          <a:ea typeface="Calibri" charset="0"/>
                          <a:cs typeface="Calibri" charset="0"/>
                        </a:rPr>
                        <a:t>2</a:t>
                      </a:r>
                      <a:r>
                        <a:rPr lang="en-US" baseline="0" dirty="0" smtClean="0">
                          <a:latin typeface="Calibri" charset="0"/>
                          <a:ea typeface="Calibri" charset="0"/>
                          <a:cs typeface="Calibri" charset="0"/>
                        </a:rPr>
                        <a:t> x 2.5</a:t>
                      </a:r>
                      <a:r>
                        <a:rPr lang="en-US" dirty="0" smtClean="0">
                          <a:latin typeface="Calibri" charset="0"/>
                          <a:ea typeface="Calibri" charset="0"/>
                          <a:cs typeface="Calibri" charset="0"/>
                        </a:rPr>
                        <a:t> GHz</a:t>
                      </a:r>
                      <a:endParaRPr lang="en-US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720343" y="4532862"/>
            <a:ext cx="66332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Possible Wide-Band and/or High </a:t>
            </a:r>
            <a:r>
              <a:rPr lang="en-US" b="1" smtClean="0"/>
              <a:t>Frequency upgrade paths</a:t>
            </a:r>
            <a:endParaRPr lang="en-US" b="1"/>
          </a:p>
        </p:txBody>
      </p:sp>
    </p:spTree>
    <p:extLst>
      <p:ext uri="{BB962C8B-B14F-4D97-AF65-F5344CB8AC3E}">
        <p14:creationId xmlns:p14="http://schemas.microsoft.com/office/powerpoint/2010/main" val="15010227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Imaging Performance*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pl-PL" smtClean="0"/>
              <a:t>T. Bourke's Slides RePurposed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7165" y="1237799"/>
            <a:ext cx="4036934" cy="403693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86771" y="1236131"/>
            <a:ext cx="4038601" cy="403860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56027" y="5391779"/>
            <a:ext cx="35702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SKA1-MID </a:t>
            </a:r>
            <a:r>
              <a:rPr lang="en-US" smtClean="0"/>
              <a:t>Snapshot observation</a:t>
            </a:r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5084473" y="5390291"/>
            <a:ext cx="32431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VLA Combination Snapshot </a:t>
            </a:r>
          </a:p>
          <a:p>
            <a:pPr algn="ctr"/>
            <a:r>
              <a:rPr lang="en-US" dirty="0" smtClean="0"/>
              <a:t>A+B+C+D array </a:t>
            </a:r>
            <a:r>
              <a:rPr lang="en-US" dirty="0" err="1" smtClean="0"/>
              <a:t>configuations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971350" y="6062204"/>
            <a:ext cx="37070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VLA </a:t>
            </a:r>
            <a:r>
              <a:rPr lang="en-US" b="1" smtClean="0"/>
              <a:t>Produces Amazing Science</a:t>
            </a:r>
            <a:endParaRPr lang="en-US" b="1"/>
          </a:p>
        </p:txBody>
      </p:sp>
      <p:sp>
        <p:nvSpPr>
          <p:cNvPr id="9" name="TextBox 8"/>
          <p:cNvSpPr txBox="1"/>
          <p:nvPr/>
        </p:nvSpPr>
        <p:spPr>
          <a:xfrm>
            <a:off x="756027" y="5937766"/>
            <a:ext cx="12747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*Noiseless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34860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Imaging Performance*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pl-PL" smtClean="0"/>
              <a:t>T. Bourke's Slides RePurposed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56027" y="5391779"/>
            <a:ext cx="36728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SKA1-LOW Snapshot observation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087615" y="5390291"/>
            <a:ext cx="32369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LOFAR Snapshot observation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5131" y="1236131"/>
            <a:ext cx="4032000" cy="4032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97604" y="1236131"/>
            <a:ext cx="4032000" cy="4032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697604" y="5937766"/>
            <a:ext cx="40362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smtClean="0"/>
              <a:t>LOFAR Produces Amazing Science</a:t>
            </a:r>
            <a:endParaRPr lang="en-US" b="1"/>
          </a:p>
        </p:txBody>
      </p:sp>
      <p:sp>
        <p:nvSpPr>
          <p:cNvPr id="10" name="TextBox 9"/>
          <p:cNvSpPr txBox="1"/>
          <p:nvPr/>
        </p:nvSpPr>
        <p:spPr>
          <a:xfrm>
            <a:off x="756027" y="5937766"/>
            <a:ext cx="12747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*Noiseless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59297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Computing Challenges (SKA1)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pl-PL" smtClean="0"/>
              <a:t>T. Bourke's Slides RePurposed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964" y="1000093"/>
            <a:ext cx="8373533" cy="520089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617582" y="4798247"/>
            <a:ext cx="1371128" cy="1477328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AWS, IBM, Google, </a:t>
            </a:r>
            <a:r>
              <a:rPr lang="en-US" dirty="0" err="1" smtClean="0"/>
              <a:t>Nvidia</a:t>
            </a:r>
            <a:endParaRPr lang="en-US" dirty="0" smtClean="0"/>
          </a:p>
          <a:p>
            <a:r>
              <a:rPr lang="en-US" dirty="0" smtClean="0"/>
              <a:t>SGI, Intel, …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85376" y="4944531"/>
            <a:ext cx="2621624" cy="1474053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839589" y="5149833"/>
            <a:ext cx="1800143" cy="1200329"/>
          </a:xfrm>
          <a:prstGeom prst="rect">
            <a:avLst/>
          </a:prstGeom>
          <a:solidFill>
            <a:schemeClr val="accent1">
              <a:lumMod val="75000"/>
              <a:alpha val="57000"/>
            </a:schemeClr>
          </a:solidFill>
          <a:ln w="38100" cmpd="sng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solidFill>
                  <a:schemeClr val="bg1"/>
                </a:solidFill>
              </a:rPr>
              <a:t>Tera</a:t>
            </a:r>
            <a:r>
              <a:rPr lang="en-US" b="1" dirty="0" smtClean="0">
                <a:solidFill>
                  <a:schemeClr val="bg1"/>
                </a:solidFill>
              </a:rPr>
              <a:t>	10</a:t>
            </a:r>
            <a:r>
              <a:rPr lang="en-US" b="1" baseline="30000" dirty="0" smtClean="0">
                <a:solidFill>
                  <a:schemeClr val="bg1"/>
                </a:solidFill>
              </a:rPr>
              <a:t>12</a:t>
            </a:r>
            <a:endParaRPr lang="en-US" b="1" dirty="0" smtClean="0">
              <a:solidFill>
                <a:schemeClr val="bg1"/>
              </a:solidFill>
            </a:endParaRPr>
          </a:p>
          <a:p>
            <a:r>
              <a:rPr lang="en-US" b="1" dirty="0" err="1" smtClean="0">
                <a:solidFill>
                  <a:schemeClr val="bg1"/>
                </a:solidFill>
              </a:rPr>
              <a:t>Peta</a:t>
            </a:r>
            <a:r>
              <a:rPr lang="en-US" b="1" dirty="0" smtClean="0">
                <a:solidFill>
                  <a:schemeClr val="bg1"/>
                </a:solidFill>
              </a:rPr>
              <a:t>	10</a:t>
            </a:r>
            <a:r>
              <a:rPr lang="en-US" b="1" baseline="30000" dirty="0" smtClean="0">
                <a:solidFill>
                  <a:schemeClr val="bg1"/>
                </a:solidFill>
              </a:rPr>
              <a:t>15</a:t>
            </a:r>
            <a:endParaRPr lang="en-US" b="1" dirty="0" smtClean="0">
              <a:solidFill>
                <a:schemeClr val="bg1"/>
              </a:solidFill>
            </a:endParaRPr>
          </a:p>
          <a:p>
            <a:r>
              <a:rPr lang="en-US" b="1" dirty="0" err="1" smtClean="0">
                <a:solidFill>
                  <a:schemeClr val="bg1"/>
                </a:solidFill>
              </a:rPr>
              <a:t>Exa</a:t>
            </a:r>
            <a:r>
              <a:rPr lang="en-US" b="1" dirty="0" smtClean="0">
                <a:solidFill>
                  <a:schemeClr val="bg1"/>
                </a:solidFill>
              </a:rPr>
              <a:t>		10</a:t>
            </a:r>
            <a:r>
              <a:rPr lang="en-US" b="1" baseline="30000" dirty="0" smtClean="0">
                <a:solidFill>
                  <a:schemeClr val="bg1"/>
                </a:solidFill>
              </a:rPr>
              <a:t>18</a:t>
            </a:r>
            <a:endParaRPr lang="en-US" b="1" dirty="0" smtClean="0">
              <a:solidFill>
                <a:schemeClr val="bg1"/>
              </a:solidFill>
            </a:endParaRPr>
          </a:p>
          <a:p>
            <a:r>
              <a:rPr lang="en-US" b="1" dirty="0" err="1" smtClean="0">
                <a:solidFill>
                  <a:schemeClr val="bg1"/>
                </a:solidFill>
              </a:rPr>
              <a:t>Zetta</a:t>
            </a:r>
            <a:r>
              <a:rPr lang="en-US" b="1" dirty="0" smtClean="0">
                <a:solidFill>
                  <a:schemeClr val="bg1"/>
                </a:solidFill>
              </a:rPr>
              <a:t>	10</a:t>
            </a:r>
            <a:r>
              <a:rPr lang="en-US" b="1" baseline="30000" dirty="0" smtClean="0">
                <a:solidFill>
                  <a:schemeClr val="bg1"/>
                </a:solidFill>
              </a:rPr>
              <a:t>21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999485" y="1297701"/>
            <a:ext cx="26383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4">
                    <a:lumMod val="75000"/>
                  </a:schemeClr>
                </a:solidFill>
              </a:rPr>
              <a:t>Conservative Analysis</a:t>
            </a:r>
            <a:endParaRPr lang="en-US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637836" y="4242216"/>
            <a:ext cx="2235704" cy="36725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6637836" y="4280792"/>
            <a:ext cx="12474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~300 PB/</a:t>
            </a:r>
            <a:r>
              <a:rPr lang="en-US" b="1" dirty="0" err="1" smtClean="0">
                <a:solidFill>
                  <a:schemeClr val="accent1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yr</a:t>
            </a:r>
            <a:endParaRPr lang="en-US" b="1" dirty="0">
              <a:solidFill>
                <a:schemeClr val="accent1">
                  <a:lumMod val="75000"/>
                </a:schemeClr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739925" y="1031136"/>
            <a:ext cx="31969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Global Traffic in 2020 ~500 Tb/s</a:t>
            </a:r>
            <a:endParaRPr lang="en-US" b="1" dirty="0">
              <a:solidFill>
                <a:schemeClr val="accent1">
                  <a:lumMod val="75000"/>
                </a:schemeClr>
              </a:solidFill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6975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pl-PL" smtClean="0"/>
              <a:t>T. Bourke's Slides RePurposed</a:t>
            </a:r>
            <a:endParaRPr lang="en-US" dirty="0"/>
          </a:p>
        </p:txBody>
      </p:sp>
      <p:sp>
        <p:nvSpPr>
          <p:cNvPr id="1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240942" y="509748"/>
            <a:ext cx="6320632" cy="619941"/>
          </a:xfrm>
        </p:spPr>
        <p:txBody>
          <a:bodyPr>
            <a:noAutofit/>
          </a:bodyPr>
          <a:lstStyle/>
          <a:p>
            <a:r>
              <a:rPr lang="en-GB" sz="2400" dirty="0" smtClean="0"/>
              <a:t>SKA Regional Centres –</a:t>
            </a:r>
          </a:p>
          <a:p>
            <a:r>
              <a:rPr lang="en-GB" sz="2400" dirty="0"/>
              <a:t>o</a:t>
            </a:r>
            <a:r>
              <a:rPr lang="en-GB" sz="2400" dirty="0" smtClean="0"/>
              <a:t>utside SKAO scope</a:t>
            </a:r>
            <a:endParaRPr lang="en-GB" sz="2400" dirty="0"/>
          </a:p>
        </p:txBody>
      </p:sp>
      <p:sp>
        <p:nvSpPr>
          <p:cNvPr id="18" name="Shape 353"/>
          <p:cNvSpPr txBox="1">
            <a:spLocks/>
          </p:cNvSpPr>
          <p:nvPr/>
        </p:nvSpPr>
        <p:spPr>
          <a:xfrm>
            <a:off x="240942" y="1406144"/>
            <a:ext cx="4032202" cy="5207954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591718">
              <a:spcBef>
                <a:spcPts val="700"/>
              </a:spcBef>
              <a:buNone/>
              <a:defRPr sz="2548"/>
            </a:pPr>
            <a:r>
              <a:rPr lang="en-US" sz="1800" dirty="0" smtClean="0">
                <a:latin typeface="Calibri" charset="0"/>
                <a:ea typeface="Calibri" charset="0"/>
                <a:cs typeface="Calibri" charset="0"/>
              </a:rPr>
              <a:t>Required</a:t>
            </a:r>
          </a:p>
          <a:p>
            <a:pPr marL="632460" indent="-285750" defTabSz="591718">
              <a:spcBef>
                <a:spcPts val="700"/>
              </a:spcBef>
              <a:buClr>
                <a:schemeClr val="accent1">
                  <a:satOff val="-4409"/>
                  <a:lumOff val="-10509"/>
                </a:schemeClr>
              </a:buClr>
              <a:buSzPct val="100000"/>
              <a:buFont typeface="Wingdings" charset="2"/>
              <a:buChar char="ü"/>
              <a:defRPr sz="2548">
                <a:solidFill>
                  <a:schemeClr val="accent1">
                    <a:satOff val="-4409"/>
                    <a:lumOff val="-10509"/>
                  </a:schemeClr>
                </a:solidFill>
              </a:defRPr>
            </a:pPr>
            <a:r>
              <a:rPr lang="en-US" sz="1800" dirty="0" smtClean="0">
                <a:solidFill>
                  <a:schemeClr val="accent1">
                    <a:satOff val="-4409"/>
                    <a:lumOff val="-10509"/>
                  </a:schemeClr>
                </a:solidFill>
                <a:latin typeface="Calibri" charset="0"/>
                <a:ea typeface="Calibri" charset="0"/>
                <a:cs typeface="Calibri" charset="0"/>
              </a:rPr>
              <a:t>capacity for reprocessing data and their analysis</a:t>
            </a:r>
          </a:p>
          <a:p>
            <a:pPr marL="632460" indent="-285750" defTabSz="591718">
              <a:spcBef>
                <a:spcPts val="700"/>
              </a:spcBef>
              <a:buClr>
                <a:schemeClr val="accent1">
                  <a:satOff val="-4409"/>
                  <a:lumOff val="-10509"/>
                </a:schemeClr>
              </a:buClr>
              <a:buSzPct val="100000"/>
              <a:buFont typeface="Wingdings" charset="2"/>
              <a:buChar char="ü"/>
              <a:defRPr sz="2548">
                <a:solidFill>
                  <a:schemeClr val="accent1">
                    <a:satOff val="-4409"/>
                    <a:lumOff val="-10509"/>
                  </a:schemeClr>
                </a:solidFill>
              </a:defRPr>
            </a:pPr>
            <a:r>
              <a:rPr lang="en-US" sz="1800" dirty="0" smtClean="0">
                <a:solidFill>
                  <a:schemeClr val="accent1">
                    <a:satOff val="-4409"/>
                    <a:lumOff val="-10509"/>
                  </a:schemeClr>
                </a:solidFill>
                <a:latin typeface="Calibri" charset="0"/>
                <a:ea typeface="Calibri" charset="0"/>
                <a:cs typeface="Calibri" charset="0"/>
              </a:rPr>
              <a:t>storage for a long-term archive</a:t>
            </a:r>
          </a:p>
          <a:p>
            <a:pPr marL="632460" indent="-285750" defTabSz="591718">
              <a:spcBef>
                <a:spcPts val="700"/>
              </a:spcBef>
              <a:buClr>
                <a:schemeClr val="accent1">
                  <a:satOff val="-4409"/>
                  <a:lumOff val="-10509"/>
                </a:schemeClr>
              </a:buClr>
              <a:buSzPct val="100000"/>
              <a:buFont typeface="Wingdings" charset="2"/>
              <a:buChar char="ü"/>
              <a:defRPr sz="2548">
                <a:solidFill>
                  <a:schemeClr val="accent1">
                    <a:satOff val="-4409"/>
                    <a:lumOff val="-10509"/>
                  </a:schemeClr>
                </a:solidFill>
              </a:defRPr>
            </a:pPr>
            <a:r>
              <a:rPr lang="en-US" sz="1800" dirty="0" smtClean="0">
                <a:solidFill>
                  <a:schemeClr val="accent1">
                    <a:satOff val="-4409"/>
                    <a:lumOff val="-10509"/>
                  </a:schemeClr>
                </a:solidFill>
                <a:latin typeface="Calibri" charset="0"/>
                <a:ea typeface="Calibri" charset="0"/>
                <a:cs typeface="Calibri" charset="0"/>
              </a:rPr>
              <a:t>local user support</a:t>
            </a:r>
            <a:endParaRPr lang="en-US" sz="1800" dirty="0">
              <a:solidFill>
                <a:schemeClr val="accent1">
                  <a:satOff val="-4409"/>
                  <a:lumOff val="-10509"/>
                </a:schemeClr>
              </a:solidFill>
              <a:latin typeface="Calibri" charset="0"/>
              <a:ea typeface="Calibri" charset="0"/>
              <a:cs typeface="Calibri" charset="0"/>
            </a:endParaRPr>
          </a:p>
          <a:p>
            <a:pPr marL="346710" indent="0" defTabSz="591718">
              <a:spcBef>
                <a:spcPts val="700"/>
              </a:spcBef>
              <a:buClr>
                <a:schemeClr val="accent1">
                  <a:satOff val="-4409"/>
                  <a:lumOff val="-10509"/>
                </a:schemeClr>
              </a:buClr>
              <a:buSzPct val="100000"/>
              <a:buNone/>
              <a:defRPr sz="2548">
                <a:solidFill>
                  <a:schemeClr val="accent1">
                    <a:satOff val="-4409"/>
                    <a:lumOff val="-10509"/>
                  </a:schemeClr>
                </a:solidFill>
              </a:defRPr>
            </a:pPr>
            <a:endParaRPr lang="en-US" sz="1800" dirty="0">
              <a:solidFill>
                <a:schemeClr val="accent1">
                  <a:satOff val="-4409"/>
                  <a:lumOff val="-10509"/>
                </a:schemeClr>
              </a:solidFill>
              <a:latin typeface="Calibri" charset="0"/>
              <a:ea typeface="Calibri" charset="0"/>
              <a:cs typeface="Calibri" charset="0"/>
            </a:endParaRPr>
          </a:p>
          <a:p>
            <a:pPr marL="0" indent="0" defTabSz="591718">
              <a:spcBef>
                <a:spcPts val="700"/>
              </a:spcBef>
              <a:buNone/>
              <a:defRPr sz="2548"/>
            </a:pPr>
            <a:r>
              <a:rPr lang="en-US" sz="1800" dirty="0" smtClean="0">
                <a:latin typeface="Calibri" charset="0"/>
                <a:ea typeface="Calibri" charset="0"/>
                <a:cs typeface="Calibri" charset="0"/>
              </a:rPr>
              <a:t>Intent</a:t>
            </a:r>
            <a:endParaRPr lang="en-US" sz="1800" dirty="0">
              <a:latin typeface="Calibri" charset="0"/>
              <a:ea typeface="Calibri" charset="0"/>
              <a:cs typeface="Calibri" charset="0"/>
            </a:endParaRPr>
          </a:p>
          <a:p>
            <a:pPr marL="632460" indent="-285750" defTabSz="591718">
              <a:spcBef>
                <a:spcPts val="700"/>
              </a:spcBef>
              <a:buClr>
                <a:schemeClr val="accent1">
                  <a:satOff val="-4409"/>
                  <a:lumOff val="-10509"/>
                </a:schemeClr>
              </a:buClr>
              <a:buSzPct val="100000"/>
              <a:buFont typeface="Wingdings" charset="2"/>
              <a:buChar char="Ø"/>
              <a:defRPr sz="2548">
                <a:solidFill>
                  <a:schemeClr val="accent1">
                    <a:satOff val="-4409"/>
                    <a:lumOff val="-10509"/>
                  </a:schemeClr>
                </a:solidFill>
              </a:defRPr>
            </a:pPr>
            <a:r>
              <a:rPr lang="en-US" sz="1800" dirty="0" smtClean="0">
                <a:solidFill>
                  <a:schemeClr val="accent1">
                    <a:satOff val="-4409"/>
                    <a:lumOff val="-10509"/>
                  </a:schemeClr>
                </a:solidFill>
                <a:latin typeface="Calibri" charset="0"/>
                <a:ea typeface="Calibri" charset="0"/>
                <a:cs typeface="Calibri" charset="0"/>
              </a:rPr>
              <a:t>SKA partner countries planning SKA regional </a:t>
            </a:r>
            <a:r>
              <a:rPr lang="en-US" sz="1800" dirty="0" err="1" smtClean="0">
                <a:solidFill>
                  <a:schemeClr val="accent1">
                    <a:satOff val="-4409"/>
                    <a:lumOff val="-10509"/>
                  </a:schemeClr>
                </a:solidFill>
                <a:latin typeface="Calibri" charset="0"/>
                <a:ea typeface="Calibri" charset="0"/>
                <a:cs typeface="Calibri" charset="0"/>
              </a:rPr>
              <a:t>Centres</a:t>
            </a:r>
            <a:endParaRPr lang="en-US" sz="1800" dirty="0">
              <a:solidFill>
                <a:schemeClr val="accent1">
                  <a:satOff val="-4409"/>
                  <a:lumOff val="-10509"/>
                </a:schemeClr>
              </a:solidFill>
              <a:latin typeface="Calibri" charset="0"/>
              <a:ea typeface="Calibri" charset="0"/>
              <a:cs typeface="Calibri" charset="0"/>
            </a:endParaRPr>
          </a:p>
          <a:p>
            <a:pPr marL="632460" indent="-285750" defTabSz="591718">
              <a:spcBef>
                <a:spcPts val="700"/>
              </a:spcBef>
              <a:buClr>
                <a:schemeClr val="accent1">
                  <a:satOff val="-4409"/>
                  <a:lumOff val="-10509"/>
                </a:schemeClr>
              </a:buClr>
              <a:buSzPct val="100000"/>
              <a:buFont typeface="Wingdings" charset="2"/>
              <a:buChar char="Ø"/>
              <a:defRPr sz="2548">
                <a:solidFill>
                  <a:schemeClr val="accent1">
                    <a:satOff val="-4409"/>
                    <a:lumOff val="-10509"/>
                  </a:schemeClr>
                </a:solidFill>
              </a:defRPr>
            </a:pPr>
            <a:r>
              <a:rPr lang="en-US" sz="1800" dirty="0" smtClean="0">
                <a:solidFill>
                  <a:schemeClr val="accent1">
                    <a:satOff val="-4409"/>
                    <a:lumOff val="-10509"/>
                  </a:schemeClr>
                </a:solidFill>
                <a:latin typeface="Calibri" charset="0"/>
                <a:ea typeface="Calibri" charset="0"/>
                <a:cs typeface="Calibri" charset="0"/>
              </a:rPr>
              <a:t>National super-computing </a:t>
            </a:r>
            <a:r>
              <a:rPr lang="en-US" sz="1800" dirty="0" err="1" smtClean="0">
                <a:solidFill>
                  <a:schemeClr val="accent1">
                    <a:satOff val="-4409"/>
                    <a:lumOff val="-10509"/>
                  </a:schemeClr>
                </a:solidFill>
                <a:latin typeface="Calibri" charset="0"/>
                <a:ea typeface="Calibri" charset="0"/>
                <a:cs typeface="Calibri" charset="0"/>
              </a:rPr>
              <a:t>centres</a:t>
            </a:r>
            <a:endParaRPr lang="en-US" sz="1800" dirty="0" smtClean="0">
              <a:solidFill>
                <a:schemeClr val="accent1">
                  <a:satOff val="-4409"/>
                  <a:lumOff val="-10509"/>
                </a:schemeClr>
              </a:solidFill>
              <a:latin typeface="Calibri" charset="0"/>
              <a:ea typeface="Calibri" charset="0"/>
              <a:cs typeface="Calibri" charset="0"/>
            </a:endParaRPr>
          </a:p>
          <a:p>
            <a:pPr marL="632460" indent="-285750" defTabSz="591718">
              <a:spcBef>
                <a:spcPts val="700"/>
              </a:spcBef>
              <a:buClr>
                <a:schemeClr val="accent1">
                  <a:satOff val="-4409"/>
                  <a:lumOff val="-10509"/>
                </a:schemeClr>
              </a:buClr>
              <a:buSzPct val="100000"/>
              <a:buFont typeface="Wingdings" charset="2"/>
              <a:buChar char="Ø"/>
              <a:defRPr sz="2548">
                <a:solidFill>
                  <a:schemeClr val="accent1">
                    <a:satOff val="-4409"/>
                    <a:lumOff val="-10509"/>
                  </a:schemeClr>
                </a:solidFill>
              </a:defRPr>
            </a:pPr>
            <a:r>
              <a:rPr lang="en-US" sz="1800" dirty="0" smtClean="0">
                <a:solidFill>
                  <a:schemeClr val="accent1">
                    <a:satOff val="-4409"/>
                    <a:lumOff val="-10509"/>
                  </a:schemeClr>
                </a:solidFill>
                <a:latin typeface="Calibri" charset="0"/>
                <a:ea typeface="Calibri" charset="0"/>
                <a:cs typeface="Calibri" charset="0"/>
              </a:rPr>
              <a:t>Provide local support to scientists</a:t>
            </a:r>
          </a:p>
          <a:p>
            <a:pPr marL="632460" indent="-285750" defTabSz="591718">
              <a:spcBef>
                <a:spcPts val="700"/>
              </a:spcBef>
              <a:buClr>
                <a:schemeClr val="accent1">
                  <a:satOff val="-4409"/>
                  <a:lumOff val="-10509"/>
                </a:schemeClr>
              </a:buClr>
              <a:buSzPct val="100000"/>
              <a:buFont typeface="Wingdings" charset="2"/>
              <a:buChar char="Ø"/>
              <a:defRPr sz="2548">
                <a:solidFill>
                  <a:schemeClr val="accent1">
                    <a:satOff val="-4409"/>
                    <a:lumOff val="-10509"/>
                  </a:schemeClr>
                </a:solidFill>
              </a:defRPr>
            </a:pPr>
            <a:r>
              <a:rPr lang="en-US" sz="1800" dirty="0" smtClean="0">
                <a:solidFill>
                  <a:schemeClr val="accent1">
                    <a:satOff val="-4409"/>
                    <a:lumOff val="-10509"/>
                  </a:schemeClr>
                </a:solidFill>
                <a:latin typeface="Calibri" charset="0"/>
                <a:ea typeface="Calibri" charset="0"/>
                <a:cs typeface="Calibri" charset="0"/>
              </a:rPr>
              <a:t>Development of new techniques, new algorithms</a:t>
            </a:r>
          </a:p>
          <a:p>
            <a:pPr marL="632460" indent="-285750" defTabSz="591718">
              <a:spcBef>
                <a:spcPts val="700"/>
              </a:spcBef>
              <a:buClr>
                <a:schemeClr val="accent1">
                  <a:satOff val="-4409"/>
                  <a:lumOff val="-10509"/>
                </a:schemeClr>
              </a:buClr>
              <a:buSzPct val="100000"/>
              <a:buFont typeface="Wingdings" charset="2"/>
              <a:buChar char="Ø"/>
              <a:defRPr sz="2548">
                <a:solidFill>
                  <a:schemeClr val="accent1">
                    <a:satOff val="-4409"/>
                    <a:lumOff val="-10509"/>
                  </a:schemeClr>
                </a:solidFill>
              </a:defRPr>
            </a:pPr>
            <a:r>
              <a:rPr lang="en-US" sz="1800" dirty="0" smtClean="0">
                <a:solidFill>
                  <a:schemeClr val="accent1">
                    <a:satOff val="-4409"/>
                    <a:lumOff val="-10509"/>
                  </a:schemeClr>
                </a:solidFill>
                <a:latin typeface="Calibri" charset="0"/>
                <a:ea typeface="Calibri" charset="0"/>
                <a:cs typeface="Calibri" charset="0"/>
              </a:rPr>
              <a:t>Deliver SKA science</a:t>
            </a:r>
          </a:p>
          <a:p>
            <a:pPr marL="346710" indent="0" defTabSz="591718">
              <a:spcBef>
                <a:spcPts val="700"/>
              </a:spcBef>
              <a:buClr>
                <a:schemeClr val="accent1">
                  <a:satOff val="-4409"/>
                  <a:lumOff val="-10509"/>
                </a:schemeClr>
              </a:buClr>
              <a:buSzPct val="100000"/>
              <a:buNone/>
              <a:defRPr sz="2548">
                <a:solidFill>
                  <a:schemeClr val="accent1">
                    <a:satOff val="-4409"/>
                    <a:lumOff val="-10509"/>
                  </a:schemeClr>
                </a:solidFill>
              </a:defRPr>
            </a:pPr>
            <a:endParaRPr lang="en-US" sz="1800" dirty="0" smtClean="0">
              <a:solidFill>
                <a:schemeClr val="accent1">
                  <a:satOff val="-4409"/>
                  <a:lumOff val="-10509"/>
                </a:schemeClr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grpSp>
        <p:nvGrpSpPr>
          <p:cNvPr id="19" name="Group 18"/>
          <p:cNvGrpSpPr>
            <a:grpSpLocks noChangeAspect="1"/>
          </p:cNvGrpSpPr>
          <p:nvPr/>
        </p:nvGrpSpPr>
        <p:grpSpPr>
          <a:xfrm>
            <a:off x="5601852" y="509748"/>
            <a:ext cx="3448099" cy="2114089"/>
            <a:chOff x="4310280" y="2106268"/>
            <a:chExt cx="4367404" cy="2493713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10280" y="2106268"/>
              <a:ext cx="4367404" cy="2493713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4431463" y="2232428"/>
              <a:ext cx="303454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Sunway </a:t>
              </a:r>
              <a:r>
                <a:rPr lang="en-US" dirty="0" err="1" smtClean="0"/>
                <a:t>TaihuLight</a:t>
              </a:r>
              <a:r>
                <a:rPr lang="en-US" dirty="0" smtClean="0"/>
                <a:t> – 93 </a:t>
              </a:r>
              <a:r>
                <a:rPr lang="en-US" dirty="0" err="1" smtClean="0"/>
                <a:t>PFlops</a:t>
              </a:r>
              <a:endParaRPr lang="en-US" dirty="0"/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4335781" y="2334097"/>
            <a:ext cx="4808219" cy="4097439"/>
            <a:chOff x="3911160" y="914399"/>
            <a:chExt cx="4808219" cy="4097439"/>
          </a:xfrm>
        </p:grpSpPr>
        <p:sp>
          <p:nvSpPr>
            <p:cNvPr id="15" name="TextBox 14"/>
            <p:cNvSpPr txBox="1"/>
            <p:nvPr/>
          </p:nvSpPr>
          <p:spPr>
            <a:xfrm>
              <a:off x="4250960" y="3720651"/>
              <a:ext cx="45775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200" i="1" dirty="0" smtClean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RSA</a:t>
              </a:r>
              <a:endParaRPr lang="en-GB" sz="1200" i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pic>
          <p:nvPicPr>
            <p:cNvPr id="16" name="SRC-network.pdf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3911160" y="914399"/>
              <a:ext cx="4808219" cy="4097439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17" name="TextBox 16"/>
            <p:cNvSpPr txBox="1"/>
            <p:nvPr/>
          </p:nvSpPr>
          <p:spPr>
            <a:xfrm>
              <a:off x="4250960" y="2254588"/>
              <a:ext cx="46294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200" i="1" dirty="0" smtClean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AUS</a:t>
              </a:r>
              <a:endParaRPr lang="en-GB" sz="1200" i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67657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ontent Placeholder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7009" y="1209918"/>
            <a:ext cx="8546531" cy="5134840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pl-PL" smtClean="0"/>
              <a:t>T. Bourke's Slides RePurposed</a:t>
            </a:r>
            <a:endParaRPr lang="en-US" dirty="0"/>
          </a:p>
        </p:txBody>
      </p:sp>
      <p:sp>
        <p:nvSpPr>
          <p:cNvPr id="4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360964" y="521799"/>
            <a:ext cx="6276872" cy="619941"/>
          </a:xfrm>
        </p:spPr>
        <p:txBody>
          <a:bodyPr/>
          <a:lstStyle/>
          <a:p>
            <a:r>
              <a:rPr lang="en-US" dirty="0" smtClean="0"/>
              <a:t>Sensitivity Comparison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59200" y="4720515"/>
            <a:ext cx="1542211" cy="73838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73957" y="4158331"/>
            <a:ext cx="2127758" cy="796350"/>
          </a:xfrm>
          <a:prstGeom prst="rect">
            <a:avLst/>
          </a:prstGeom>
        </p:spPr>
      </p:pic>
      <p:pic>
        <p:nvPicPr>
          <p:cNvPr id="10" name="Picture 9" descr="SKA1_AU_closeup_midres.screen.jpg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69218" y="1473503"/>
            <a:ext cx="1311552" cy="917570"/>
          </a:xfrm>
          <a:prstGeom prst="rect">
            <a:avLst/>
          </a:prstGeom>
        </p:spPr>
      </p:pic>
      <p:cxnSp>
        <p:nvCxnSpPr>
          <p:cNvPr id="11" name="Straight Connector 10"/>
          <p:cNvCxnSpPr/>
          <p:nvPr/>
        </p:nvCxnSpPr>
        <p:spPr>
          <a:xfrm>
            <a:off x="7318288" y="3281162"/>
            <a:ext cx="484297" cy="283443"/>
          </a:xfrm>
          <a:prstGeom prst="line">
            <a:avLst/>
          </a:prstGeom>
          <a:ln>
            <a:solidFill>
              <a:srgbClr val="0000FF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01411" y="3958448"/>
            <a:ext cx="815253" cy="675289"/>
          </a:xfrm>
          <a:prstGeom prst="rect">
            <a:avLst/>
          </a:prstGeom>
        </p:spPr>
      </p:pic>
      <p:pic>
        <p:nvPicPr>
          <p:cNvPr id="14" name="Picture 13" descr="SKA1_SA_closeup_highres.jpg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01715" y="1460756"/>
            <a:ext cx="1027278" cy="1099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57420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0964" y="1306773"/>
            <a:ext cx="8366721" cy="5014514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pl-PL" smtClean="0"/>
              <a:t>T. Bourke's Slides RePurposed</a:t>
            </a:r>
            <a:endParaRPr lang="en-US" dirty="0"/>
          </a:p>
        </p:txBody>
      </p:sp>
      <p:sp>
        <p:nvSpPr>
          <p:cNvPr id="4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360964" y="521799"/>
            <a:ext cx="6276872" cy="619941"/>
          </a:xfrm>
        </p:spPr>
        <p:txBody>
          <a:bodyPr/>
          <a:lstStyle/>
          <a:p>
            <a:r>
              <a:rPr lang="en-US" dirty="0" smtClean="0"/>
              <a:t>Survey Speed Comparison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02724" y="4702341"/>
            <a:ext cx="1542211" cy="73838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17174" y="4803880"/>
            <a:ext cx="1701578" cy="636845"/>
          </a:xfrm>
          <a:prstGeom prst="rect">
            <a:avLst/>
          </a:prstGeom>
        </p:spPr>
      </p:pic>
      <p:pic>
        <p:nvPicPr>
          <p:cNvPr id="10" name="Picture 9" descr="SKA1_AU_closeup_midres.screen.jpg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5513" y="1454941"/>
            <a:ext cx="1028478" cy="719530"/>
          </a:xfrm>
          <a:prstGeom prst="rect">
            <a:avLst/>
          </a:prstGeom>
        </p:spPr>
      </p:pic>
      <p:cxnSp>
        <p:nvCxnSpPr>
          <p:cNvPr id="11" name="Straight Connector 10"/>
          <p:cNvCxnSpPr/>
          <p:nvPr/>
        </p:nvCxnSpPr>
        <p:spPr>
          <a:xfrm>
            <a:off x="7226821" y="4523700"/>
            <a:ext cx="397837" cy="357281"/>
          </a:xfrm>
          <a:prstGeom prst="line">
            <a:avLst/>
          </a:prstGeom>
          <a:ln>
            <a:solidFill>
              <a:srgbClr val="0000FF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73428" y="4466235"/>
            <a:ext cx="815253" cy="675289"/>
          </a:xfrm>
          <a:prstGeom prst="rect">
            <a:avLst/>
          </a:prstGeom>
        </p:spPr>
      </p:pic>
      <p:pic>
        <p:nvPicPr>
          <p:cNvPr id="15" name="Picture 14" descr="SKA1_SA_closeup_highres.jpg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25739" y="1624793"/>
            <a:ext cx="1027278" cy="1099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19262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pl-PL" smtClean="0"/>
              <a:t>T. Bourke's Slides RePurposed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088364" y="891017"/>
            <a:ext cx="6709339" cy="2246769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chemeClr val="accent5">
                    <a:lumMod val="20000"/>
                    <a:lumOff val="80000"/>
                  </a:schemeClr>
                </a:solidFill>
                <a:cs typeface="Calibri"/>
              </a:rPr>
              <a:t>What is the Square </a:t>
            </a:r>
            <a:r>
              <a:rPr lang="en-US" sz="2800" b="1" dirty="0" err="1" smtClean="0">
                <a:solidFill>
                  <a:schemeClr val="accent5">
                    <a:lumMod val="20000"/>
                    <a:lumOff val="80000"/>
                  </a:schemeClr>
                </a:solidFill>
                <a:cs typeface="Calibri"/>
              </a:rPr>
              <a:t>Kilometre</a:t>
            </a:r>
            <a:r>
              <a:rPr lang="en-US" sz="2800" b="1" dirty="0" smtClean="0">
                <a:solidFill>
                  <a:schemeClr val="accent5">
                    <a:lumMod val="20000"/>
                    <a:lumOff val="80000"/>
                  </a:schemeClr>
                </a:solidFill>
                <a:cs typeface="Calibri"/>
              </a:rPr>
              <a:t> Array?</a:t>
            </a:r>
          </a:p>
          <a:p>
            <a:endParaRPr lang="en-US" sz="2800" b="1" dirty="0">
              <a:solidFill>
                <a:srgbClr val="00688A"/>
              </a:solidFill>
              <a:cs typeface="Calibri"/>
            </a:endParaRPr>
          </a:p>
          <a:p>
            <a:r>
              <a:rPr lang="en-US" sz="2800" b="1" dirty="0" smtClean="0">
                <a:solidFill>
                  <a:srgbClr val="00688A"/>
                </a:solidFill>
                <a:cs typeface="Calibri"/>
              </a:rPr>
              <a:t>What Science is enabled by the SKA?</a:t>
            </a:r>
          </a:p>
          <a:p>
            <a:endParaRPr lang="en-US" sz="2800" b="1" dirty="0">
              <a:solidFill>
                <a:srgbClr val="00688A"/>
              </a:solidFill>
              <a:cs typeface="Calibri"/>
            </a:endParaRPr>
          </a:p>
          <a:p>
            <a:r>
              <a:rPr lang="en-US" sz="2800" b="1" dirty="0" smtClean="0">
                <a:solidFill>
                  <a:schemeClr val="accent5">
                    <a:lumMod val="20000"/>
                    <a:lumOff val="80000"/>
                  </a:schemeClr>
                </a:solidFill>
                <a:cs typeface="Calibri"/>
              </a:rPr>
              <a:t>Progress &amp; How </a:t>
            </a:r>
            <a:r>
              <a:rPr lang="en-US" sz="2800" b="1" dirty="0">
                <a:solidFill>
                  <a:schemeClr val="accent5">
                    <a:lumMod val="20000"/>
                    <a:lumOff val="80000"/>
                  </a:schemeClr>
                </a:solidFill>
                <a:cs typeface="Calibri"/>
              </a:rPr>
              <a:t>can you be </a:t>
            </a:r>
            <a:r>
              <a:rPr lang="en-US" sz="2800" b="1" dirty="0" smtClean="0">
                <a:solidFill>
                  <a:schemeClr val="accent5">
                    <a:lumMod val="20000"/>
                    <a:lumOff val="80000"/>
                  </a:schemeClr>
                </a:solidFill>
                <a:cs typeface="Calibri"/>
              </a:rPr>
              <a:t>involved</a:t>
            </a:r>
            <a:endParaRPr lang="en-US" sz="2800" b="1" dirty="0">
              <a:solidFill>
                <a:schemeClr val="accent5">
                  <a:lumMod val="20000"/>
                  <a:lumOff val="80000"/>
                </a:schemeClr>
              </a:solidFill>
              <a:cs typeface="Calibri"/>
            </a:endParaRPr>
          </a:p>
        </p:txBody>
      </p:sp>
      <p:pic>
        <p:nvPicPr>
          <p:cNvPr id="7" name="Picture 6" descr="SKA1_SA_closeup_highres.jp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9178" y="3429000"/>
            <a:ext cx="3888000" cy="2727145"/>
          </a:xfrm>
          <a:prstGeom prst="rect">
            <a:avLst/>
          </a:prstGeom>
        </p:spPr>
      </p:pic>
      <p:pic>
        <p:nvPicPr>
          <p:cNvPr id="8" name="Picture 7" descr="SKA1_AU_closeup_midres.screen.jpg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62692" y="3429000"/>
            <a:ext cx="3888000" cy="2727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32037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pl-PL" smtClean="0"/>
              <a:t>T. Bourke's Slides RePurposed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8581" y="-1"/>
            <a:ext cx="9188142" cy="6885385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641885" y="78346"/>
            <a:ext cx="5880712" cy="1200329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en-US" sz="36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alibri"/>
                <a:cs typeface="Calibri"/>
                <a:sym typeface="Wingdings"/>
              </a:rPr>
              <a:t>SKA– Key Science Drivers:</a:t>
            </a:r>
          </a:p>
          <a:p>
            <a:pPr algn="ctr"/>
            <a:r>
              <a:rPr lang="en-US" sz="36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alibri"/>
                <a:cs typeface="Calibri"/>
                <a:sym typeface="Wingdings"/>
              </a:rPr>
              <a:t>The history of the Universe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714331" y="1495608"/>
            <a:ext cx="27394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EEECE1"/>
                </a:solidFill>
                <a:latin typeface="Calibri"/>
                <a:cs typeface="Calibri"/>
                <a:sym typeface="Wingdings"/>
              </a:rPr>
              <a:t>Cosmic Dawn</a:t>
            </a:r>
          </a:p>
          <a:p>
            <a:pPr algn="ctr"/>
            <a:r>
              <a:rPr lang="en-US" sz="2000" dirty="0" smtClean="0">
                <a:solidFill>
                  <a:srgbClr val="EEECE1"/>
                </a:solidFill>
                <a:latin typeface="Calibri"/>
                <a:cs typeface="Calibri"/>
                <a:sym typeface="Wingdings"/>
              </a:rPr>
              <a:t>(First Stars and Galaxies)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372748" y="2550369"/>
            <a:ext cx="266481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EEECE1"/>
                </a:solidFill>
                <a:latin typeface="Calibri"/>
                <a:cs typeface="Calibri"/>
                <a:sym typeface="Wingdings"/>
              </a:rPr>
              <a:t>Galaxy Evolution</a:t>
            </a:r>
          </a:p>
          <a:p>
            <a:pPr algn="ctr"/>
            <a:r>
              <a:rPr lang="en-US" sz="2000" dirty="0" smtClean="0">
                <a:solidFill>
                  <a:srgbClr val="EEECE1"/>
                </a:solidFill>
                <a:latin typeface="Calibri"/>
                <a:cs typeface="Calibri"/>
                <a:sym typeface="Wingdings"/>
              </a:rPr>
              <a:t>(Normal Galaxies z~2-3)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743757" y="4245829"/>
            <a:ext cx="392279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EEECE1"/>
                </a:solidFill>
                <a:latin typeface="Calibri"/>
                <a:cs typeface="Calibri"/>
                <a:sym typeface="Wingdings"/>
              </a:rPr>
              <a:t>Cosmology</a:t>
            </a:r>
          </a:p>
          <a:p>
            <a:pPr algn="ctr"/>
            <a:r>
              <a:rPr lang="en-US" sz="2000" dirty="0" smtClean="0">
                <a:solidFill>
                  <a:srgbClr val="EEECE1"/>
                </a:solidFill>
                <a:latin typeface="Calibri"/>
                <a:cs typeface="Calibri"/>
                <a:sym typeface="Wingdings"/>
              </a:rPr>
              <a:t>(Dark Matter, Large Scale Structure)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75482" y="4584629"/>
            <a:ext cx="216049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EEECE1"/>
                </a:solidFill>
                <a:latin typeface="Calibri"/>
                <a:cs typeface="Calibri"/>
                <a:sym typeface="Wingdings"/>
              </a:rPr>
              <a:t>Cosmic Magnetism</a:t>
            </a:r>
          </a:p>
          <a:p>
            <a:pPr algn="ctr"/>
            <a:r>
              <a:rPr lang="en-US" sz="2000" dirty="0" smtClean="0">
                <a:solidFill>
                  <a:srgbClr val="EEECE1"/>
                </a:solidFill>
                <a:latin typeface="Calibri"/>
                <a:cs typeface="Calibri"/>
                <a:sym typeface="Wingdings"/>
              </a:rPr>
              <a:t>(Origin, Evolution)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256754" y="3014179"/>
            <a:ext cx="285066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EEECE1"/>
                </a:solidFill>
                <a:latin typeface="Calibri"/>
                <a:cs typeface="Calibri"/>
                <a:sym typeface="Wingdings"/>
              </a:rPr>
              <a:t>Cradle of Life</a:t>
            </a:r>
          </a:p>
          <a:p>
            <a:pPr algn="ctr"/>
            <a:r>
              <a:rPr lang="en-US" sz="2000" dirty="0" smtClean="0">
                <a:solidFill>
                  <a:srgbClr val="EEECE1"/>
                </a:solidFill>
                <a:latin typeface="Calibri"/>
                <a:cs typeface="Calibri"/>
                <a:sym typeface="Wingdings"/>
              </a:rPr>
              <a:t>(Planets, Molecules, SETI)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94263" y="1901594"/>
            <a:ext cx="408797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EEECE1"/>
                </a:solidFill>
                <a:latin typeface="Calibri"/>
                <a:cs typeface="Calibri"/>
                <a:sym typeface="Wingdings"/>
              </a:rPr>
              <a:t>Testing General Relativity</a:t>
            </a:r>
          </a:p>
          <a:p>
            <a:pPr algn="ctr"/>
            <a:r>
              <a:rPr lang="en-US" sz="2000" dirty="0" smtClean="0">
                <a:solidFill>
                  <a:srgbClr val="EEECE1"/>
                </a:solidFill>
                <a:latin typeface="Calibri"/>
                <a:cs typeface="Calibri"/>
                <a:sym typeface="Wingdings"/>
              </a:rPr>
              <a:t>(Strong Regime, Gravitational Waves)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168814" y="5292515"/>
            <a:ext cx="31147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EEECE1"/>
                </a:solidFill>
                <a:latin typeface="Calibri"/>
                <a:cs typeface="Calibri"/>
                <a:sym typeface="Wingdings"/>
              </a:rPr>
              <a:t>Exploration of the Unknown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219749" y="6174267"/>
            <a:ext cx="67249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FF00"/>
                </a:solidFill>
                <a:latin typeface="Calibri" charset="0"/>
                <a:ea typeface="Calibri" charset="0"/>
                <a:cs typeface="Calibri" charset="0"/>
              </a:rPr>
              <a:t>Broadest range </a:t>
            </a:r>
            <a:r>
              <a:rPr lang="en-US" sz="2400" b="1" smtClean="0">
                <a:solidFill>
                  <a:srgbClr val="FFFF00"/>
                </a:solidFill>
                <a:latin typeface="Calibri" charset="0"/>
                <a:ea typeface="Calibri" charset="0"/>
                <a:cs typeface="Calibri" charset="0"/>
              </a:rPr>
              <a:t>of science of any facility, worldwide</a:t>
            </a:r>
            <a:endParaRPr lang="en-US" sz="2400" b="1">
              <a:solidFill>
                <a:srgbClr val="FFFF00"/>
              </a:solidFill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13823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360964" y="456663"/>
            <a:ext cx="6276872" cy="619941"/>
          </a:xfrm>
        </p:spPr>
        <p:txBody>
          <a:bodyPr/>
          <a:lstStyle/>
          <a:p>
            <a:r>
              <a:rPr lang="en-US" dirty="0" smtClean="0"/>
              <a:t>SKA Big Questions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pl-PL" smtClean="0"/>
              <a:t>T. Bourke's Slides RePurposed</a:t>
            </a:r>
            <a:endParaRPr lang="en-US" dirty="0"/>
          </a:p>
        </p:txBody>
      </p:sp>
      <p:sp>
        <p:nvSpPr>
          <p:cNvPr id="4" name="Content Placeholder 4"/>
          <p:cNvSpPr txBox="1">
            <a:spLocks/>
          </p:cNvSpPr>
          <p:nvPr/>
        </p:nvSpPr>
        <p:spPr>
          <a:xfrm>
            <a:off x="323528" y="1196752"/>
            <a:ext cx="6126432" cy="519619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dirty="0" smtClean="0">
                <a:latin typeface="Calibri"/>
                <a:cs typeface="Calibri"/>
              </a:rPr>
              <a:t>The Cradle of Life &amp; Astrobiology</a:t>
            </a:r>
          </a:p>
          <a:p>
            <a:pPr lvl="1"/>
            <a:r>
              <a:rPr lang="en-US" sz="1600" i="1" dirty="0" smtClean="0">
                <a:latin typeface="Calibri"/>
                <a:cs typeface="Calibri"/>
              </a:rPr>
              <a:t>How do planets form?  Are we alone?</a:t>
            </a:r>
          </a:p>
          <a:p>
            <a:r>
              <a:rPr lang="en-US" sz="1600" b="1" dirty="0" smtClean="0">
                <a:latin typeface="Calibri"/>
                <a:cs typeface="Calibri"/>
              </a:rPr>
              <a:t>Strong-field Tests of Gravity with Pulsars and Black Holes</a:t>
            </a:r>
          </a:p>
          <a:p>
            <a:pPr lvl="1"/>
            <a:r>
              <a:rPr lang="en-US" sz="1600" i="1" dirty="0" smtClean="0">
                <a:latin typeface="Calibri"/>
                <a:cs typeface="Calibri"/>
              </a:rPr>
              <a:t>Was Einstein right with General Relativity?</a:t>
            </a:r>
          </a:p>
          <a:p>
            <a:r>
              <a:rPr lang="en-US" sz="1600" b="1" dirty="0" smtClean="0">
                <a:latin typeface="Calibri"/>
                <a:cs typeface="Calibri"/>
              </a:rPr>
              <a:t>The Origin and Evolution of Cosmic Magnetism</a:t>
            </a:r>
          </a:p>
          <a:p>
            <a:pPr lvl="1"/>
            <a:r>
              <a:rPr lang="en-US" sz="1600" i="1" dirty="0" smtClean="0">
                <a:latin typeface="Calibri"/>
                <a:cs typeface="Calibri"/>
              </a:rPr>
              <a:t>What is the role of magnetism in galaxy evolution and the structure of the cosmic web?</a:t>
            </a:r>
          </a:p>
          <a:p>
            <a:r>
              <a:rPr lang="en-US" sz="1600" b="1" dirty="0" smtClean="0">
                <a:latin typeface="Calibri"/>
                <a:cs typeface="Calibri"/>
              </a:rPr>
              <a:t>Galaxy Evolution probed by Neutral Hydrogen</a:t>
            </a:r>
          </a:p>
          <a:p>
            <a:pPr lvl="1"/>
            <a:r>
              <a:rPr lang="en-US" sz="1600" i="1" dirty="0" smtClean="0">
                <a:latin typeface="Calibri"/>
                <a:cs typeface="Calibri"/>
              </a:rPr>
              <a:t>How </a:t>
            </a:r>
            <a:r>
              <a:rPr lang="en-US" sz="1600" i="1" dirty="0">
                <a:latin typeface="Calibri"/>
                <a:cs typeface="Calibri"/>
              </a:rPr>
              <a:t>d</a:t>
            </a:r>
            <a:r>
              <a:rPr lang="en-US" sz="1600" i="1" dirty="0" smtClean="0">
                <a:latin typeface="Calibri"/>
                <a:cs typeface="Calibri"/>
              </a:rPr>
              <a:t>o normal galaxies form and grow?</a:t>
            </a:r>
          </a:p>
          <a:p>
            <a:r>
              <a:rPr lang="en-US" sz="1600" b="1" dirty="0" smtClean="0">
                <a:latin typeface="Calibri"/>
                <a:cs typeface="Calibri"/>
              </a:rPr>
              <a:t>The Transient Radio Sky</a:t>
            </a:r>
          </a:p>
          <a:p>
            <a:pPr lvl="1"/>
            <a:r>
              <a:rPr lang="en-US" sz="1600" i="1" dirty="0" smtClean="0">
                <a:latin typeface="Calibri"/>
                <a:cs typeface="Calibri"/>
              </a:rPr>
              <a:t>What are Fast Radio Bursts? What haven’t we discovered?</a:t>
            </a:r>
          </a:p>
          <a:p>
            <a:r>
              <a:rPr lang="en-US" sz="1600" b="1" dirty="0" smtClean="0">
                <a:latin typeface="Calibri"/>
                <a:cs typeface="Calibri"/>
              </a:rPr>
              <a:t>Galaxy Evolution probed in the Radio Continuum</a:t>
            </a:r>
          </a:p>
          <a:p>
            <a:pPr lvl="1"/>
            <a:r>
              <a:rPr lang="en-US" sz="1600" i="1" dirty="0" smtClean="0">
                <a:latin typeface="Calibri"/>
                <a:cs typeface="Calibri"/>
              </a:rPr>
              <a:t>What is the star-formation history of normal galaxies?</a:t>
            </a:r>
          </a:p>
          <a:p>
            <a:r>
              <a:rPr lang="en-US" sz="1600" b="1" dirty="0" smtClean="0">
                <a:latin typeface="Calibri"/>
                <a:cs typeface="Calibri"/>
              </a:rPr>
              <a:t>Cosmology &amp; Dark Energy</a:t>
            </a:r>
          </a:p>
          <a:p>
            <a:pPr lvl="1"/>
            <a:r>
              <a:rPr lang="en-US" sz="1600" i="1" dirty="0" smtClean="0">
                <a:latin typeface="Calibri"/>
                <a:cs typeface="Calibri"/>
              </a:rPr>
              <a:t>What is dark matter?  What is the large-scale structure of the Universe?</a:t>
            </a:r>
          </a:p>
          <a:p>
            <a:r>
              <a:rPr lang="en-US" sz="1600" b="1" dirty="0" smtClean="0">
                <a:latin typeface="Calibri"/>
                <a:cs typeface="Calibri"/>
              </a:rPr>
              <a:t>Cosmic Dawn and the Epoch of </a:t>
            </a:r>
            <a:r>
              <a:rPr lang="en-US" sz="1600" b="1" dirty="0" err="1" smtClean="0">
                <a:latin typeface="Calibri"/>
                <a:cs typeface="Calibri"/>
              </a:rPr>
              <a:t>Reionization</a:t>
            </a:r>
            <a:endParaRPr lang="en-US" sz="1600" b="1" dirty="0" smtClean="0">
              <a:latin typeface="Calibri"/>
              <a:cs typeface="Calibri"/>
            </a:endParaRPr>
          </a:p>
          <a:p>
            <a:pPr lvl="1"/>
            <a:r>
              <a:rPr lang="en-US" sz="1600" i="1" dirty="0" smtClean="0">
                <a:latin typeface="Calibri"/>
                <a:cs typeface="Calibri"/>
              </a:rPr>
              <a:t>How and when did the first stars and galaxies form?</a:t>
            </a:r>
            <a:endParaRPr lang="en-US" sz="1600" i="1" dirty="0">
              <a:latin typeface="Calibri"/>
              <a:cs typeface="Calibri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6449960" y="1361566"/>
            <a:ext cx="2598363" cy="4901875"/>
            <a:chOff x="5338362" y="1191079"/>
            <a:chExt cx="3632201" cy="4901875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338362" y="1191079"/>
              <a:ext cx="3632201" cy="661954"/>
            </a:xfrm>
            <a:prstGeom prst="rect">
              <a:avLst/>
            </a:prstGeom>
            <a:effectLst>
              <a:softEdge rad="63500"/>
            </a:effectLst>
          </p:spPr>
        </p:pic>
        <p:pic>
          <p:nvPicPr>
            <p:cNvPr id="8" name="Picture 7" descr="science_key_magnf1_full1-300x245.jpg"/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338362" y="2437234"/>
              <a:ext cx="3632201" cy="667638"/>
            </a:xfrm>
            <a:prstGeom prst="rect">
              <a:avLst/>
            </a:prstGeom>
            <a:effectLst>
              <a:softEdge rad="63500"/>
            </a:effectLst>
          </p:spPr>
        </p:pic>
        <p:pic>
          <p:nvPicPr>
            <p:cNvPr id="9" name="Picture 8" descr="reionexpl_small.jpg"/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16200000">
              <a:off x="6863868" y="2176904"/>
              <a:ext cx="576828" cy="3627837"/>
            </a:xfrm>
            <a:prstGeom prst="rect">
              <a:avLst/>
            </a:prstGeom>
            <a:effectLst>
              <a:softEdge rad="63500"/>
            </a:effectLst>
          </p:spPr>
        </p:pic>
        <p:pic>
          <p:nvPicPr>
            <p:cNvPr id="10" name="Picture 9" descr="Cosmic_web.jpg"/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338363" y="3079471"/>
              <a:ext cx="3626896" cy="635638"/>
            </a:xfrm>
            <a:prstGeom prst="rect">
              <a:avLst/>
            </a:prstGeom>
            <a:effectLst>
              <a:softEdge rad="63500"/>
            </a:effectLst>
          </p:spPr>
        </p:pic>
        <p:pic>
          <p:nvPicPr>
            <p:cNvPr id="11" name="Picture 10" descr="RManchester_fig2.png"/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338363" y="5460901"/>
              <a:ext cx="3623864" cy="632053"/>
            </a:xfrm>
            <a:prstGeom prst="rect">
              <a:avLst/>
            </a:prstGeom>
            <a:effectLst>
              <a:softEdge rad="63500"/>
            </a:effectLst>
          </p:spPr>
        </p:pic>
        <p:pic>
          <p:nvPicPr>
            <p:cNvPr id="12" name="Picture 11" descr="pic1.jpg"/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338363" y="4888764"/>
              <a:ext cx="898505" cy="597537"/>
            </a:xfrm>
            <a:prstGeom prst="rect">
              <a:avLst/>
            </a:prstGeom>
            <a:effectLst>
              <a:softEdge rad="63500"/>
            </a:effectLst>
          </p:spPr>
        </p:pic>
        <p:pic>
          <p:nvPicPr>
            <p:cNvPr id="13" name="Picture 12" descr="pic1.jpg"/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65229" y="4888764"/>
              <a:ext cx="898505" cy="597537"/>
            </a:xfrm>
            <a:prstGeom prst="rect">
              <a:avLst/>
            </a:prstGeom>
            <a:effectLst>
              <a:softEdge rad="63500"/>
            </a:effectLst>
          </p:spPr>
        </p:pic>
        <p:pic>
          <p:nvPicPr>
            <p:cNvPr id="14" name="Picture 13" descr="pic1.jpg"/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88515" y="4888764"/>
              <a:ext cx="898505" cy="597537"/>
            </a:xfrm>
            <a:prstGeom prst="rect">
              <a:avLst/>
            </a:prstGeom>
            <a:effectLst>
              <a:softEdge rad="63500"/>
            </a:effectLst>
          </p:spPr>
        </p:pic>
        <p:pic>
          <p:nvPicPr>
            <p:cNvPr id="15" name="Picture 14" descr="pic1.jpg"/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66020" y="4888764"/>
              <a:ext cx="898505" cy="597537"/>
            </a:xfrm>
            <a:prstGeom prst="rect">
              <a:avLst/>
            </a:prstGeom>
            <a:effectLst>
              <a:softEdge rad="63500"/>
            </a:effectLst>
          </p:spPr>
        </p:pic>
        <p:pic>
          <p:nvPicPr>
            <p:cNvPr id="16" name="Picture 15" descr="pic1.jpg"/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053211" y="4888764"/>
              <a:ext cx="898505" cy="597537"/>
            </a:xfrm>
            <a:prstGeom prst="rect">
              <a:avLst/>
            </a:prstGeom>
            <a:effectLst>
              <a:softEdge rad="63500"/>
            </a:effectLst>
          </p:spPr>
        </p:pic>
        <p:pic>
          <p:nvPicPr>
            <p:cNvPr id="17" name="Picture 16" descr="deepsec.jpg"/>
            <p:cNvPicPr>
              <a:picLocks noChangeAspect="1"/>
            </p:cNvPicPr>
            <p:nvPr/>
          </p:nvPicPr>
          <p:blipFill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338362" y="4266537"/>
              <a:ext cx="3609345" cy="635000"/>
            </a:xfrm>
            <a:prstGeom prst="rect">
              <a:avLst/>
            </a:prstGeom>
            <a:effectLst>
              <a:softEdge rad="63500"/>
            </a:effectLst>
          </p:spPr>
        </p:pic>
        <p:pic>
          <p:nvPicPr>
            <p:cNvPr id="18" name="Picture 17" descr="M87_jet.jpg"/>
            <p:cNvPicPr>
              <a:picLocks noChangeAspect="1"/>
            </p:cNvPicPr>
            <p:nvPr/>
          </p:nvPicPr>
          <p:blipFill rotWithShape="1"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338363" y="1814933"/>
              <a:ext cx="1581130" cy="660400"/>
            </a:xfrm>
            <a:prstGeom prst="rect">
              <a:avLst/>
            </a:prstGeom>
            <a:effectLst>
              <a:softEdge rad="63500"/>
            </a:effectLst>
          </p:spPr>
        </p:pic>
        <p:pic>
          <p:nvPicPr>
            <p:cNvPr id="19" name="Picture 18" descr="hs-1999-30-a-web_print.jpg"/>
            <p:cNvPicPr>
              <a:picLocks noChangeAspect="1"/>
            </p:cNvPicPr>
            <p:nvPr/>
          </p:nvPicPr>
          <p:blipFill rotWithShape="1"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631628" y="1814933"/>
              <a:ext cx="1062383" cy="660400"/>
            </a:xfrm>
            <a:prstGeom prst="rect">
              <a:avLst/>
            </a:prstGeom>
            <a:effectLst>
              <a:softEdge rad="63500"/>
            </a:effectLst>
          </p:spPr>
        </p:pic>
        <p:pic>
          <p:nvPicPr>
            <p:cNvPr id="20" name="Picture 19" descr="Picture31.jpg"/>
            <p:cNvPicPr>
              <a:picLocks noChangeAspect="1"/>
            </p:cNvPicPr>
            <p:nvPr/>
          </p:nvPicPr>
          <p:blipFill rotWithShape="1">
            <a:blip r:embed="rId11" cstate="screen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saturation sat="48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370585" y="1814933"/>
              <a:ext cx="1581131" cy="665807"/>
            </a:xfrm>
            <a:prstGeom prst="rect">
              <a:avLst/>
            </a:prstGeom>
            <a:solidFill>
              <a:schemeClr val="tx1"/>
            </a:solidFill>
            <a:effectLst>
              <a:softEdge rad="63500"/>
            </a:effectLst>
          </p:spPr>
        </p:pic>
      </p:grpSp>
    </p:spTree>
    <p:extLst>
      <p:ext uri="{BB962C8B-B14F-4D97-AF65-F5344CB8AC3E}">
        <p14:creationId xmlns:p14="http://schemas.microsoft.com/office/powerpoint/2010/main" val="15455973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pl-PL" smtClean="0"/>
              <a:t>T. Bourke's Slides RePurposed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088364" y="891017"/>
            <a:ext cx="6709339" cy="2246769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00688A"/>
                </a:solidFill>
                <a:cs typeface="Calibri"/>
              </a:rPr>
              <a:t>What is the Square </a:t>
            </a:r>
            <a:r>
              <a:rPr lang="en-US" sz="2800" b="1" dirty="0" err="1" smtClean="0">
                <a:solidFill>
                  <a:srgbClr val="00688A"/>
                </a:solidFill>
                <a:cs typeface="Calibri"/>
              </a:rPr>
              <a:t>Kilometre</a:t>
            </a:r>
            <a:r>
              <a:rPr lang="en-US" sz="2800" b="1" dirty="0" smtClean="0">
                <a:solidFill>
                  <a:srgbClr val="00688A"/>
                </a:solidFill>
                <a:cs typeface="Calibri"/>
              </a:rPr>
              <a:t> Array?</a:t>
            </a:r>
          </a:p>
          <a:p>
            <a:endParaRPr lang="en-US" sz="2800" b="1" dirty="0">
              <a:solidFill>
                <a:srgbClr val="00688A"/>
              </a:solidFill>
              <a:cs typeface="Calibri"/>
            </a:endParaRPr>
          </a:p>
          <a:p>
            <a:r>
              <a:rPr lang="en-US" sz="2800" b="1" dirty="0" smtClean="0">
                <a:solidFill>
                  <a:srgbClr val="00688A"/>
                </a:solidFill>
                <a:cs typeface="Calibri"/>
              </a:rPr>
              <a:t>What Science is enabled by the SKA?</a:t>
            </a:r>
          </a:p>
          <a:p>
            <a:endParaRPr lang="en-US" sz="2800" b="1" dirty="0">
              <a:solidFill>
                <a:srgbClr val="00688A"/>
              </a:solidFill>
              <a:cs typeface="Calibri"/>
            </a:endParaRPr>
          </a:p>
          <a:p>
            <a:r>
              <a:rPr lang="en-US" sz="2800" b="1" dirty="0" smtClean="0">
                <a:solidFill>
                  <a:srgbClr val="00688A"/>
                </a:solidFill>
                <a:cs typeface="Calibri"/>
              </a:rPr>
              <a:t>Progress &amp; How </a:t>
            </a:r>
            <a:r>
              <a:rPr lang="en-US" sz="2800" b="1" dirty="0">
                <a:solidFill>
                  <a:srgbClr val="00688A"/>
                </a:solidFill>
                <a:cs typeface="Calibri"/>
              </a:rPr>
              <a:t>can you be </a:t>
            </a:r>
            <a:r>
              <a:rPr lang="en-US" sz="2800" b="1" dirty="0" smtClean="0">
                <a:solidFill>
                  <a:srgbClr val="00688A"/>
                </a:solidFill>
                <a:cs typeface="Calibri"/>
              </a:rPr>
              <a:t>involved</a:t>
            </a:r>
            <a:endParaRPr lang="en-US" sz="2800" b="1" dirty="0">
              <a:solidFill>
                <a:srgbClr val="00688A"/>
              </a:solidFill>
              <a:cs typeface="Calibri"/>
            </a:endParaRPr>
          </a:p>
        </p:txBody>
      </p:sp>
      <p:pic>
        <p:nvPicPr>
          <p:cNvPr id="7" name="Picture 6" descr="SKA1_SA_closeup_highres.jp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9178" y="3429000"/>
            <a:ext cx="3888000" cy="2727145"/>
          </a:xfrm>
          <a:prstGeom prst="rect">
            <a:avLst/>
          </a:prstGeom>
        </p:spPr>
      </p:pic>
      <p:pic>
        <p:nvPicPr>
          <p:cNvPr id="8" name="Picture 7" descr="SKA1_AU_closeup_midres.screen.jpg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62692" y="3429000"/>
            <a:ext cx="3888000" cy="2727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11351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pl-PL" smtClean="0"/>
              <a:t>T. Bourke's Slides RePurposed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9176657" cy="643153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442516" y="181423"/>
            <a:ext cx="443838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bg1"/>
                </a:solidFill>
                <a:latin typeface="Calibri"/>
                <a:cs typeface="Calibri"/>
              </a:rPr>
              <a:t>How do planets form?  </a:t>
            </a:r>
          </a:p>
          <a:p>
            <a:pPr algn="ctr"/>
            <a:r>
              <a:rPr lang="en-US" sz="3600" b="1" dirty="0" smtClean="0">
                <a:solidFill>
                  <a:schemeClr val="bg1"/>
                </a:solidFill>
                <a:latin typeface="Calibri"/>
                <a:cs typeface="Calibri"/>
              </a:rPr>
              <a:t>Are we alone?</a:t>
            </a:r>
            <a:endParaRPr lang="en-US" sz="3600" b="1" dirty="0">
              <a:solidFill>
                <a:schemeClr val="bg1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63842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52560" y="1075339"/>
            <a:ext cx="7852168" cy="5143603"/>
          </a:xfrm>
          <a:prstGeom prst="rect">
            <a:avLst/>
          </a:prstGeom>
        </p:spPr>
      </p:pic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360963" y="521799"/>
            <a:ext cx="7506545" cy="619941"/>
          </a:xfrm>
        </p:spPr>
        <p:txBody>
          <a:bodyPr/>
          <a:lstStyle/>
          <a:p>
            <a:r>
              <a:rPr lang="en-US" dirty="0" smtClean="0"/>
              <a:t>Grain Growth in </a:t>
            </a:r>
            <a:r>
              <a:rPr lang="en-US" dirty="0" err="1" smtClean="0"/>
              <a:t>Protoplanetary</a:t>
            </a:r>
            <a:r>
              <a:rPr lang="en-US" dirty="0" smtClean="0"/>
              <a:t> Disks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pl-PL" smtClean="0"/>
              <a:t>T. Bourke's Slides RePurposed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60963" y="4185213"/>
            <a:ext cx="8312605" cy="369332"/>
          </a:xfrm>
          <a:prstGeom prst="rect">
            <a:avLst/>
          </a:prstGeom>
          <a:solidFill>
            <a:srgbClr val="CCFFCC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alibri"/>
                <a:cs typeface="Calibri"/>
              </a:rPr>
              <a:t>Resolved disk observations allow for separation of free-free and thermal dust emission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70165" y="5616640"/>
            <a:ext cx="80872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Calibri"/>
                <a:cs typeface="Calibri"/>
                <a:sym typeface="Wingdings"/>
              </a:rPr>
              <a:t> </a:t>
            </a:r>
            <a:r>
              <a:rPr lang="en-US" dirty="0" smtClean="0">
                <a:solidFill>
                  <a:schemeClr val="bg1"/>
                </a:solidFill>
                <a:latin typeface="Calibri"/>
                <a:cs typeface="Calibri"/>
              </a:rPr>
              <a:t>SKA resolution and sensitivity at longer wavelengths sensitive to larger grain sizes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062105" y="1298980"/>
            <a:ext cx="704816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  <a:latin typeface="Calibri"/>
                <a:cs typeface="Calibri"/>
              </a:rPr>
              <a:t>Study the formation of planets</a:t>
            </a:r>
          </a:p>
          <a:p>
            <a:pPr algn="ctr"/>
            <a:endParaRPr lang="en-US" sz="2400" dirty="0" smtClean="0">
              <a:solidFill>
                <a:schemeClr val="bg1"/>
              </a:solidFill>
              <a:latin typeface="Calibri"/>
              <a:cs typeface="Calibri"/>
            </a:endParaRPr>
          </a:p>
          <a:p>
            <a:pPr algn="ctr"/>
            <a:r>
              <a:rPr lang="en-US" sz="2400" dirty="0" smtClean="0">
                <a:solidFill>
                  <a:schemeClr val="bg1"/>
                </a:solidFill>
                <a:latin typeface="Calibri"/>
                <a:cs typeface="Calibri"/>
              </a:rPr>
              <a:t>When/where do grains grow beyond pebbles to rocks?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513901" y="6174953"/>
            <a:ext cx="22475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Hoare+ 2015, </a:t>
            </a:r>
            <a:r>
              <a:rPr lang="en-US" sz="1400" dirty="0" err="1" smtClean="0"/>
              <a:t>Testi</a:t>
            </a:r>
            <a:r>
              <a:rPr lang="en-US" sz="1400" dirty="0" smtClean="0"/>
              <a:t>+ 2015</a:t>
            </a:r>
            <a:endParaRPr lang="en-US" sz="1400" dirty="0"/>
          </a:p>
        </p:txBody>
      </p:sp>
      <p:sp>
        <p:nvSpPr>
          <p:cNvPr id="10" name="TextBox 9"/>
          <p:cNvSpPr txBox="1"/>
          <p:nvPr/>
        </p:nvSpPr>
        <p:spPr>
          <a:xfrm>
            <a:off x="613026" y="4743526"/>
            <a:ext cx="7931235" cy="734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dirty="0" smtClean="0">
                <a:solidFill>
                  <a:schemeClr val="bg1"/>
                </a:solidFill>
                <a:latin typeface="Calibri"/>
                <a:cs typeface="Calibri"/>
              </a:rPr>
              <a:t>SKA1 at 15 GHz will have 34 mas resolution, so 4-5 AU at 140 pc</a:t>
            </a:r>
            <a:endParaRPr lang="en-US" dirty="0">
              <a:solidFill>
                <a:schemeClr val="bg1"/>
              </a:solidFill>
              <a:latin typeface="Calibri"/>
              <a:cs typeface="Calibri"/>
            </a:endParaRPr>
          </a:p>
          <a:p>
            <a:pPr algn="ctr">
              <a:lnSpc>
                <a:spcPct val="120000"/>
              </a:lnSpc>
            </a:pPr>
            <a:r>
              <a:rPr lang="en-US" dirty="0" smtClean="0">
                <a:solidFill>
                  <a:schemeClr val="bg1"/>
                </a:solidFill>
                <a:latin typeface="Calibri"/>
                <a:cs typeface="Calibri"/>
              </a:rPr>
              <a:t>Probing very large grains trapped in the terrestrial planet regime</a:t>
            </a:r>
          </a:p>
        </p:txBody>
      </p:sp>
    </p:spTree>
    <p:extLst>
      <p:ext uri="{BB962C8B-B14F-4D97-AF65-F5344CB8AC3E}">
        <p14:creationId xmlns:p14="http://schemas.microsoft.com/office/powerpoint/2010/main" val="2059256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pl-PL" smtClean="0"/>
              <a:t>T. Bourke's Slides RePurposed</a:t>
            </a: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12035" y="2257390"/>
            <a:ext cx="4664833" cy="3567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360963" y="521799"/>
            <a:ext cx="7506545" cy="619941"/>
          </a:xfrm>
        </p:spPr>
        <p:txBody>
          <a:bodyPr/>
          <a:lstStyle/>
          <a:p>
            <a:r>
              <a:rPr lang="en-US" dirty="0" smtClean="0"/>
              <a:t>Grain Growth in </a:t>
            </a:r>
            <a:r>
              <a:rPr lang="en-US" dirty="0" err="1" smtClean="0"/>
              <a:t>Protoplanetary</a:t>
            </a:r>
            <a:r>
              <a:rPr lang="en-US" dirty="0" smtClean="0"/>
              <a:t> Disks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047153" y="4693405"/>
            <a:ext cx="106163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Perez+ 2012</a:t>
            </a:r>
            <a:endParaRPr lang="en-US" sz="12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62490" y="1303258"/>
            <a:ext cx="3400285" cy="329000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99931" y="1155250"/>
            <a:ext cx="453005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Calibri"/>
                <a:cs typeface="Calibri"/>
              </a:rPr>
              <a:t>Resolved observations at cm wavelengths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 smtClean="0">
                <a:latin typeface="Calibri"/>
                <a:cs typeface="Calibri"/>
              </a:rPr>
              <a:t>constrains dust opacity slope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 smtClean="0">
                <a:latin typeface="Calibri"/>
                <a:cs typeface="Calibri"/>
              </a:rPr>
              <a:t>sensitive to larger grains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04171" y="2948261"/>
            <a:ext cx="8512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dirty="0" smtClean="0">
                <a:solidFill>
                  <a:srgbClr val="FF0000"/>
                </a:solidFill>
                <a:latin typeface="Calibri"/>
                <a:cs typeface="Calibri"/>
              </a:rPr>
              <a:t>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89323" y="4262518"/>
            <a:ext cx="8512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dirty="0" smtClean="0">
                <a:solidFill>
                  <a:srgbClr val="FF0000"/>
                </a:solidFill>
                <a:latin typeface="Calibri"/>
                <a:cs typeface="Calibri"/>
              </a:rPr>
              <a:t>➜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1312" y="2723346"/>
            <a:ext cx="12922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Calibri"/>
                <a:cs typeface="Calibri"/>
              </a:rPr>
              <a:t>small grains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1312" y="4601072"/>
            <a:ext cx="12686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Calibri"/>
                <a:cs typeface="Calibri"/>
              </a:rPr>
              <a:t>large grains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87470" y="5542782"/>
            <a:ext cx="7931235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000" dirty="0" smtClean="0">
                <a:latin typeface="Calibri"/>
                <a:cs typeface="Calibri"/>
              </a:rPr>
              <a:t>SKA1 at 15 GHz will have 34 mas resolution, so 4-5 AU at 140 pc</a:t>
            </a:r>
            <a:endParaRPr lang="en-US" sz="2000" dirty="0">
              <a:latin typeface="Calibri"/>
              <a:cs typeface="Calibri"/>
            </a:endParaRPr>
          </a:p>
          <a:p>
            <a:pPr algn="ctr">
              <a:lnSpc>
                <a:spcPct val="120000"/>
              </a:lnSpc>
            </a:pPr>
            <a:r>
              <a:rPr lang="en-US" sz="2000" dirty="0" smtClean="0">
                <a:latin typeface="Calibri"/>
                <a:cs typeface="Calibri"/>
              </a:rPr>
              <a:t>Probing very large grains trapped in the terrestrial planet regime</a:t>
            </a:r>
          </a:p>
        </p:txBody>
      </p:sp>
    </p:spTree>
    <p:extLst>
      <p:ext uri="{BB962C8B-B14F-4D97-AF65-F5344CB8AC3E}">
        <p14:creationId xmlns:p14="http://schemas.microsoft.com/office/powerpoint/2010/main" val="21393498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pl-PL" smtClean="0"/>
              <a:t>T. Bourke's Slides RePurposed</a:t>
            </a:r>
            <a:endParaRPr lang="en-US" dirty="0"/>
          </a:p>
        </p:txBody>
      </p:sp>
      <p:sp>
        <p:nvSpPr>
          <p:cNvPr id="4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360964" y="521799"/>
            <a:ext cx="6276872" cy="619941"/>
          </a:xfrm>
        </p:spPr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80512" cy="576077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-33869" y="5737860"/>
            <a:ext cx="91622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Calibri"/>
                <a:cs typeface="Calibri"/>
              </a:rPr>
              <a:t>ALMA </a:t>
            </a:r>
            <a:r>
              <a:rPr lang="en-US" dirty="0" smtClean="0">
                <a:latin typeface="Calibri"/>
                <a:cs typeface="Calibri"/>
              </a:rPr>
              <a:t>1-mm image </a:t>
            </a:r>
            <a:r>
              <a:rPr lang="en-US" dirty="0">
                <a:latin typeface="Calibri"/>
                <a:cs typeface="Calibri"/>
              </a:rPr>
              <a:t>of HL Tau at left; VLA </a:t>
            </a:r>
            <a:r>
              <a:rPr lang="en-US" dirty="0" smtClean="0">
                <a:latin typeface="Calibri"/>
                <a:cs typeface="Calibri"/>
              </a:rPr>
              <a:t>7-mm image (70 mas), </a:t>
            </a:r>
            <a:r>
              <a:rPr lang="en-US" dirty="0">
                <a:latin typeface="Calibri"/>
                <a:cs typeface="Calibri"/>
              </a:rPr>
              <a:t>showing clump of dust, at right.</a:t>
            </a:r>
            <a:br>
              <a:rPr lang="en-US" dirty="0">
                <a:latin typeface="Calibri"/>
                <a:cs typeface="Calibri"/>
              </a:rPr>
            </a:br>
            <a:r>
              <a:rPr lang="en-US" dirty="0">
                <a:latin typeface="Calibri"/>
                <a:cs typeface="Calibri"/>
              </a:rPr>
              <a:t>CREDIT: Carrasco-Gonzalez, et al.; Bill Saxton, NRAO/AUI/NSF.</a:t>
            </a:r>
            <a:endParaRPr lang="en-US" dirty="0" smtClean="0">
              <a:latin typeface="Calibri"/>
              <a:cs typeface="Calibri"/>
              <a:sym typeface="Wingdings"/>
            </a:endParaRPr>
          </a:p>
        </p:txBody>
      </p:sp>
    </p:spTree>
    <p:extLst>
      <p:ext uri="{BB962C8B-B14F-4D97-AF65-F5344CB8AC3E}">
        <p14:creationId xmlns:p14="http://schemas.microsoft.com/office/powerpoint/2010/main" val="17532466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pl-PL" smtClean="0"/>
              <a:t>T. Bourke's Slides RePurposed</a:t>
            </a:r>
            <a:endParaRPr lang="en-US" dirty="0"/>
          </a:p>
        </p:txBody>
      </p:sp>
      <p:sp>
        <p:nvSpPr>
          <p:cNvPr id="4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360964" y="521799"/>
            <a:ext cx="6276872" cy="619941"/>
          </a:xfrm>
        </p:spPr>
        <p:txBody>
          <a:bodyPr/>
          <a:lstStyle/>
          <a:p>
            <a:r>
              <a:rPr lang="en-US" dirty="0" err="1" smtClean="0"/>
              <a:t>Characterisation</a:t>
            </a:r>
            <a:r>
              <a:rPr lang="en-US" dirty="0" smtClean="0"/>
              <a:t> of </a:t>
            </a:r>
            <a:r>
              <a:rPr lang="en-US" dirty="0" err="1" smtClean="0"/>
              <a:t>Exoplanets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79712" y="3207155"/>
            <a:ext cx="2552907" cy="2530181"/>
          </a:xfrm>
          <a:prstGeom prst="rect">
            <a:avLst/>
          </a:prstGeom>
        </p:spPr>
      </p:pic>
      <p:grpSp>
        <p:nvGrpSpPr>
          <p:cNvPr id="6" name="Group 5"/>
          <p:cNvGrpSpPr>
            <a:grpSpLocks noChangeAspect="1"/>
          </p:cNvGrpSpPr>
          <p:nvPr/>
        </p:nvGrpSpPr>
        <p:grpSpPr>
          <a:xfrm>
            <a:off x="4742034" y="2060848"/>
            <a:ext cx="4293818" cy="3384376"/>
            <a:chOff x="4385685" y="2636912"/>
            <a:chExt cx="4662637" cy="3720010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385685" y="2636912"/>
              <a:ext cx="4662637" cy="3720010"/>
            </a:xfrm>
            <a:prstGeom prst="rect">
              <a:avLst/>
            </a:prstGeom>
          </p:spPr>
        </p:pic>
        <p:sp>
          <p:nvSpPr>
            <p:cNvPr id="8" name="Oval 7"/>
            <p:cNvSpPr/>
            <p:nvPr/>
          </p:nvSpPr>
          <p:spPr>
            <a:xfrm>
              <a:off x="6588224" y="3429000"/>
              <a:ext cx="576064" cy="432048"/>
            </a:xfrm>
            <a:prstGeom prst="ellipse">
              <a:avLst/>
            </a:prstGeom>
            <a:noFill/>
            <a:ln w="28575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Rectangle 8"/>
          <p:cNvSpPr/>
          <p:nvPr/>
        </p:nvSpPr>
        <p:spPr>
          <a:xfrm>
            <a:off x="233759" y="1124744"/>
            <a:ext cx="8627277" cy="21975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dirty="0" smtClean="0">
                <a:latin typeface="Calibri"/>
                <a:cs typeface="Calibri"/>
              </a:rPr>
              <a:t>• </a:t>
            </a:r>
            <a:r>
              <a:rPr lang="en-US" dirty="0" err="1" smtClean="0">
                <a:latin typeface="Calibri"/>
                <a:cs typeface="Calibri"/>
              </a:rPr>
              <a:t>Magnetospheric</a:t>
            </a:r>
            <a:r>
              <a:rPr lang="en-US" dirty="0" smtClean="0">
                <a:latin typeface="Calibri"/>
                <a:cs typeface="Calibri"/>
              </a:rPr>
              <a:t> </a:t>
            </a:r>
            <a:r>
              <a:rPr lang="en-US" dirty="0" err="1">
                <a:latin typeface="Calibri"/>
                <a:cs typeface="Calibri"/>
              </a:rPr>
              <a:t>auroral</a:t>
            </a:r>
            <a:r>
              <a:rPr lang="en-US" dirty="0">
                <a:latin typeface="Calibri"/>
                <a:cs typeface="Calibri"/>
              </a:rPr>
              <a:t> radio emissions due to coherent </a:t>
            </a:r>
            <a:r>
              <a:rPr lang="en-US" dirty="0" smtClean="0">
                <a:latin typeface="Calibri"/>
                <a:cs typeface="Calibri"/>
              </a:rPr>
              <a:t>Plasma </a:t>
            </a:r>
            <a:r>
              <a:rPr lang="en-US" dirty="0">
                <a:latin typeface="Calibri"/>
                <a:cs typeface="Calibri"/>
              </a:rPr>
              <a:t>processes</a:t>
            </a:r>
          </a:p>
          <a:p>
            <a:pPr>
              <a:lnSpc>
                <a:spcPct val="120000"/>
              </a:lnSpc>
            </a:pPr>
            <a:r>
              <a:rPr lang="en-US" dirty="0" smtClean="0">
                <a:latin typeface="Calibri"/>
                <a:cs typeface="Calibri"/>
              </a:rPr>
              <a:t> 	Emission </a:t>
            </a:r>
            <a:r>
              <a:rPr lang="en-US" dirty="0">
                <a:latin typeface="Calibri"/>
                <a:cs typeface="Calibri"/>
              </a:rPr>
              <a:t>is extremely bright (up to 1020 K), highly polarized &amp; </a:t>
            </a:r>
            <a:r>
              <a:rPr lang="en-US" dirty="0" smtClean="0">
                <a:latin typeface="Calibri"/>
                <a:cs typeface="Calibri"/>
              </a:rPr>
              <a:t>beamed</a:t>
            </a:r>
          </a:p>
          <a:p>
            <a:pPr>
              <a:lnSpc>
                <a:spcPct val="120000"/>
              </a:lnSpc>
            </a:pPr>
            <a:r>
              <a:rPr lang="en-US" dirty="0" smtClean="0">
                <a:latin typeface="Calibri"/>
                <a:cs typeface="Calibri"/>
              </a:rPr>
              <a:t>• </a:t>
            </a:r>
            <a:r>
              <a:rPr lang="en-US" b="1" dirty="0">
                <a:latin typeface="Calibri"/>
                <a:cs typeface="Calibri"/>
              </a:rPr>
              <a:t>Direct detection method for </a:t>
            </a:r>
            <a:r>
              <a:rPr lang="en-US" b="1" dirty="0" err="1" smtClean="0">
                <a:latin typeface="Calibri"/>
                <a:cs typeface="Calibri"/>
              </a:rPr>
              <a:t>exoplanets</a:t>
            </a:r>
            <a:r>
              <a:rPr lang="en-US" dirty="0" smtClean="0">
                <a:latin typeface="Calibri"/>
                <a:cs typeface="Calibri"/>
              </a:rPr>
              <a:t>:</a:t>
            </a:r>
            <a:endParaRPr lang="en-US" dirty="0">
              <a:latin typeface="Calibri"/>
              <a:cs typeface="Calibri"/>
            </a:endParaRPr>
          </a:p>
          <a:p>
            <a:r>
              <a:rPr lang="en-US" dirty="0" smtClean="0">
                <a:latin typeface="Calibri"/>
                <a:cs typeface="Calibri"/>
              </a:rPr>
              <a:t>	• measurement </a:t>
            </a:r>
            <a:r>
              <a:rPr lang="en-US" dirty="0">
                <a:latin typeface="Calibri"/>
                <a:cs typeface="Calibri"/>
              </a:rPr>
              <a:t>of rotation </a:t>
            </a:r>
            <a:r>
              <a:rPr lang="en-US" dirty="0" smtClean="0">
                <a:latin typeface="Calibri"/>
                <a:cs typeface="Calibri"/>
              </a:rPr>
              <a:t>rate </a:t>
            </a:r>
          </a:p>
          <a:p>
            <a:r>
              <a:rPr lang="en-US" dirty="0">
                <a:latin typeface="Calibri"/>
                <a:cs typeface="Calibri"/>
              </a:rPr>
              <a:t>	• </a:t>
            </a:r>
            <a:r>
              <a:rPr lang="en-US" dirty="0" smtClean="0">
                <a:latin typeface="Calibri"/>
                <a:cs typeface="Calibri"/>
              </a:rPr>
              <a:t>measurement of </a:t>
            </a:r>
            <a:r>
              <a:rPr lang="en-US" dirty="0">
                <a:latin typeface="Calibri"/>
                <a:cs typeface="Calibri"/>
              </a:rPr>
              <a:t>magnetic field </a:t>
            </a:r>
            <a:r>
              <a:rPr lang="en-US" dirty="0" smtClean="0">
                <a:latin typeface="Calibri"/>
                <a:cs typeface="Calibri"/>
              </a:rPr>
              <a:t>strengths</a:t>
            </a:r>
            <a:endParaRPr lang="en-US" dirty="0">
              <a:latin typeface="Calibri"/>
              <a:cs typeface="Calibri"/>
            </a:endParaRPr>
          </a:p>
          <a:p>
            <a:r>
              <a:rPr lang="en-US" dirty="0" smtClean="0">
                <a:latin typeface="Calibri"/>
                <a:cs typeface="Calibri"/>
              </a:rPr>
              <a:t>	• </a:t>
            </a:r>
            <a:r>
              <a:rPr lang="en-US" dirty="0">
                <a:latin typeface="Calibri"/>
                <a:cs typeface="Calibri"/>
              </a:rPr>
              <a:t>leads to constraints on scaling laws </a:t>
            </a:r>
            <a:endParaRPr lang="en-US" dirty="0" smtClean="0">
              <a:latin typeface="Calibri"/>
              <a:cs typeface="Calibri"/>
            </a:endParaRPr>
          </a:p>
          <a:p>
            <a:r>
              <a:rPr lang="en-US" dirty="0" smtClean="0">
                <a:latin typeface="Calibri"/>
                <a:cs typeface="Calibri"/>
              </a:rPr>
              <a:t>	• probes internal structure</a:t>
            </a:r>
            <a:endParaRPr lang="en-US" dirty="0">
              <a:latin typeface="Calibri"/>
              <a:cs typeface="Calibri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65277" y="5744978"/>
            <a:ext cx="8595760" cy="7478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b="1" dirty="0" smtClean="0">
                <a:latin typeface="Calibri"/>
                <a:cs typeface="Calibri"/>
              </a:rPr>
              <a:t>SKA1</a:t>
            </a:r>
            <a:r>
              <a:rPr lang="en-US" b="1" dirty="0">
                <a:latin typeface="Calibri"/>
                <a:cs typeface="Calibri"/>
              </a:rPr>
              <a:t>-LOW at </a:t>
            </a:r>
            <a:r>
              <a:rPr lang="en-US" b="1" dirty="0" smtClean="0">
                <a:latin typeface="Calibri"/>
                <a:cs typeface="Calibri"/>
              </a:rPr>
              <a:t>~50 </a:t>
            </a:r>
            <a:r>
              <a:rPr lang="en-US" b="1" dirty="0">
                <a:latin typeface="Calibri"/>
                <a:cs typeface="Calibri"/>
              </a:rPr>
              <a:t>MHz will detect </a:t>
            </a:r>
            <a:r>
              <a:rPr lang="en-US" b="1" dirty="0" err="1">
                <a:latin typeface="Calibri"/>
                <a:cs typeface="Calibri"/>
              </a:rPr>
              <a:t>polarised</a:t>
            </a:r>
            <a:r>
              <a:rPr lang="en-US" b="1" dirty="0">
                <a:latin typeface="Calibri"/>
                <a:cs typeface="Calibri"/>
              </a:rPr>
              <a:t>  </a:t>
            </a:r>
            <a:r>
              <a:rPr lang="en-US" b="1" dirty="0" smtClean="0">
                <a:latin typeface="Calibri"/>
                <a:cs typeface="Calibri"/>
              </a:rPr>
              <a:t>bursts </a:t>
            </a:r>
            <a:r>
              <a:rPr lang="en-US" b="1" dirty="0">
                <a:latin typeface="Calibri"/>
                <a:cs typeface="Calibri"/>
              </a:rPr>
              <a:t>of emission</a:t>
            </a:r>
            <a:r>
              <a:rPr lang="en-US" b="1" dirty="0" smtClean="0">
                <a:latin typeface="Calibri"/>
                <a:cs typeface="Calibri"/>
              </a:rPr>
              <a:t>!</a:t>
            </a:r>
          </a:p>
          <a:p>
            <a:pPr algn="ctr">
              <a:lnSpc>
                <a:spcPct val="120000"/>
              </a:lnSpc>
            </a:pPr>
            <a:r>
              <a:rPr lang="en-US" b="1" dirty="0" smtClean="0">
                <a:latin typeface="Calibri"/>
                <a:cs typeface="Calibri"/>
              </a:rPr>
              <a:t>SKA1-LOW able to detect hot-</a:t>
            </a:r>
            <a:r>
              <a:rPr lang="en-US" b="1" dirty="0" err="1" smtClean="0">
                <a:latin typeface="Calibri"/>
                <a:cs typeface="Calibri"/>
              </a:rPr>
              <a:t>Jupiters</a:t>
            </a:r>
            <a:r>
              <a:rPr lang="en-US" b="1" dirty="0" smtClean="0">
                <a:latin typeface="Calibri"/>
                <a:cs typeface="Calibri"/>
              </a:rPr>
              <a:t> out to  10 pc (~200 stars, ~35 known </a:t>
            </a:r>
            <a:r>
              <a:rPr lang="en-US" b="1" dirty="0" err="1" smtClean="0">
                <a:latin typeface="Calibri"/>
                <a:cs typeface="Calibri"/>
              </a:rPr>
              <a:t>exoplanets</a:t>
            </a:r>
            <a:r>
              <a:rPr lang="en-US" b="1" dirty="0" smtClean="0">
                <a:latin typeface="Calibri"/>
                <a:cs typeface="Calibri"/>
              </a:rPr>
              <a:t>)</a:t>
            </a:r>
            <a:endParaRPr lang="en-US" b="1" dirty="0">
              <a:latin typeface="Calibri"/>
              <a:cs typeface="Calibri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698734" y="5463222"/>
            <a:ext cx="1334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Calibri"/>
                <a:cs typeface="Calibri"/>
              </a:rPr>
              <a:t>Zarka</a:t>
            </a:r>
            <a:r>
              <a:rPr lang="en-US" dirty="0" smtClean="0">
                <a:latin typeface="Calibri"/>
                <a:cs typeface="Calibri"/>
              </a:rPr>
              <a:t>+ 2015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4725" y="3964414"/>
            <a:ext cx="1750173" cy="129614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83642" y="3322269"/>
            <a:ext cx="508388" cy="37650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03698" y="4741010"/>
            <a:ext cx="644059" cy="322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17975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pl-PL" smtClean="0"/>
              <a:t>T. Bourke's Slides RePurposed</a:t>
            </a:r>
            <a:endParaRPr lang="en-US" dirty="0"/>
          </a:p>
        </p:txBody>
      </p:sp>
      <p:grpSp>
        <p:nvGrpSpPr>
          <p:cNvPr id="4" name="Group 3"/>
          <p:cNvGrpSpPr>
            <a:grpSpLocks noChangeAspect="1"/>
          </p:cNvGrpSpPr>
          <p:nvPr/>
        </p:nvGrpSpPr>
        <p:grpSpPr>
          <a:xfrm>
            <a:off x="4035697" y="1418765"/>
            <a:ext cx="4744001" cy="4738195"/>
            <a:chOff x="2453100" y="1093645"/>
            <a:chExt cx="5345206" cy="5338664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453100" y="1093645"/>
              <a:ext cx="5345206" cy="5338664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6597699" y="6154537"/>
              <a:ext cx="111904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err="1" smtClean="0">
                  <a:solidFill>
                    <a:schemeClr val="bg1"/>
                  </a:solidFill>
                  <a:latin typeface="Calibri"/>
                  <a:cs typeface="Calibri"/>
                  <a:sym typeface="Wingdings"/>
                </a:rPr>
                <a:t>Hallinan</a:t>
              </a:r>
              <a:r>
                <a:rPr lang="en-US" sz="1200" dirty="0" smtClean="0">
                  <a:solidFill>
                    <a:schemeClr val="bg1"/>
                  </a:solidFill>
                  <a:latin typeface="Calibri"/>
                  <a:cs typeface="Calibri"/>
                  <a:sym typeface="Wingdings"/>
                </a:rPr>
                <a:t>+ 2015</a:t>
              </a:r>
            </a:p>
          </p:txBody>
        </p:sp>
      </p:grpSp>
      <p:sp>
        <p:nvSpPr>
          <p:cNvPr id="7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236453" y="521799"/>
            <a:ext cx="7645289" cy="619941"/>
          </a:xfrm>
        </p:spPr>
        <p:txBody>
          <a:bodyPr/>
          <a:lstStyle/>
          <a:p>
            <a:r>
              <a:rPr lang="en-US" dirty="0" smtClean="0"/>
              <a:t>Aurora detection on a Brown Dwarf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165" y="3532734"/>
            <a:ext cx="3701252" cy="277593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882" y="1306608"/>
            <a:ext cx="4653929" cy="168859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746811" y="4446267"/>
            <a:ext cx="3701252" cy="14634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70000"/>
              </a:lnSpc>
            </a:pPr>
            <a:r>
              <a:rPr lang="sk-SK" dirty="0" smtClean="0">
                <a:solidFill>
                  <a:schemeClr val="bg1">
                    <a:lumMod val="95000"/>
                  </a:schemeClr>
                </a:solidFill>
              </a:rPr>
              <a:t>LSR </a:t>
            </a:r>
            <a:r>
              <a:rPr lang="sk-SK" dirty="0">
                <a:solidFill>
                  <a:schemeClr val="bg1">
                    <a:lumMod val="95000"/>
                  </a:schemeClr>
                </a:solidFill>
              </a:rPr>
              <a:t>J1835+3259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  <a:p>
            <a:pPr>
              <a:lnSpc>
                <a:spcPct val="70000"/>
              </a:lnSpc>
            </a:pPr>
            <a:endParaRPr lang="en-US" dirty="0" smtClean="0">
              <a:solidFill>
                <a:schemeClr val="bg1">
                  <a:lumMod val="95000"/>
                </a:schemeClr>
              </a:solidFill>
              <a:latin typeface="Calibri"/>
              <a:cs typeface="Calibri"/>
              <a:sym typeface="Wingdings"/>
            </a:endParaRPr>
          </a:p>
          <a:p>
            <a:pPr>
              <a:lnSpc>
                <a:spcPct val="70000"/>
              </a:lnSpc>
            </a:pPr>
            <a:r>
              <a:rPr lang="en-US" dirty="0" smtClean="0">
                <a:solidFill>
                  <a:schemeClr val="bg1">
                    <a:lumMod val="95000"/>
                  </a:schemeClr>
                </a:solidFill>
                <a:latin typeface="Calibri"/>
                <a:cs typeface="Calibri"/>
                <a:sym typeface="Wingdings"/>
              </a:rPr>
              <a:t>Power 10,000 x Jupiter</a:t>
            </a:r>
          </a:p>
          <a:p>
            <a:pPr>
              <a:lnSpc>
                <a:spcPct val="70000"/>
              </a:lnSpc>
            </a:pPr>
            <a:endParaRPr lang="en-US" dirty="0" smtClean="0">
              <a:solidFill>
                <a:schemeClr val="bg1">
                  <a:lumMod val="95000"/>
                </a:schemeClr>
              </a:solidFill>
              <a:latin typeface="Calibri"/>
              <a:cs typeface="Calibri"/>
              <a:sym typeface="Wingdings"/>
            </a:endParaRPr>
          </a:p>
          <a:p>
            <a:pPr>
              <a:lnSpc>
                <a:spcPct val="70000"/>
              </a:lnSpc>
            </a:pPr>
            <a:r>
              <a:rPr lang="en-US" dirty="0" smtClean="0">
                <a:solidFill>
                  <a:schemeClr val="bg1">
                    <a:lumMod val="95000"/>
                  </a:schemeClr>
                </a:solidFill>
                <a:latin typeface="Calibri"/>
                <a:cs typeface="Calibri"/>
                <a:sym typeface="Wingdings"/>
              </a:rPr>
              <a:t>Distance 6 pc</a:t>
            </a:r>
          </a:p>
          <a:p>
            <a:pPr>
              <a:lnSpc>
                <a:spcPct val="70000"/>
              </a:lnSpc>
            </a:pPr>
            <a:endParaRPr lang="en-US" dirty="0">
              <a:solidFill>
                <a:schemeClr val="bg1">
                  <a:lumMod val="95000"/>
                </a:schemeClr>
              </a:solidFill>
              <a:latin typeface="Calibri"/>
              <a:cs typeface="Calibri"/>
              <a:sym typeface="Wingdings"/>
            </a:endParaRPr>
          </a:p>
          <a:p>
            <a:pPr>
              <a:lnSpc>
                <a:spcPct val="70000"/>
              </a:lnSpc>
            </a:pPr>
            <a:r>
              <a:rPr lang="en-US" dirty="0" smtClean="0">
                <a:solidFill>
                  <a:schemeClr val="bg1">
                    <a:lumMod val="95000"/>
                  </a:schemeClr>
                </a:solidFill>
                <a:latin typeface="Calibri"/>
                <a:cs typeface="Calibri"/>
                <a:sym typeface="Wingdings"/>
              </a:rPr>
              <a:t>Link between stars and gas planets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60000" y="2894635"/>
            <a:ext cx="11272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latin typeface="Calibri" charset="0"/>
                <a:ea typeface="Calibri" charset="0"/>
                <a:cs typeface="Calibri" charset="0"/>
              </a:rPr>
              <a:t>a few GHz</a:t>
            </a:r>
            <a:endParaRPr lang="en-US"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15253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SETI – are we alone?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pl-PL" smtClean="0"/>
              <a:t>T. Bourke's Slides RePurposed</a:t>
            </a:r>
            <a:endParaRPr lang="en-US" dirty="0"/>
          </a:p>
        </p:txBody>
      </p:sp>
      <p:pic>
        <p:nvPicPr>
          <p:cNvPr id="4" name="Content Placeholder 5" descr="SETI_f7.pdf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05" b="36913"/>
          <a:stretch/>
        </p:blipFill>
        <p:spPr>
          <a:xfrm>
            <a:off x="105893" y="1112896"/>
            <a:ext cx="9003547" cy="3078769"/>
          </a:xfrm>
          <a:prstGeom prst="rect">
            <a:avLst/>
          </a:prstGeom>
        </p:spPr>
      </p:pic>
      <p:sp>
        <p:nvSpPr>
          <p:cNvPr id="5" name="Content Placeholder 1"/>
          <p:cNvSpPr txBox="1">
            <a:spLocks/>
          </p:cNvSpPr>
          <p:nvPr/>
        </p:nvSpPr>
        <p:spPr>
          <a:xfrm>
            <a:off x="444475" y="4264734"/>
            <a:ext cx="8446345" cy="11728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 smtClean="0"/>
              <a:t>Detectable stars with </a:t>
            </a:r>
            <a:r>
              <a:rPr lang="en-US" dirty="0"/>
              <a:t>a</a:t>
            </a:r>
            <a:r>
              <a:rPr lang="en-US" dirty="0" smtClean="0"/>
              <a:t>irport radar power ~ 10</a:t>
            </a:r>
            <a:r>
              <a:rPr lang="en-US" baseline="30000" dirty="0" smtClean="0"/>
              <a:t>4</a:t>
            </a:r>
            <a:r>
              <a:rPr lang="en-US" dirty="0" smtClean="0"/>
              <a:t> with SKA1</a:t>
            </a:r>
          </a:p>
          <a:p>
            <a:pPr marL="0" indent="0">
              <a:buNone/>
            </a:pPr>
            <a:r>
              <a:rPr lang="en-US" dirty="0" smtClean="0"/>
              <a:t>Detectable stars with TV transmitter power ~10 with SKA2</a:t>
            </a:r>
            <a:endParaRPr lang="en-US" baseline="30000" dirty="0"/>
          </a:p>
        </p:txBody>
      </p:sp>
      <p:sp>
        <p:nvSpPr>
          <p:cNvPr id="6" name="TextBox 5"/>
          <p:cNvSpPr txBox="1"/>
          <p:nvPr/>
        </p:nvSpPr>
        <p:spPr>
          <a:xfrm>
            <a:off x="4626803" y="6062204"/>
            <a:ext cx="17310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Siemion</a:t>
            </a:r>
            <a:r>
              <a:rPr lang="en-US" dirty="0" smtClean="0"/>
              <a:t>+ 2015</a:t>
            </a:r>
            <a:endParaRPr lang="en-US" dirty="0"/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57866" y="5241869"/>
            <a:ext cx="1933793" cy="1189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13355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pl-PL" smtClean="0"/>
              <a:t>T. Bourke's Slides RePurposed</a:t>
            </a:r>
            <a:endParaRPr lang="en-US" dirty="0"/>
          </a:p>
        </p:txBody>
      </p:sp>
      <p:pic>
        <p:nvPicPr>
          <p:cNvPr id="5" name="lightbig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28848" y="4772861"/>
            <a:ext cx="828011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Calibri"/>
                <a:cs typeface="Calibri"/>
              </a:rPr>
              <a:t>5.757451924362137(2</a:t>
            </a:r>
            <a:r>
              <a:rPr lang="en-US" dirty="0" smtClean="0">
                <a:solidFill>
                  <a:schemeClr val="bg1"/>
                </a:solidFill>
                <a:latin typeface="Calibri"/>
                <a:cs typeface="Calibri"/>
              </a:rPr>
              <a:t>) </a:t>
            </a:r>
            <a:r>
              <a:rPr lang="en-US" dirty="0" err="1" smtClean="0">
                <a:solidFill>
                  <a:schemeClr val="bg1"/>
                </a:solidFill>
                <a:latin typeface="Calibri"/>
                <a:cs typeface="Calibri"/>
              </a:rPr>
              <a:t>ms</a:t>
            </a:r>
            <a:r>
              <a:rPr lang="en-US" dirty="0" smtClean="0">
                <a:solidFill>
                  <a:schemeClr val="bg1"/>
                </a:solidFill>
                <a:latin typeface="Calibri"/>
                <a:cs typeface="Calibri"/>
              </a:rPr>
              <a:t> (</a:t>
            </a:r>
            <a:r>
              <a:rPr lang="en-US" dirty="0" err="1" smtClean="0">
                <a:solidFill>
                  <a:schemeClr val="bg1"/>
                </a:solidFill>
                <a:latin typeface="Calibri"/>
                <a:cs typeface="Calibri"/>
              </a:rPr>
              <a:t>Verbiest</a:t>
            </a:r>
            <a:r>
              <a:rPr lang="en-US" dirty="0" smtClean="0">
                <a:solidFill>
                  <a:schemeClr val="bg1"/>
                </a:solidFill>
                <a:latin typeface="Calibri"/>
                <a:cs typeface="Calibri"/>
              </a:rPr>
              <a:t> et al. 2008) = 2 </a:t>
            </a:r>
            <a:r>
              <a:rPr lang="en-US" dirty="0" err="1" smtClean="0">
                <a:solidFill>
                  <a:schemeClr val="bg1"/>
                </a:solidFill>
                <a:latin typeface="Calibri"/>
                <a:cs typeface="Calibri"/>
              </a:rPr>
              <a:t>atto</a:t>
            </a:r>
            <a:r>
              <a:rPr lang="en-US" dirty="0" smtClean="0">
                <a:solidFill>
                  <a:schemeClr val="bg1"/>
                </a:solidFill>
                <a:latin typeface="Calibri"/>
                <a:cs typeface="Calibri"/>
              </a:rPr>
              <a:t> (10</a:t>
            </a:r>
            <a:r>
              <a:rPr lang="en-US" baseline="30000" dirty="0" smtClean="0">
                <a:solidFill>
                  <a:schemeClr val="bg1"/>
                </a:solidFill>
                <a:latin typeface="Calibri"/>
                <a:cs typeface="Calibri"/>
              </a:rPr>
              <a:t>-18</a:t>
            </a:r>
            <a:r>
              <a:rPr lang="en-US" dirty="0" smtClean="0">
                <a:solidFill>
                  <a:schemeClr val="bg1"/>
                </a:solidFill>
                <a:latin typeface="Calibri"/>
                <a:cs typeface="Calibri"/>
              </a:rPr>
              <a:t>) seconds uncertainty!</a:t>
            </a:r>
            <a:endParaRPr lang="en-US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026849" y="146885"/>
            <a:ext cx="5102028" cy="17543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FFFFFF"/>
                </a:solidFill>
                <a:latin typeface="Calibri"/>
                <a:cs typeface="Calibri"/>
                <a:sym typeface="Wingdings"/>
              </a:rPr>
              <a:t>Pulsars</a:t>
            </a:r>
          </a:p>
          <a:p>
            <a:pPr algn="ctr"/>
            <a:r>
              <a:rPr lang="en-US" sz="3600" b="1" dirty="0" smtClean="0">
                <a:solidFill>
                  <a:srgbClr val="FFFFFF"/>
                </a:solidFill>
                <a:latin typeface="Calibri"/>
                <a:cs typeface="Calibri"/>
                <a:sym typeface="Wingdings"/>
              </a:rPr>
              <a:t>Testing General Relativity </a:t>
            </a:r>
          </a:p>
          <a:p>
            <a:pPr algn="ctr"/>
            <a:r>
              <a:rPr lang="en-US" sz="3600" b="1" dirty="0" smtClean="0">
                <a:solidFill>
                  <a:srgbClr val="FFFFFF"/>
                </a:solidFill>
                <a:latin typeface="Calibri"/>
                <a:cs typeface="Calibri"/>
                <a:sym typeface="Wingdings"/>
              </a:rPr>
              <a:t>in extreme environments</a:t>
            </a:r>
          </a:p>
        </p:txBody>
      </p:sp>
    </p:spTree>
    <p:extLst>
      <p:ext uri="{BB962C8B-B14F-4D97-AF65-F5344CB8AC3E}">
        <p14:creationId xmlns:p14="http://schemas.microsoft.com/office/powerpoint/2010/main" val="2813022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pl-PL" smtClean="0"/>
              <a:t>T. Bourke's Slides RePurposed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14425" y="532149"/>
            <a:ext cx="7043992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688A"/>
                </a:solidFill>
                <a:cs typeface="Calibri"/>
              </a:rPr>
              <a:t>Test GR in strong field regime</a:t>
            </a:r>
            <a:endParaRPr lang="en-US" sz="3200" b="1" dirty="0">
              <a:solidFill>
                <a:srgbClr val="00688A"/>
              </a:solidFill>
              <a:cs typeface="Calibri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59456" y="1409970"/>
            <a:ext cx="4013379" cy="147732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Calibri"/>
                <a:cs typeface="Calibri"/>
              </a:rPr>
              <a:t> Tests of GR in strong field regime via:</a:t>
            </a:r>
          </a:p>
          <a:p>
            <a:pPr algn="ctr"/>
            <a:r>
              <a:rPr lang="en-US" dirty="0" smtClean="0">
                <a:latin typeface="Calibri"/>
                <a:cs typeface="Calibri"/>
              </a:rPr>
              <a:t>Neutron Star – White Dwarf binaries</a:t>
            </a:r>
          </a:p>
          <a:p>
            <a:pPr algn="ctr"/>
            <a:r>
              <a:rPr lang="en-US" dirty="0" smtClean="0">
                <a:latin typeface="Calibri"/>
                <a:cs typeface="Calibri"/>
              </a:rPr>
              <a:t>Neutron Star – Neutron Star binaries</a:t>
            </a:r>
          </a:p>
          <a:p>
            <a:pPr algn="ctr"/>
            <a:r>
              <a:rPr lang="en-US" dirty="0" smtClean="0">
                <a:latin typeface="Calibri"/>
                <a:cs typeface="Calibri"/>
              </a:rPr>
              <a:t>Pulsars around Galactic Centre</a:t>
            </a:r>
          </a:p>
          <a:p>
            <a:pPr algn="ctr"/>
            <a:r>
              <a:rPr lang="en-US" dirty="0" smtClean="0">
                <a:solidFill>
                  <a:srgbClr val="FF6600"/>
                </a:solidFill>
                <a:latin typeface="Calibri"/>
                <a:cs typeface="Calibri"/>
              </a:rPr>
              <a:t>Neutron Star – Black Hole binaries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870807" y="6136706"/>
            <a:ext cx="187833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Kramer &amp; </a:t>
            </a:r>
            <a:r>
              <a:rPr lang="en-US" sz="1200" dirty="0" err="1" smtClean="0"/>
              <a:t>Stappers</a:t>
            </a:r>
            <a:r>
              <a:rPr lang="en-US" sz="1200" dirty="0" smtClean="0"/>
              <a:t> 2015</a:t>
            </a:r>
            <a:endParaRPr lang="en-US" sz="1200" dirty="0"/>
          </a:p>
        </p:txBody>
      </p:sp>
      <p:sp>
        <p:nvSpPr>
          <p:cNvPr id="14" name="TextBox 13"/>
          <p:cNvSpPr txBox="1"/>
          <p:nvPr/>
        </p:nvSpPr>
        <p:spPr>
          <a:xfrm>
            <a:off x="4915287" y="1792412"/>
            <a:ext cx="3958253" cy="147732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alibri"/>
                <a:cs typeface="Calibri"/>
                <a:sym typeface="Wingdings"/>
              </a:rPr>
              <a:t>Black Holes can be described by 3 classical parameters: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>
                <a:latin typeface="Calibri"/>
                <a:cs typeface="Calibri"/>
                <a:sym typeface="Wingdings"/>
              </a:rPr>
              <a:t>Mass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>
                <a:latin typeface="Calibri"/>
                <a:cs typeface="Calibri"/>
                <a:sym typeface="Wingdings"/>
              </a:rPr>
              <a:t>Electric Charge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>
                <a:latin typeface="Calibri"/>
                <a:cs typeface="Calibri"/>
                <a:sym typeface="Wingdings"/>
              </a:rPr>
              <a:t>Angular Momentum (Spin)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824" y="3067614"/>
            <a:ext cx="4374020" cy="3142005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5424585" y="1269192"/>
            <a:ext cx="27409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Calibri"/>
                <a:cs typeface="Calibri"/>
                <a:sym typeface="Wingdings"/>
              </a:rPr>
              <a:t>No Hair Theorem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325619" y="3632078"/>
            <a:ext cx="29669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Calibri"/>
                <a:cs typeface="Calibri"/>
                <a:sym typeface="Wingdings"/>
              </a:rPr>
              <a:t>Cosmic Censorship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915287" y="4222211"/>
            <a:ext cx="3958253" cy="923330"/>
          </a:xfrm>
          <a:prstGeom prst="rect">
            <a:avLst/>
          </a:prstGeom>
          <a:solidFill>
            <a:srgbClr val="F2DCDB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Calibri"/>
                <a:cs typeface="Calibri"/>
                <a:sym typeface="Wingdings"/>
              </a:rPr>
              <a:t>BHs have an event horizon which hides the singularity, i.e.., there are </a:t>
            </a:r>
          </a:p>
          <a:p>
            <a:pPr algn="ctr"/>
            <a:r>
              <a:rPr lang="en-US" b="1" dirty="0" smtClean="0">
                <a:latin typeface="Calibri"/>
                <a:cs typeface="Calibri"/>
                <a:sym typeface="Wingdings"/>
              </a:rPr>
              <a:t>no naked singularities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887290" y="5880217"/>
            <a:ext cx="81554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>
                <a:solidFill>
                  <a:srgbClr val="FFFFFF"/>
                </a:solidFill>
                <a:latin typeface="Calibri"/>
                <a:cs typeface="Calibri"/>
                <a:sym typeface="Wingdings"/>
              </a:rPr>
              <a:t>M.Kramer</a:t>
            </a:r>
            <a:endParaRPr lang="en-US" sz="1200" dirty="0" smtClean="0">
              <a:solidFill>
                <a:srgbClr val="FFFFFF"/>
              </a:solidFill>
              <a:latin typeface="Calibri"/>
              <a:cs typeface="Calibri"/>
              <a:sym typeface="Wingdings"/>
            </a:endParaRPr>
          </a:p>
        </p:txBody>
      </p:sp>
    </p:spTree>
    <p:extLst>
      <p:ext uri="{BB962C8B-B14F-4D97-AF65-F5344CB8AC3E}">
        <p14:creationId xmlns:p14="http://schemas.microsoft.com/office/powerpoint/2010/main" val="1076878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6070030" y="1205536"/>
            <a:ext cx="2964619" cy="2223464"/>
            <a:chOff x="6070030" y="1871847"/>
            <a:chExt cx="2964619" cy="2223464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70030" y="1871847"/>
              <a:ext cx="2964619" cy="2223464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8078738" y="3804951"/>
              <a:ext cx="95591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err="1" smtClean="0">
                  <a:solidFill>
                    <a:schemeClr val="bg1"/>
                  </a:solidFill>
                  <a:latin typeface="Calibri"/>
                  <a:cs typeface="Calibri"/>
                  <a:sym typeface="Wingdings"/>
                </a:rPr>
                <a:t>D.Champion</a:t>
              </a:r>
              <a:endParaRPr lang="en-US" sz="1200" dirty="0" smtClean="0">
                <a:solidFill>
                  <a:schemeClr val="bg1"/>
                </a:solidFill>
                <a:latin typeface="Calibri"/>
                <a:cs typeface="Calibri"/>
                <a:sym typeface="Wingdings"/>
              </a:endParaRPr>
            </a:p>
          </p:txBody>
        </p:sp>
      </p:grpSp>
      <p:sp>
        <p:nvSpPr>
          <p:cNvPr id="3" name="Footer Placeholder 2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pl-PL" smtClean="0"/>
              <a:t>T. Bourke's Slides RePurposed</a:t>
            </a:r>
            <a:endParaRPr lang="en-US" dirty="0"/>
          </a:p>
        </p:txBody>
      </p:sp>
      <p:sp>
        <p:nvSpPr>
          <p:cNvPr id="6" name="Content Placeholder 1"/>
          <p:cNvSpPr txBox="1">
            <a:spLocks/>
          </p:cNvSpPr>
          <p:nvPr/>
        </p:nvSpPr>
        <p:spPr>
          <a:xfrm>
            <a:off x="486360" y="5607249"/>
            <a:ext cx="8387180" cy="82428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b="1" dirty="0" smtClean="0">
                <a:latin typeface="Calibri"/>
                <a:cs typeface="Calibri"/>
              </a:rPr>
              <a:t> Discoveries with SKA1 (SMBH mergers, Primordial GWs)</a:t>
            </a:r>
          </a:p>
          <a:p>
            <a:pPr marL="0" indent="0" algn="ctr">
              <a:buNone/>
            </a:pPr>
            <a:r>
              <a:rPr lang="en-US" sz="2000" b="1" dirty="0" smtClean="0">
                <a:latin typeface="Calibri"/>
                <a:cs typeface="Calibri"/>
              </a:rPr>
              <a:t> “GW astronomy” with SKA2 (discrete sources)</a:t>
            </a:r>
            <a:endParaRPr lang="en-US" sz="2000" b="1" dirty="0">
              <a:latin typeface="Calibri"/>
              <a:cs typeface="Calibri"/>
            </a:endParaRPr>
          </a:p>
        </p:txBody>
      </p:sp>
      <p:sp>
        <p:nvSpPr>
          <p:cNvPr id="8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360963" y="521799"/>
            <a:ext cx="6678465" cy="619941"/>
          </a:xfrm>
        </p:spPr>
        <p:txBody>
          <a:bodyPr/>
          <a:lstStyle/>
          <a:p>
            <a:r>
              <a:rPr lang="en-US" dirty="0" smtClean="0"/>
              <a:t>Gravitational Waves with Pulsars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6149639" y="2953974"/>
            <a:ext cx="20431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Calibri"/>
                <a:cs typeface="Calibri"/>
                <a:sym typeface="Wingdings"/>
              </a:rPr>
              <a:t>Pulsar Timing Array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2938" y="1154734"/>
            <a:ext cx="5993574" cy="44951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79244" y="3549154"/>
            <a:ext cx="3164756" cy="1832227"/>
          </a:xfrm>
          <a:prstGeom prst="rect">
            <a:avLst/>
          </a:prstGeom>
        </p:spPr>
      </p:pic>
      <p:cxnSp>
        <p:nvCxnSpPr>
          <p:cNvPr id="15" name="Straight Connector 14"/>
          <p:cNvCxnSpPr/>
          <p:nvPr/>
        </p:nvCxnSpPr>
        <p:spPr>
          <a:xfrm>
            <a:off x="1229710" y="4649933"/>
            <a:ext cx="1853355" cy="19171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1691750" y="4280601"/>
            <a:ext cx="671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effectLst>
                  <a:outerShdw blurRad="50800" dist="50800" dir="5400000" algn="ctr" rotWithShape="0">
                    <a:schemeClr val="accent1">
                      <a:lumMod val="50000"/>
                    </a:schemeClr>
                  </a:outerShdw>
                </a:effectLst>
              </a:rPr>
              <a:t>SKA</a:t>
            </a:r>
            <a:endParaRPr lang="en-US" b="1" dirty="0">
              <a:solidFill>
                <a:srgbClr val="FF0000"/>
              </a:solidFill>
              <a:effectLst>
                <a:outerShdw blurRad="50800" dist="50800" dir="5400000" algn="ctr" rotWithShape="0">
                  <a:schemeClr val="accent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089021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SKA Phase 1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pl-PL" smtClean="0"/>
              <a:t>T. Bourke's Slides RePurposed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38284" y="1159429"/>
            <a:ext cx="8512575" cy="92333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alibri"/>
                <a:cs typeface="Calibri"/>
              </a:rPr>
              <a:t>3</a:t>
            </a:r>
            <a:r>
              <a:rPr lang="en-US" dirty="0" smtClean="0">
                <a:latin typeface="Calibri"/>
                <a:cs typeface="Calibri"/>
              </a:rPr>
              <a:t> sites (AUS, RSA, UK-HQ)	</a:t>
            </a:r>
            <a:r>
              <a:rPr lang="en-US" b="1" dirty="0" smtClean="0">
                <a:latin typeface="Calibri"/>
                <a:cs typeface="Calibri"/>
              </a:rPr>
              <a:t>2 telescopes (LOW, MID)	</a:t>
            </a:r>
            <a:r>
              <a:rPr lang="en-US" dirty="0" smtClean="0">
                <a:latin typeface="Calibri"/>
                <a:cs typeface="Calibri"/>
              </a:rPr>
              <a:t>	</a:t>
            </a:r>
            <a:r>
              <a:rPr lang="en-US" b="1" dirty="0" smtClean="0">
                <a:latin typeface="Calibri"/>
                <a:cs typeface="Calibri"/>
              </a:rPr>
              <a:t>one Observatory (SKAO)</a:t>
            </a:r>
          </a:p>
          <a:p>
            <a:pPr algn="ctr"/>
            <a:r>
              <a:rPr lang="en-US" dirty="0" smtClean="0">
                <a:latin typeface="Calibri"/>
                <a:cs typeface="Calibri"/>
              </a:rPr>
              <a:t>Construction Cost-cap: €675M</a:t>
            </a:r>
          </a:p>
          <a:p>
            <a:pPr algn="ctr"/>
            <a:r>
              <a:rPr lang="en-US" b="1" dirty="0" smtClean="0">
                <a:latin typeface="Calibri"/>
                <a:cs typeface="Calibri"/>
              </a:rPr>
              <a:t>Construction: 2018 – 2024 </a:t>
            </a:r>
            <a:r>
              <a:rPr lang="en-US" dirty="0" smtClean="0">
                <a:latin typeface="Calibri"/>
                <a:cs typeface="Calibri"/>
              </a:rPr>
              <a:t>             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550574" y="2128681"/>
            <a:ext cx="4174541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0000"/>
                </a:solidFill>
                <a:latin typeface="Calibri"/>
                <a:cs typeface="Calibri"/>
              </a:rPr>
              <a:t>SKA1-Mid</a:t>
            </a:r>
            <a:r>
              <a:rPr lang="en-US" dirty="0" smtClean="0">
                <a:solidFill>
                  <a:srgbClr val="000000"/>
                </a:solidFill>
                <a:latin typeface="Calibri"/>
                <a:cs typeface="Calibri"/>
              </a:rPr>
              <a:t>: 133 x 15m + 64 x 13.5m dishes,</a:t>
            </a:r>
          </a:p>
          <a:p>
            <a:pPr algn="ctr"/>
            <a:r>
              <a:rPr lang="en-US" dirty="0" smtClean="0">
                <a:solidFill>
                  <a:srgbClr val="000000"/>
                </a:solidFill>
                <a:latin typeface="Calibri"/>
                <a:cs typeface="Calibri"/>
              </a:rPr>
              <a:t>0.35 – 15 (24) GHz</a:t>
            </a:r>
          </a:p>
          <a:p>
            <a:pPr algn="ctr"/>
            <a:r>
              <a:rPr lang="en-US" dirty="0" smtClean="0">
                <a:solidFill>
                  <a:srgbClr val="000000"/>
                </a:solidFill>
                <a:latin typeface="Calibri"/>
                <a:cs typeface="Calibri"/>
              </a:rPr>
              <a:t>120 km baselines </a:t>
            </a:r>
          </a:p>
          <a:p>
            <a:pPr algn="ctr"/>
            <a:r>
              <a:rPr lang="en-US" dirty="0" smtClean="0">
                <a:solidFill>
                  <a:srgbClr val="000000"/>
                </a:solidFill>
                <a:latin typeface="Calibri"/>
                <a:cs typeface="Calibri"/>
              </a:rPr>
              <a:t>(0.22” @ 1.7 GHz; 34 mas @ 15 GHz) </a:t>
            </a:r>
          </a:p>
          <a:p>
            <a:pPr algn="ctr"/>
            <a:r>
              <a:rPr lang="en-US" dirty="0" smtClean="0">
                <a:solidFill>
                  <a:srgbClr val="000000"/>
                </a:solidFill>
                <a:latin typeface="Calibri"/>
                <a:cs typeface="Calibri"/>
              </a:rPr>
              <a:t>Karoo, South Africa</a:t>
            </a:r>
            <a:endParaRPr lang="en-US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88844" y="2128680"/>
            <a:ext cx="375852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latin typeface="Calibri"/>
                <a:cs typeface="Calibri"/>
              </a:rPr>
              <a:t>SKA1-Low</a:t>
            </a:r>
            <a:r>
              <a:rPr lang="en-US" dirty="0" smtClean="0">
                <a:latin typeface="Calibri"/>
                <a:cs typeface="Calibri"/>
              </a:rPr>
              <a:t>: ~131,000 low-</a:t>
            </a:r>
            <a:r>
              <a:rPr lang="en-US" dirty="0" err="1" smtClean="0">
                <a:latin typeface="Calibri"/>
                <a:cs typeface="Calibri"/>
              </a:rPr>
              <a:t>freq</a:t>
            </a:r>
            <a:r>
              <a:rPr lang="en-US" dirty="0" smtClean="0">
                <a:latin typeface="Calibri"/>
                <a:cs typeface="Calibri"/>
              </a:rPr>
              <a:t> dipoles,</a:t>
            </a:r>
          </a:p>
          <a:p>
            <a:pPr algn="ctr"/>
            <a:r>
              <a:rPr lang="en-US" dirty="0" smtClean="0">
                <a:latin typeface="Calibri"/>
                <a:cs typeface="Calibri"/>
              </a:rPr>
              <a:t>50 – 350 MHz</a:t>
            </a:r>
          </a:p>
          <a:p>
            <a:pPr algn="ctr"/>
            <a:r>
              <a:rPr lang="en-US" dirty="0" smtClean="0">
                <a:latin typeface="Calibri"/>
                <a:cs typeface="Calibri"/>
              </a:rPr>
              <a:t>65 km baselines (11” @ 110 MHz)</a:t>
            </a:r>
          </a:p>
          <a:p>
            <a:pPr algn="ctr"/>
            <a:r>
              <a:rPr lang="en-US" dirty="0" smtClean="0">
                <a:latin typeface="Calibri"/>
                <a:cs typeface="Calibri"/>
              </a:rPr>
              <a:t>Murchison, Western Australia</a:t>
            </a:r>
            <a:endParaRPr lang="en-US" dirty="0">
              <a:latin typeface="Calibri"/>
              <a:cs typeface="Calibri"/>
            </a:endParaRPr>
          </a:p>
        </p:txBody>
      </p:sp>
      <p:pic>
        <p:nvPicPr>
          <p:cNvPr id="12" name="Picture 11" descr="SKA1_AU_closeup_midres.screen.jp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0964" y="3523744"/>
            <a:ext cx="4067348" cy="2845542"/>
          </a:xfrm>
          <a:prstGeom prst="rect">
            <a:avLst/>
          </a:prstGeom>
        </p:spPr>
      </p:pic>
      <p:pic>
        <p:nvPicPr>
          <p:cNvPr id="9" name="Picture 8" descr="SKA1_SA_closeup_highres.jpg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94570" y="3523744"/>
            <a:ext cx="4056795" cy="284554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94570" y="3523744"/>
            <a:ext cx="787180" cy="9144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0964" y="3523744"/>
            <a:ext cx="826936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95702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pl-PL" smtClean="0"/>
              <a:t>T. Bourke's Slides RePurposed</a:t>
            </a:r>
            <a:endParaRPr lang="en-US" dirty="0"/>
          </a:p>
        </p:txBody>
      </p:sp>
      <p:sp>
        <p:nvSpPr>
          <p:cNvPr id="8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196810" y="521799"/>
            <a:ext cx="7656640" cy="757250"/>
          </a:xfrm>
        </p:spPr>
        <p:txBody>
          <a:bodyPr/>
          <a:lstStyle/>
          <a:p>
            <a:r>
              <a:rPr lang="en-US" sz="2000" dirty="0" smtClean="0"/>
              <a:t>What is the </a:t>
            </a:r>
            <a:r>
              <a:rPr lang="en-US" sz="2000" dirty="0"/>
              <a:t>o</a:t>
            </a:r>
            <a:r>
              <a:rPr lang="en-US" sz="2000" dirty="0" smtClean="0"/>
              <a:t>rigin of B fields? How do they evolve?</a:t>
            </a:r>
          </a:p>
          <a:p>
            <a:r>
              <a:rPr lang="en-US" sz="2000" dirty="0" smtClean="0"/>
              <a:t>What is their role in galaxy and structure evolution?</a:t>
            </a:r>
            <a:endParaRPr lang="en-US" sz="20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" y="1387497"/>
            <a:ext cx="9151251" cy="4838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21415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pl-PL" smtClean="0"/>
              <a:t>T. Bourke's Slides RePurposed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alphaModFix amt="4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3568" y="1988840"/>
            <a:ext cx="7740352" cy="3849860"/>
          </a:xfrm>
          <a:prstGeom prst="rect">
            <a:avLst/>
          </a:prstGeom>
        </p:spPr>
      </p:pic>
      <p:sp>
        <p:nvSpPr>
          <p:cNvPr id="5" name="Content Placeholder 3"/>
          <p:cNvSpPr txBox="1">
            <a:spLocks/>
          </p:cNvSpPr>
          <p:nvPr/>
        </p:nvSpPr>
        <p:spPr>
          <a:xfrm>
            <a:off x="1529390" y="1393644"/>
            <a:ext cx="6111950" cy="183396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 b="1" dirty="0" smtClean="0">
                <a:latin typeface="Calibri"/>
                <a:cs typeface="Calibri"/>
              </a:rPr>
              <a:t>Measure the magnetic field structure in:</a:t>
            </a:r>
          </a:p>
          <a:p>
            <a:pPr marL="0" indent="0" algn="ctr">
              <a:buNone/>
            </a:pPr>
            <a:r>
              <a:rPr lang="en-US" sz="2400" b="1" dirty="0" smtClean="0">
                <a:latin typeface="Calibri"/>
                <a:cs typeface="Calibri"/>
              </a:rPr>
              <a:t>Our Galaxy</a:t>
            </a:r>
          </a:p>
          <a:p>
            <a:pPr marL="0" indent="0" algn="ctr">
              <a:buNone/>
            </a:pPr>
            <a:r>
              <a:rPr lang="en-US" sz="2400" b="1" dirty="0" smtClean="0">
                <a:latin typeface="Calibri"/>
                <a:cs typeface="Calibri"/>
              </a:rPr>
              <a:t>Nearby Galaxies</a:t>
            </a:r>
          </a:p>
          <a:p>
            <a:pPr marL="0" indent="0" algn="ctr">
              <a:buNone/>
            </a:pPr>
            <a:r>
              <a:rPr lang="en-US" sz="2400" b="1" dirty="0" smtClean="0">
                <a:latin typeface="Calibri"/>
                <a:cs typeface="Calibri"/>
              </a:rPr>
              <a:t>Galaxy Clusters/Cosmic Web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92432" y="3425359"/>
            <a:ext cx="7981672" cy="162506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>
              <a:lnSpc>
                <a:spcPct val="140000"/>
              </a:lnSpc>
            </a:pPr>
            <a:r>
              <a:rPr lang="en-US" dirty="0" smtClean="0">
                <a:latin typeface="Calibri"/>
                <a:cs typeface="Calibri"/>
                <a:sym typeface="Wingdings"/>
              </a:rPr>
              <a:t>Reveal:</a:t>
            </a:r>
          </a:p>
          <a:p>
            <a:pPr marL="285750" indent="-285750">
              <a:lnSpc>
                <a:spcPct val="140000"/>
              </a:lnSpc>
              <a:buFont typeface="Arial"/>
              <a:buChar char="•"/>
            </a:pPr>
            <a:r>
              <a:rPr lang="en-US" dirty="0" smtClean="0">
                <a:latin typeface="Calibri"/>
                <a:cs typeface="Calibri"/>
                <a:sym typeface="Wingdings"/>
              </a:rPr>
              <a:t>Turbulent component of Galactic field and small-scale </a:t>
            </a:r>
            <a:r>
              <a:rPr lang="en-US" dirty="0">
                <a:latin typeface="Calibri"/>
                <a:cs typeface="Calibri"/>
                <a:sym typeface="Wingdings"/>
              </a:rPr>
              <a:t>structure </a:t>
            </a:r>
            <a:r>
              <a:rPr lang="en-US" dirty="0" smtClean="0">
                <a:latin typeface="Calibri"/>
                <a:cs typeface="Calibri"/>
                <a:sym typeface="Wingdings"/>
              </a:rPr>
              <a:t>➜ 3D structure</a:t>
            </a:r>
          </a:p>
          <a:p>
            <a:pPr marL="285750" indent="-285750">
              <a:lnSpc>
                <a:spcPct val="140000"/>
              </a:lnSpc>
              <a:buFont typeface="Arial"/>
              <a:buChar char="•"/>
            </a:pPr>
            <a:r>
              <a:rPr lang="en-US" dirty="0" smtClean="0">
                <a:latin typeface="Calibri"/>
                <a:cs typeface="Calibri"/>
                <a:sym typeface="Wingdings"/>
              </a:rPr>
              <a:t>Structure of fields in nearby galaxies (along with direct imaging) ➜ Field Origin</a:t>
            </a:r>
          </a:p>
          <a:p>
            <a:pPr marL="285750" indent="-285750">
              <a:lnSpc>
                <a:spcPct val="140000"/>
              </a:lnSpc>
              <a:buFont typeface="Arial"/>
              <a:buChar char="•"/>
            </a:pPr>
            <a:r>
              <a:rPr lang="en-US" dirty="0" smtClean="0">
                <a:latin typeface="Calibri"/>
                <a:cs typeface="Calibri"/>
                <a:sym typeface="Wingdings"/>
              </a:rPr>
              <a:t>Structure of fields in and around galaxy clusters ➜ their role in cluster dynamics</a:t>
            </a:r>
          </a:p>
        </p:txBody>
      </p:sp>
      <p:sp>
        <p:nvSpPr>
          <p:cNvPr id="7" name="Rectangle 6"/>
          <p:cNvSpPr/>
          <p:nvPr/>
        </p:nvSpPr>
        <p:spPr>
          <a:xfrm>
            <a:off x="7153297" y="6118726"/>
            <a:ext cx="172024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Johnston-</a:t>
            </a:r>
            <a:r>
              <a:rPr lang="en-US" sz="1200" dirty="0" err="1" smtClean="0"/>
              <a:t>Hollitt</a:t>
            </a:r>
            <a:r>
              <a:rPr lang="en-US" sz="1200" dirty="0" smtClean="0"/>
              <a:t>+ 2015</a:t>
            </a:r>
            <a:endParaRPr lang="en-US" sz="1200" dirty="0"/>
          </a:p>
        </p:txBody>
      </p:sp>
      <p:sp>
        <p:nvSpPr>
          <p:cNvPr id="8" name="TextBox 7"/>
          <p:cNvSpPr txBox="1"/>
          <p:nvPr/>
        </p:nvSpPr>
        <p:spPr>
          <a:xfrm>
            <a:off x="1544370" y="5297648"/>
            <a:ext cx="5878532" cy="70788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tx2"/>
                </a:solidFill>
                <a:latin typeface="Calibri"/>
                <a:cs typeface="Calibri"/>
              </a:rPr>
              <a:t>Rotation Measure Grid</a:t>
            </a:r>
          </a:p>
          <a:p>
            <a:pPr algn="ctr"/>
            <a:r>
              <a:rPr lang="en-US" sz="2000" b="1" dirty="0" smtClean="0">
                <a:solidFill>
                  <a:schemeClr val="tx2"/>
                </a:solidFill>
                <a:latin typeface="Calibri"/>
                <a:cs typeface="Calibri"/>
              </a:rPr>
              <a:t>NVSS 1 source/deg</a:t>
            </a:r>
            <a:r>
              <a:rPr lang="en-US" sz="2000" b="1" baseline="30000" dirty="0" smtClean="0">
                <a:solidFill>
                  <a:schemeClr val="tx2"/>
                </a:solidFill>
                <a:latin typeface="Calibri"/>
                <a:cs typeface="Calibri"/>
              </a:rPr>
              <a:t>2</a:t>
            </a:r>
            <a:r>
              <a:rPr lang="en-US" sz="2000" b="1" dirty="0" smtClean="0">
                <a:solidFill>
                  <a:schemeClr val="tx2"/>
                </a:solidFill>
                <a:latin typeface="Calibri"/>
                <a:cs typeface="Calibri"/>
              </a:rPr>
              <a:t>.  SKA1 ~300x denser; SKA2 ~5000</a:t>
            </a:r>
          </a:p>
        </p:txBody>
      </p:sp>
      <p:sp>
        <p:nvSpPr>
          <p:cNvPr id="9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196810" y="521799"/>
            <a:ext cx="7656640" cy="757250"/>
          </a:xfrm>
        </p:spPr>
        <p:txBody>
          <a:bodyPr/>
          <a:lstStyle/>
          <a:p>
            <a:r>
              <a:rPr lang="en-US" sz="2000" dirty="0" smtClean="0"/>
              <a:t>What is the </a:t>
            </a:r>
            <a:r>
              <a:rPr lang="en-US" sz="2000" dirty="0"/>
              <a:t>o</a:t>
            </a:r>
            <a:r>
              <a:rPr lang="en-US" sz="2000" dirty="0" smtClean="0"/>
              <a:t>rigin of B fields? How do they evolve?</a:t>
            </a:r>
          </a:p>
          <a:p>
            <a:r>
              <a:rPr lang="en-US" sz="2000" dirty="0" smtClean="0"/>
              <a:t>What is their role in galaxy and structure evolution?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0676137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pl-PL" smtClean="0"/>
              <a:t>T. Bourke's Slides RePurposed</a:t>
            </a:r>
            <a:endParaRPr lang="en-US" dirty="0"/>
          </a:p>
        </p:txBody>
      </p:sp>
      <p:pic>
        <p:nvPicPr>
          <p:cNvPr id="10" name="Picture 9" descr="670px-Faraday-effect.sv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164" y="414424"/>
            <a:ext cx="5737414" cy="4264526"/>
          </a:xfrm>
          <a:prstGeom prst="rect">
            <a:avLst/>
          </a:prstGeom>
        </p:spPr>
      </p:pic>
      <p:pic>
        <p:nvPicPr>
          <p:cNvPr id="11" name="Picture 10" descr="beta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474" y="4666070"/>
            <a:ext cx="7887368" cy="161415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81263" y="681789"/>
            <a:ext cx="18521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From Wikipedia!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67084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Rotation Measure Grid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pl-PL" smtClean="0"/>
              <a:t>T. Bourke's Slides RePurposed</a:t>
            </a:r>
            <a:endParaRPr lang="en-US" dirty="0"/>
          </a:p>
        </p:txBody>
      </p:sp>
      <p:pic>
        <p:nvPicPr>
          <p:cNvPr id="4" name="Picture 3" descr="RMsky.tiff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5955" y="1330959"/>
            <a:ext cx="7457585" cy="4856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78985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8658906" y="5537"/>
            <a:ext cx="504000" cy="640799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pl-PL" smtClean="0"/>
              <a:t>T. Bourke's Slides RePurposed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069" y="1"/>
            <a:ext cx="8444105" cy="641752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2234972" y="106631"/>
            <a:ext cx="5729370" cy="130189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3600" dirty="0" smtClean="0">
                <a:solidFill>
                  <a:schemeClr val="bg1"/>
                </a:solidFill>
                <a:latin typeface="Calibri"/>
                <a:cs typeface="Calibri"/>
                <a:sym typeface="Wingdings"/>
              </a:rPr>
              <a:t>How do galaxies form </a:t>
            </a:r>
          </a:p>
          <a:p>
            <a:pPr algn="ctr">
              <a:lnSpc>
                <a:spcPct val="110000"/>
              </a:lnSpc>
            </a:pPr>
            <a:r>
              <a:rPr lang="en-US" sz="3600" dirty="0" smtClean="0">
                <a:solidFill>
                  <a:schemeClr val="bg1"/>
                </a:solidFill>
                <a:latin typeface="Calibri"/>
                <a:cs typeface="Calibri"/>
                <a:sym typeface="Wingdings"/>
              </a:rPr>
              <a:t>and evolve?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818232" y="6394798"/>
            <a:ext cx="23194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Calibri"/>
                <a:cs typeface="Calibri"/>
                <a:sym typeface="Wingdings"/>
              </a:rPr>
              <a:t>HI Nearby Galaxy Survey (THINGS)</a:t>
            </a:r>
          </a:p>
        </p:txBody>
      </p:sp>
      <p:sp>
        <p:nvSpPr>
          <p:cNvPr id="2" name="Rectangle 1"/>
          <p:cNvSpPr/>
          <p:nvPr/>
        </p:nvSpPr>
        <p:spPr>
          <a:xfrm>
            <a:off x="-1" y="0"/>
            <a:ext cx="432000" cy="640799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4917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360964" y="521799"/>
            <a:ext cx="7259216" cy="619941"/>
          </a:xfrm>
        </p:spPr>
        <p:txBody>
          <a:bodyPr/>
          <a:lstStyle/>
          <a:p>
            <a:r>
              <a:rPr lang="en-US" dirty="0" smtClean="0"/>
              <a:t>How do galaxies form and evolve?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pl-PL" smtClean="0"/>
              <a:t>T. Bourke's Slides RePurposed</a:t>
            </a:r>
            <a:endParaRPr lang="en-US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165101" y="4581128"/>
            <a:ext cx="8763806" cy="1424088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800" dirty="0" smtClean="0">
                <a:latin typeface="Calibri"/>
                <a:cs typeface="Calibri"/>
              </a:rPr>
              <a:t>How do galaxies accrete and grow from the `Cosmic Web’ (feeding and feedback)?</a:t>
            </a:r>
          </a:p>
          <a:p>
            <a:pPr marL="0" indent="0" algn="ctr">
              <a:buNone/>
            </a:pPr>
            <a:r>
              <a:rPr lang="en-US" sz="1800" dirty="0" smtClean="0">
                <a:latin typeface="Calibri"/>
                <a:cs typeface="Calibri"/>
              </a:rPr>
              <a:t>Observations miss the low-density IGM</a:t>
            </a:r>
          </a:p>
          <a:p>
            <a:pPr marL="0" indent="0" algn="ctr">
              <a:buNone/>
            </a:pPr>
            <a:r>
              <a:rPr lang="en-US" sz="1800" b="1" dirty="0" smtClean="0">
                <a:solidFill>
                  <a:srgbClr val="000000"/>
                </a:solidFill>
                <a:latin typeface="Calibri"/>
                <a:cs typeface="Calibri"/>
              </a:rPr>
              <a:t>SKA1 will provide resolved observations out to z ~ 0.8</a:t>
            </a:r>
          </a:p>
          <a:p>
            <a:pPr marL="0" indent="0" algn="ctr">
              <a:buNone/>
            </a:pPr>
            <a:r>
              <a:rPr lang="en-US" sz="1800" dirty="0" smtClean="0">
                <a:latin typeface="Calibri"/>
                <a:cs typeface="Calibri"/>
              </a:rPr>
              <a:t>Measure angular momentum build-up (rotation curves out to large radius)</a:t>
            </a:r>
          </a:p>
          <a:p>
            <a:pPr marL="0" indent="0" algn="ctr">
              <a:buFont typeface="Arial"/>
              <a:buNone/>
            </a:pPr>
            <a:r>
              <a:rPr lang="en-US" sz="2000" b="1" i="1" dirty="0" smtClean="0">
                <a:latin typeface="Calibri"/>
                <a:cs typeface="Calibri"/>
              </a:rPr>
              <a:t>SKA1 will probe low column density HI in nearby Universe (</a:t>
            </a:r>
            <a:r>
              <a:rPr lang="en-US" sz="2000" b="1" i="1" dirty="0">
                <a:latin typeface="Calibri"/>
                <a:cs typeface="Calibri"/>
              </a:rPr>
              <a:t>N</a:t>
            </a:r>
            <a:r>
              <a:rPr lang="en-US" sz="2000" b="1" i="1" baseline="-25000" dirty="0" smtClean="0">
                <a:latin typeface="Calibri"/>
                <a:cs typeface="Calibri"/>
              </a:rPr>
              <a:t>HI</a:t>
            </a:r>
            <a:r>
              <a:rPr lang="en-US" sz="2000" b="1" i="1" dirty="0" smtClean="0">
                <a:latin typeface="Calibri"/>
                <a:cs typeface="Calibri"/>
              </a:rPr>
              <a:t> &lt; 10</a:t>
            </a:r>
            <a:r>
              <a:rPr lang="en-US" sz="2000" b="1" i="1" baseline="30000" dirty="0" smtClean="0">
                <a:latin typeface="Calibri"/>
                <a:cs typeface="Calibri"/>
              </a:rPr>
              <a:t>18</a:t>
            </a:r>
            <a:r>
              <a:rPr lang="en-US" sz="2000" b="1" i="1" dirty="0" smtClean="0">
                <a:latin typeface="Calibri"/>
                <a:cs typeface="Calibri"/>
              </a:rPr>
              <a:t> cm</a:t>
            </a:r>
            <a:r>
              <a:rPr lang="en-US" sz="2000" b="1" i="1" baseline="30000" dirty="0" smtClean="0">
                <a:latin typeface="Calibri"/>
                <a:cs typeface="Calibri"/>
              </a:rPr>
              <a:t>-2</a:t>
            </a:r>
            <a:r>
              <a:rPr lang="en-US" sz="2000" b="1" i="1" dirty="0" smtClean="0">
                <a:latin typeface="Calibri"/>
                <a:cs typeface="Calibri"/>
              </a:rPr>
              <a:t>)</a:t>
            </a:r>
          </a:p>
        </p:txBody>
      </p:sp>
      <p:grpSp>
        <p:nvGrpSpPr>
          <p:cNvPr id="5" name="Group 4"/>
          <p:cNvGrpSpPr>
            <a:grpSpLocks noChangeAspect="1"/>
          </p:cNvGrpSpPr>
          <p:nvPr/>
        </p:nvGrpSpPr>
        <p:grpSpPr>
          <a:xfrm>
            <a:off x="532740" y="1156868"/>
            <a:ext cx="7870951" cy="3315692"/>
            <a:chOff x="-66404" y="1172733"/>
            <a:chExt cx="8738620" cy="3681203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flipH="1">
              <a:off x="199084" y="1584937"/>
              <a:ext cx="8473132" cy="3127777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-66404" y="1172733"/>
              <a:ext cx="8477929" cy="37587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defTabSz="457200"/>
              <a:r>
                <a:rPr lang="en-US" sz="1600" dirty="0" smtClean="0">
                  <a:solidFill>
                    <a:srgbClr val="1F497D"/>
                  </a:solidFill>
                  <a:latin typeface="Calibri"/>
                  <a:cs typeface="Calibri"/>
                </a:rPr>
                <a:t>observed HI		simulated HI                       observed HI                      simulated HI                     </a:t>
              </a:r>
              <a:endParaRPr lang="en-US" sz="1600" dirty="0">
                <a:solidFill>
                  <a:srgbClr val="1F497D"/>
                </a:solidFill>
                <a:latin typeface="Calibri"/>
                <a:cs typeface="Calibri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805771" y="4512231"/>
              <a:ext cx="6753594" cy="34170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457200"/>
              <a:r>
                <a:rPr lang="en-US" sz="1400" dirty="0" smtClean="0">
                  <a:solidFill>
                    <a:srgbClr val="1F497D"/>
                  </a:solidFill>
                  <a:latin typeface="Calibri"/>
                  <a:cs typeface="Calibri"/>
                </a:rPr>
                <a:t>Images courtesy of Tom </a:t>
              </a:r>
              <a:r>
                <a:rPr lang="en-US" sz="1400" dirty="0" err="1" smtClean="0">
                  <a:solidFill>
                    <a:srgbClr val="1F497D"/>
                  </a:solidFill>
                  <a:latin typeface="Calibri"/>
                  <a:cs typeface="Calibri"/>
                </a:rPr>
                <a:t>Oosterloo</a:t>
              </a:r>
              <a:r>
                <a:rPr lang="en-US" sz="1400" dirty="0" smtClean="0">
                  <a:solidFill>
                    <a:srgbClr val="1F497D"/>
                  </a:solidFill>
                  <a:latin typeface="Calibri"/>
                  <a:cs typeface="Calibri"/>
                </a:rPr>
                <a:t> (SKA HI science working group)</a:t>
              </a:r>
              <a:endParaRPr lang="en-US" sz="1400" dirty="0">
                <a:solidFill>
                  <a:srgbClr val="1F497D"/>
                </a:solidFill>
                <a:latin typeface="Calibri"/>
                <a:cs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84893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pl-PL" smtClean="0"/>
              <a:t>T. Bourke's Slides RePurposed</a:t>
            </a:r>
            <a:endParaRPr lang="en-US" dirty="0"/>
          </a:p>
        </p:txBody>
      </p:sp>
      <p:sp>
        <p:nvSpPr>
          <p:cNvPr id="4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360964" y="521799"/>
            <a:ext cx="7360636" cy="619941"/>
          </a:xfrm>
        </p:spPr>
        <p:txBody>
          <a:bodyPr/>
          <a:lstStyle/>
          <a:p>
            <a:r>
              <a:rPr lang="en-US" dirty="0" smtClean="0"/>
              <a:t>Galaxy Evolution &amp; Star Formation</a:t>
            </a:r>
            <a:endParaRPr lang="en-US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360964" y="1048284"/>
            <a:ext cx="6785820" cy="48086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US" sz="2000" dirty="0">
                <a:solidFill>
                  <a:schemeClr val="tx1"/>
                </a:solidFill>
                <a:latin typeface="Calibri"/>
                <a:cs typeface="Calibri"/>
              </a:rPr>
              <a:t>E</a:t>
            </a:r>
            <a:r>
              <a:rPr lang="en-US" sz="2000" dirty="0" smtClean="0">
                <a:solidFill>
                  <a:schemeClr val="tx1"/>
                </a:solidFill>
                <a:latin typeface="Calibri"/>
                <a:cs typeface="Calibri"/>
              </a:rPr>
              <a:t>volution of HI mass function and galaxy kinematics</a:t>
            </a:r>
            <a:endParaRPr lang="en-US" sz="2000" dirty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6" name="Text Placeholder 2"/>
          <p:cNvSpPr txBox="1">
            <a:spLocks/>
          </p:cNvSpPr>
          <p:nvPr/>
        </p:nvSpPr>
        <p:spPr>
          <a:xfrm>
            <a:off x="327676" y="5671112"/>
            <a:ext cx="8568952" cy="80628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>
              <a:buFont typeface="Arial"/>
              <a:buChar char="•"/>
            </a:pPr>
            <a:r>
              <a:rPr lang="en-US" sz="1600" dirty="0" smtClean="0">
                <a:solidFill>
                  <a:schemeClr val="tx1"/>
                </a:solidFill>
                <a:latin typeface="Calibri"/>
                <a:cs typeface="Calibri"/>
              </a:rPr>
              <a:t>SKA1 - Detect 10</a:t>
            </a:r>
            <a:r>
              <a:rPr lang="en-US" sz="1600" baseline="30000" dirty="0" smtClean="0">
                <a:solidFill>
                  <a:schemeClr val="tx1"/>
                </a:solidFill>
                <a:latin typeface="Calibri"/>
                <a:cs typeface="Calibri"/>
              </a:rPr>
              <a:t>7</a:t>
            </a:r>
            <a:r>
              <a:rPr lang="en-US" sz="1600" dirty="0" smtClean="0">
                <a:solidFill>
                  <a:schemeClr val="tx1"/>
                </a:solidFill>
                <a:latin typeface="Calibri"/>
                <a:cs typeface="Calibri"/>
              </a:rPr>
              <a:t> galaxies &lt;z&gt; ≈ 0.3</a:t>
            </a:r>
            <a:r>
              <a:rPr lang="en-US" sz="1600" dirty="0">
                <a:solidFill>
                  <a:schemeClr val="tx1"/>
                </a:solidFill>
                <a:latin typeface="Calibri"/>
                <a:cs typeface="Calibri"/>
              </a:rPr>
              <a:t>, </a:t>
            </a:r>
            <a:r>
              <a:rPr lang="en-US" sz="1600" dirty="0" smtClean="0">
                <a:solidFill>
                  <a:schemeClr val="tx1"/>
                </a:solidFill>
                <a:latin typeface="Calibri"/>
                <a:cs typeface="Calibri"/>
              </a:rPr>
              <a:t>10</a:t>
            </a:r>
            <a:r>
              <a:rPr lang="en-US" sz="1600" baseline="30000" dirty="0" smtClean="0">
                <a:solidFill>
                  <a:schemeClr val="tx1"/>
                </a:solidFill>
                <a:latin typeface="Calibri"/>
                <a:cs typeface="Calibri"/>
              </a:rPr>
              <a:t>5</a:t>
            </a:r>
            <a:r>
              <a:rPr lang="en-US" sz="1600" dirty="0" smtClean="0">
                <a:solidFill>
                  <a:schemeClr val="tx1"/>
                </a:solidFill>
                <a:latin typeface="Calibri"/>
                <a:cs typeface="Calibri"/>
              </a:rPr>
              <a:t> </a:t>
            </a:r>
            <a:r>
              <a:rPr lang="en-US" sz="1600" dirty="0">
                <a:solidFill>
                  <a:schemeClr val="tx1"/>
                </a:solidFill>
                <a:latin typeface="Calibri"/>
                <a:cs typeface="Calibri"/>
              </a:rPr>
              <a:t>galaxies &lt;z&gt; ≈ </a:t>
            </a:r>
            <a:r>
              <a:rPr lang="en-US" sz="1600" dirty="0" smtClean="0">
                <a:solidFill>
                  <a:schemeClr val="tx1"/>
                </a:solidFill>
                <a:latin typeface="Calibri"/>
                <a:cs typeface="Calibri"/>
              </a:rPr>
              <a:t>1</a:t>
            </a:r>
            <a:endParaRPr lang="en-US" sz="1600" dirty="0">
              <a:solidFill>
                <a:schemeClr val="tx1"/>
              </a:solidFill>
              <a:latin typeface="Calibri"/>
              <a:cs typeface="Calibri"/>
            </a:endParaRPr>
          </a:p>
          <a:p>
            <a:pPr marL="171450" indent="-171450">
              <a:buFont typeface="Arial"/>
              <a:buChar char="•"/>
            </a:pPr>
            <a:r>
              <a:rPr lang="en-US" sz="1600" dirty="0" smtClean="0">
                <a:solidFill>
                  <a:schemeClr val="tx1"/>
                </a:solidFill>
                <a:latin typeface="Calibri"/>
                <a:cs typeface="Calibri"/>
              </a:rPr>
              <a:t>Compare to SDSS</a:t>
            </a:r>
            <a:r>
              <a:rPr lang="en-US" sz="1600" dirty="0">
                <a:solidFill>
                  <a:schemeClr val="tx1"/>
                </a:solidFill>
                <a:latin typeface="Calibri"/>
                <a:cs typeface="Calibri"/>
              </a:rPr>
              <a:t>: 10</a:t>
            </a:r>
            <a:r>
              <a:rPr lang="en-US" sz="1600" baseline="30000" dirty="0">
                <a:solidFill>
                  <a:schemeClr val="tx1"/>
                </a:solidFill>
                <a:latin typeface="Calibri"/>
                <a:cs typeface="Calibri"/>
              </a:rPr>
              <a:t>6.2</a:t>
            </a:r>
            <a:r>
              <a:rPr lang="en-US" sz="1600" dirty="0">
                <a:solidFill>
                  <a:schemeClr val="tx1"/>
                </a:solidFill>
                <a:latin typeface="Calibri"/>
                <a:cs typeface="Calibri"/>
              </a:rPr>
              <a:t> </a:t>
            </a:r>
            <a:r>
              <a:rPr lang="en-US" sz="1600" dirty="0" smtClean="0">
                <a:solidFill>
                  <a:schemeClr val="tx1"/>
                </a:solidFill>
                <a:latin typeface="Calibri"/>
                <a:cs typeface="Calibri"/>
              </a:rPr>
              <a:t>galaxies, &lt;</a:t>
            </a:r>
            <a:r>
              <a:rPr lang="en-US" sz="1600" dirty="0">
                <a:solidFill>
                  <a:schemeClr val="tx1"/>
                </a:solidFill>
                <a:latin typeface="Calibri"/>
                <a:cs typeface="Calibri"/>
              </a:rPr>
              <a:t>z&gt; ≈ </a:t>
            </a:r>
            <a:r>
              <a:rPr lang="en-US" sz="1600" dirty="0" smtClean="0">
                <a:solidFill>
                  <a:schemeClr val="tx1"/>
                </a:solidFill>
                <a:latin typeface="Calibri"/>
                <a:cs typeface="Calibri"/>
              </a:rPr>
              <a:t>0.1;  </a:t>
            </a:r>
            <a:r>
              <a:rPr lang="en-US" sz="1600" dirty="0" err="1" smtClean="0">
                <a:solidFill>
                  <a:schemeClr val="tx1"/>
                </a:solidFill>
                <a:latin typeface="Calibri"/>
                <a:cs typeface="Calibri"/>
              </a:rPr>
              <a:t>WiggleZ</a:t>
            </a:r>
            <a:r>
              <a:rPr lang="en-US" sz="1600" dirty="0" smtClean="0">
                <a:solidFill>
                  <a:schemeClr val="tx1"/>
                </a:solidFill>
                <a:latin typeface="Calibri"/>
                <a:cs typeface="Calibri"/>
              </a:rPr>
              <a:t>: 10</a:t>
            </a:r>
            <a:r>
              <a:rPr lang="en-US" sz="1600" baseline="30000" dirty="0" smtClean="0">
                <a:solidFill>
                  <a:schemeClr val="tx1"/>
                </a:solidFill>
                <a:latin typeface="Calibri"/>
                <a:cs typeface="Calibri"/>
              </a:rPr>
              <a:t>5.2</a:t>
            </a:r>
            <a:r>
              <a:rPr lang="en-US" sz="1600" dirty="0" smtClean="0">
                <a:solidFill>
                  <a:schemeClr val="tx1"/>
                </a:solidFill>
                <a:latin typeface="Calibri"/>
                <a:cs typeface="Calibri"/>
              </a:rPr>
              <a:t> galaxies, &lt;</a:t>
            </a:r>
            <a:r>
              <a:rPr lang="en-US" sz="1600" dirty="0">
                <a:solidFill>
                  <a:schemeClr val="tx1"/>
                </a:solidFill>
                <a:latin typeface="Calibri"/>
                <a:cs typeface="Calibri"/>
              </a:rPr>
              <a:t>z&gt; ≈ </a:t>
            </a:r>
            <a:r>
              <a:rPr lang="en-US" sz="1600" dirty="0" smtClean="0">
                <a:solidFill>
                  <a:schemeClr val="tx1"/>
                </a:solidFill>
                <a:latin typeface="Calibri"/>
                <a:cs typeface="Calibri"/>
              </a:rPr>
              <a:t>0.6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0017" y="2694513"/>
            <a:ext cx="3489191" cy="273716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31212" y="2694513"/>
            <a:ext cx="3786510" cy="278308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06479" y="1563878"/>
            <a:ext cx="5208201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alibri"/>
                <a:cs typeface="Calibri"/>
                <a:sym typeface="Wingdings"/>
              </a:rPr>
              <a:t>SF rate peaked z~2, but hydrogen density flat – WHY?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316123" y="1559587"/>
            <a:ext cx="1762021" cy="36933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alibri"/>
                <a:cs typeface="Calibri"/>
                <a:sym typeface="Wingdings"/>
              </a:rPr>
              <a:t>? Replenishment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60017" y="2263559"/>
            <a:ext cx="36989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Calibri"/>
                <a:cs typeface="Calibri"/>
                <a:sym typeface="Wingdings"/>
              </a:rPr>
              <a:t>Star Formation Rate Density PEAKED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839692" y="2263559"/>
            <a:ext cx="38867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Calibri"/>
                <a:cs typeface="Calibri"/>
                <a:sym typeface="Wingdings"/>
              </a:rPr>
              <a:t>Hydrogen mass density evolution FLAT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349470" y="4637588"/>
            <a:ext cx="24315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Calibri"/>
                <a:cs typeface="Calibri"/>
                <a:sym typeface="Wingdings"/>
              </a:rPr>
              <a:t>FUV and IR, many assumptions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60964" y="5293178"/>
            <a:ext cx="175007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>
                <a:latin typeface="Calibri"/>
                <a:cs typeface="Calibri"/>
                <a:sym typeface="Wingdings"/>
              </a:rPr>
              <a:t>Madau</a:t>
            </a:r>
            <a:r>
              <a:rPr lang="en-US" sz="1200" dirty="0" smtClean="0">
                <a:latin typeface="Calibri"/>
                <a:cs typeface="Calibri"/>
                <a:sym typeface="Wingdings"/>
              </a:rPr>
              <a:t> &amp; Dickinson 2007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405478" y="5431678"/>
            <a:ext cx="92845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>
                <a:latin typeface="Calibri"/>
                <a:cs typeface="Calibri"/>
                <a:sym typeface="Wingdings"/>
              </a:rPr>
              <a:t>Zafar</a:t>
            </a:r>
            <a:r>
              <a:rPr lang="en-US" sz="1200" dirty="0" smtClean="0">
                <a:latin typeface="Calibri"/>
                <a:cs typeface="Calibri"/>
                <a:sym typeface="Wingdings"/>
              </a:rPr>
              <a:t>+ 2013</a:t>
            </a:r>
          </a:p>
        </p:txBody>
      </p:sp>
    </p:spTree>
    <p:extLst>
      <p:ext uri="{BB962C8B-B14F-4D97-AF65-F5344CB8AC3E}">
        <p14:creationId xmlns:p14="http://schemas.microsoft.com/office/powerpoint/2010/main" val="17658138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pl-PL" smtClean="0"/>
              <a:t>T. Bourke's Slides RePurposed</a:t>
            </a:r>
            <a:endParaRPr lang="en-US" dirty="0"/>
          </a:p>
        </p:txBody>
      </p:sp>
      <p:sp>
        <p:nvSpPr>
          <p:cNvPr id="4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360964" y="521799"/>
            <a:ext cx="7360636" cy="619941"/>
          </a:xfrm>
        </p:spPr>
        <p:txBody>
          <a:bodyPr/>
          <a:lstStyle/>
          <a:p>
            <a:r>
              <a:rPr lang="en-US" dirty="0" smtClean="0"/>
              <a:t>Galaxy Evolution &amp; Star Formation</a:t>
            </a:r>
            <a:endParaRPr lang="en-US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360964" y="1048284"/>
            <a:ext cx="6785820" cy="48086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US" sz="2000" dirty="0">
                <a:solidFill>
                  <a:schemeClr val="tx1"/>
                </a:solidFill>
                <a:latin typeface="Calibri"/>
                <a:cs typeface="Calibri"/>
              </a:rPr>
              <a:t>E</a:t>
            </a:r>
            <a:r>
              <a:rPr lang="en-US" sz="2000" dirty="0" smtClean="0">
                <a:solidFill>
                  <a:schemeClr val="tx1"/>
                </a:solidFill>
                <a:latin typeface="Calibri"/>
                <a:cs typeface="Calibri"/>
              </a:rPr>
              <a:t>volution of HI mass function and galaxy kinematics</a:t>
            </a:r>
            <a:endParaRPr lang="en-US" sz="2000" dirty="0">
              <a:solidFill>
                <a:schemeClr val="tx1"/>
              </a:solidFill>
              <a:latin typeface="Calibri"/>
              <a:cs typeface="Calibri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3383" y="1650132"/>
            <a:ext cx="5820798" cy="427828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344729" y="5969871"/>
            <a:ext cx="33768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Calibri"/>
                <a:cs typeface="Calibri"/>
                <a:sym typeface="Wingdings"/>
              </a:rPr>
              <a:t>Hydrogen mass density evolution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869707" y="6154537"/>
            <a:ext cx="92845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>
                <a:latin typeface="Calibri"/>
                <a:cs typeface="Calibri"/>
                <a:sym typeface="Wingdings"/>
              </a:rPr>
              <a:t>Zafar</a:t>
            </a:r>
            <a:r>
              <a:rPr lang="en-US" sz="1200" dirty="0" smtClean="0">
                <a:latin typeface="Calibri"/>
                <a:cs typeface="Calibri"/>
                <a:sym typeface="Wingdings"/>
              </a:rPr>
              <a:t>+ 2013</a:t>
            </a:r>
          </a:p>
        </p:txBody>
      </p:sp>
      <p:sp>
        <p:nvSpPr>
          <p:cNvPr id="9" name="Rectangle 8"/>
          <p:cNvSpPr/>
          <p:nvPr/>
        </p:nvSpPr>
        <p:spPr>
          <a:xfrm>
            <a:off x="3228081" y="1716404"/>
            <a:ext cx="845800" cy="3677003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3700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37000"/>
                </a:schemeClr>
              </a:gs>
            </a:gsLst>
            <a:lin ang="162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4092723" y="1716404"/>
            <a:ext cx="1968751" cy="3677003"/>
          </a:xfrm>
          <a:prstGeom prst="rect">
            <a:avLst/>
          </a:prstGeom>
          <a:solidFill>
            <a:schemeClr val="tx2">
              <a:lumMod val="20000"/>
              <a:lumOff val="80000"/>
              <a:alpha val="37000"/>
            </a:schemeClr>
          </a:solidFill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4092724" y="1814974"/>
            <a:ext cx="18881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alibri"/>
                <a:cs typeface="Calibri"/>
                <a:sym typeface="Wingdings"/>
              </a:rPr>
              <a:t>Intensity Mapping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60964" y="1729930"/>
            <a:ext cx="2710999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alibri"/>
                <a:cs typeface="Calibri"/>
                <a:sym typeface="Wingdings"/>
              </a:rPr>
              <a:t>SKA1:</a:t>
            </a:r>
          </a:p>
          <a:p>
            <a:r>
              <a:rPr lang="en-US" dirty="0" smtClean="0">
                <a:latin typeface="Calibri"/>
                <a:cs typeface="Calibri"/>
                <a:sym typeface="Wingdings"/>
              </a:rPr>
              <a:t>Resolved Emission to z~0.8</a:t>
            </a:r>
          </a:p>
          <a:p>
            <a:r>
              <a:rPr lang="en-US" dirty="0" smtClean="0">
                <a:latin typeface="Calibri"/>
                <a:cs typeface="Calibri"/>
                <a:sym typeface="Wingdings"/>
              </a:rPr>
              <a:t>Intensity Mapping to z~3</a:t>
            </a:r>
          </a:p>
          <a:p>
            <a:endParaRPr lang="en-US" dirty="0">
              <a:latin typeface="Calibri"/>
              <a:cs typeface="Calibri"/>
              <a:sym typeface="Wingdings"/>
            </a:endParaRPr>
          </a:p>
          <a:p>
            <a:r>
              <a:rPr lang="en-US" dirty="0" smtClean="0">
                <a:latin typeface="Calibri"/>
                <a:cs typeface="Calibri"/>
                <a:sym typeface="Wingdings"/>
              </a:rPr>
              <a:t>Full SKA z~5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7850" y="3692396"/>
            <a:ext cx="2710999" cy="2126697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696503" y="4086305"/>
            <a:ext cx="544819" cy="1334128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3700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37000"/>
                </a:schemeClr>
              </a:gs>
            </a:gsLst>
            <a:lin ang="162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1241322" y="4086305"/>
            <a:ext cx="721173" cy="1334128"/>
          </a:xfrm>
          <a:prstGeom prst="rect">
            <a:avLst/>
          </a:prstGeom>
          <a:solidFill>
            <a:schemeClr val="tx2">
              <a:lumMod val="20000"/>
              <a:lumOff val="80000"/>
              <a:alpha val="37000"/>
            </a:schemeClr>
          </a:solidFill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39512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pl-PL" smtClean="0"/>
              <a:t>T. Bourke's Slides RePurposed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03889" y="2149036"/>
            <a:ext cx="4840111" cy="379692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413731" y="1805191"/>
            <a:ext cx="28905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Calibri"/>
                <a:cs typeface="Calibri"/>
                <a:sym typeface="Wingdings"/>
              </a:rPr>
              <a:t>Star Formation Rate Density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331755" y="4890350"/>
            <a:ext cx="3073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alibri"/>
                <a:cs typeface="Calibri"/>
                <a:sym typeface="Wingdings"/>
              </a:rPr>
              <a:t>FUV and IR, many assumptions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649475" y="5630398"/>
            <a:ext cx="175007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>
                <a:latin typeface="Calibri"/>
                <a:cs typeface="Calibri"/>
                <a:sym typeface="Wingdings"/>
              </a:rPr>
              <a:t>Madau</a:t>
            </a:r>
            <a:r>
              <a:rPr lang="en-US" sz="1200" dirty="0" smtClean="0">
                <a:latin typeface="Calibri"/>
                <a:cs typeface="Calibri"/>
                <a:sym typeface="Wingdings"/>
              </a:rPr>
              <a:t> &amp; Dickinson 2007</a:t>
            </a:r>
          </a:p>
        </p:txBody>
      </p:sp>
      <p:sp>
        <p:nvSpPr>
          <p:cNvPr id="8" name="Text Placeholder 1"/>
          <p:cNvSpPr txBox="1">
            <a:spLocks/>
          </p:cNvSpPr>
          <p:nvPr/>
        </p:nvSpPr>
        <p:spPr>
          <a:xfrm>
            <a:off x="360964" y="521799"/>
            <a:ext cx="7259216" cy="619941"/>
          </a:xfrm>
          <a:prstGeom prst="rect">
            <a:avLst/>
          </a:prstGeom>
        </p:spPr>
        <p:txBody>
          <a:bodyPr vert="horz"/>
          <a:lstStyle>
            <a:lvl1pPr marL="0" indent="0" algn="l" defTabSz="457200" rtl="0" eaLnBrk="1" latinLnBrk="0" hangingPunct="1">
              <a:spcBef>
                <a:spcPct val="20000"/>
              </a:spcBef>
              <a:buFontTx/>
              <a:buNone/>
              <a:defRPr sz="3200" b="1" kern="1200">
                <a:solidFill>
                  <a:srgbClr val="00688A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rgbClr val="00688A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rgbClr val="00688A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rgbClr val="00688A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rgbClr val="00688A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How do galaxies form and evolve?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29082" y="1237226"/>
            <a:ext cx="64779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Calibri"/>
                <a:cs typeface="Calibri"/>
                <a:sym typeface="Wingdings"/>
              </a:rPr>
              <a:t>What is the Star Formation History of the Universe (SFHU)?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60964" y="2060844"/>
            <a:ext cx="364654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alibri"/>
                <a:cs typeface="Calibri"/>
                <a:sym typeface="Wingdings"/>
              </a:rPr>
              <a:t>SFHU uncertain due to many reasons, e.g.,:</a:t>
            </a:r>
          </a:p>
          <a:p>
            <a:pPr marL="285750" indent="-285750">
              <a:buFontTx/>
              <a:buChar char="-"/>
            </a:pPr>
            <a:r>
              <a:rPr lang="en-US" dirty="0" smtClean="0">
                <a:latin typeface="Calibri"/>
                <a:cs typeface="Calibri"/>
                <a:sym typeface="Wingdings"/>
              </a:rPr>
              <a:t>dust attenuation corrections</a:t>
            </a:r>
          </a:p>
          <a:p>
            <a:pPr marL="285750" indent="-285750">
              <a:buFontTx/>
              <a:buChar char="-"/>
            </a:pPr>
            <a:r>
              <a:rPr lang="en-US" dirty="0" smtClean="0">
                <a:latin typeface="Calibri"/>
                <a:cs typeface="Calibri"/>
                <a:sym typeface="Wingdings"/>
              </a:rPr>
              <a:t>conversion to SFR</a:t>
            </a:r>
          </a:p>
          <a:p>
            <a:pPr marL="285750" indent="-285750">
              <a:buFontTx/>
              <a:buChar char="-"/>
            </a:pPr>
            <a:r>
              <a:rPr lang="en-US" dirty="0" smtClean="0">
                <a:latin typeface="Calibri"/>
                <a:cs typeface="Calibri"/>
                <a:sym typeface="Wingdings"/>
              </a:rPr>
              <a:t>lack of IR measures at z&gt;2</a:t>
            </a:r>
          </a:p>
          <a:p>
            <a:pPr marL="285750" indent="-285750">
              <a:buFontTx/>
              <a:buChar char="-"/>
            </a:pPr>
            <a:r>
              <a:rPr lang="en-US" dirty="0" smtClean="0">
                <a:latin typeface="Calibri"/>
                <a:cs typeface="Calibri"/>
                <a:sym typeface="Wingdings"/>
              </a:rPr>
              <a:t>poor angular resolution</a:t>
            </a:r>
          </a:p>
          <a:p>
            <a:pPr marL="285750" indent="-285750">
              <a:buFontTx/>
              <a:buChar char="-"/>
            </a:pPr>
            <a:endParaRPr lang="en-US" dirty="0">
              <a:latin typeface="Calibri"/>
              <a:cs typeface="Calibri"/>
              <a:sym typeface="Wingdings"/>
            </a:endParaRPr>
          </a:p>
          <a:p>
            <a:r>
              <a:rPr lang="en-US" dirty="0" smtClean="0">
                <a:latin typeface="Calibri"/>
                <a:cs typeface="Calibri"/>
                <a:sym typeface="Wingdings"/>
              </a:rPr>
              <a:t>Want to: </a:t>
            </a:r>
          </a:p>
          <a:p>
            <a:pPr marL="285750" indent="-285750">
              <a:buFontTx/>
              <a:buChar char="-"/>
            </a:pPr>
            <a:r>
              <a:rPr lang="en-US" dirty="0" smtClean="0">
                <a:latin typeface="Calibri"/>
                <a:cs typeface="Calibri"/>
                <a:sym typeface="Wingdings"/>
              </a:rPr>
              <a:t>understand the evolution of the star-formation main sequence </a:t>
            </a:r>
          </a:p>
          <a:p>
            <a:pPr marL="285750" indent="-285750">
              <a:buFontTx/>
              <a:buChar char="-"/>
            </a:pPr>
            <a:r>
              <a:rPr lang="en-US" dirty="0" smtClean="0">
                <a:latin typeface="Calibri"/>
                <a:cs typeface="Calibri"/>
                <a:sym typeface="Wingdings"/>
              </a:rPr>
              <a:t>resolve SF within galaxies at peak (central v distributed SF) </a:t>
            </a:r>
          </a:p>
        </p:txBody>
      </p:sp>
    </p:spTree>
    <p:extLst>
      <p:ext uri="{BB962C8B-B14F-4D97-AF65-F5344CB8AC3E}">
        <p14:creationId xmlns:p14="http://schemas.microsoft.com/office/powerpoint/2010/main" val="4373437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pl-PL" smtClean="0"/>
              <a:t>T. Bourke's Slides RePurposed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03889" y="2149036"/>
            <a:ext cx="4840111" cy="379692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413731" y="1805191"/>
            <a:ext cx="28905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Calibri"/>
                <a:cs typeface="Calibri"/>
                <a:sym typeface="Wingdings"/>
              </a:rPr>
              <a:t>Star Formation Rate Density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331755" y="4890350"/>
            <a:ext cx="3073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alibri"/>
                <a:cs typeface="Calibri"/>
                <a:sym typeface="Wingdings"/>
              </a:rPr>
              <a:t>FUV and IR, many assumptions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649475" y="5630398"/>
            <a:ext cx="175007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>
                <a:latin typeface="Calibri"/>
                <a:cs typeface="Calibri"/>
                <a:sym typeface="Wingdings"/>
              </a:rPr>
              <a:t>Madau</a:t>
            </a:r>
            <a:r>
              <a:rPr lang="en-US" sz="1200" dirty="0" smtClean="0">
                <a:latin typeface="Calibri"/>
                <a:cs typeface="Calibri"/>
                <a:sym typeface="Wingdings"/>
              </a:rPr>
              <a:t> &amp; Dickinson 2007</a:t>
            </a:r>
          </a:p>
        </p:txBody>
      </p:sp>
      <p:sp>
        <p:nvSpPr>
          <p:cNvPr id="8" name="Text Placeholder 1"/>
          <p:cNvSpPr txBox="1">
            <a:spLocks/>
          </p:cNvSpPr>
          <p:nvPr/>
        </p:nvSpPr>
        <p:spPr>
          <a:xfrm>
            <a:off x="360964" y="521799"/>
            <a:ext cx="7259216" cy="619941"/>
          </a:xfrm>
          <a:prstGeom prst="rect">
            <a:avLst/>
          </a:prstGeom>
        </p:spPr>
        <p:txBody>
          <a:bodyPr vert="horz"/>
          <a:lstStyle>
            <a:lvl1pPr marL="0" indent="0" algn="l" defTabSz="457200" rtl="0" eaLnBrk="1" latinLnBrk="0" hangingPunct="1">
              <a:spcBef>
                <a:spcPct val="20000"/>
              </a:spcBef>
              <a:buFontTx/>
              <a:buNone/>
              <a:defRPr sz="3200" b="1" kern="1200">
                <a:solidFill>
                  <a:srgbClr val="00688A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rgbClr val="00688A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rgbClr val="00688A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rgbClr val="00688A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rgbClr val="00688A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How do galaxies form and evolve?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29082" y="1237226"/>
            <a:ext cx="64779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Calibri"/>
                <a:cs typeface="Calibri"/>
                <a:sym typeface="Wingdings"/>
              </a:rPr>
              <a:t>What is the Star Formation History of the Universe (SFHU)?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82727" y="1937079"/>
            <a:ext cx="358708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alibri"/>
                <a:cs typeface="Calibri"/>
              </a:rPr>
              <a:t>~1 GHz non-thermal – SNR</a:t>
            </a:r>
          </a:p>
          <a:p>
            <a:r>
              <a:rPr lang="en-US" dirty="0">
                <a:latin typeface="Calibri"/>
                <a:cs typeface="Calibri"/>
              </a:rPr>
              <a:t>	</a:t>
            </a:r>
            <a:r>
              <a:rPr lang="en-US" dirty="0" smtClean="0">
                <a:latin typeface="Calibri"/>
                <a:cs typeface="Calibri"/>
              </a:rPr>
              <a:t>➞ FIR-radio correlation</a:t>
            </a:r>
          </a:p>
          <a:p>
            <a:r>
              <a:rPr lang="en-US" dirty="0">
                <a:latin typeface="Calibri"/>
                <a:cs typeface="Calibri"/>
              </a:rPr>
              <a:t>	</a:t>
            </a:r>
            <a:r>
              <a:rPr lang="en-US" dirty="0" smtClean="0">
                <a:latin typeface="Calibri"/>
                <a:cs typeface="Calibri"/>
              </a:rPr>
              <a:t>➞ </a:t>
            </a:r>
            <a:r>
              <a:rPr lang="en-US" i="1" dirty="0" smtClean="0">
                <a:latin typeface="Calibri"/>
                <a:cs typeface="Calibri"/>
              </a:rPr>
              <a:t>indirect</a:t>
            </a:r>
            <a:r>
              <a:rPr lang="en-US" dirty="0" smtClean="0">
                <a:latin typeface="Calibri"/>
                <a:cs typeface="Calibri"/>
              </a:rPr>
              <a:t> SFR tracer</a:t>
            </a:r>
          </a:p>
          <a:p>
            <a:r>
              <a:rPr lang="en-US" dirty="0">
                <a:latin typeface="Calibri"/>
                <a:cs typeface="Calibri"/>
              </a:rPr>
              <a:t>	</a:t>
            </a:r>
            <a:r>
              <a:rPr lang="en-US" dirty="0" smtClean="0">
                <a:latin typeface="Calibri"/>
                <a:cs typeface="Calibri"/>
              </a:rPr>
              <a:t>➞ massive stars, well-sampled 	IMF</a:t>
            </a:r>
          </a:p>
          <a:p>
            <a:endParaRPr lang="en-US" dirty="0">
              <a:latin typeface="Calibri"/>
              <a:cs typeface="Calibri"/>
            </a:endParaRPr>
          </a:p>
          <a:p>
            <a:r>
              <a:rPr lang="en-US" dirty="0" smtClean="0">
                <a:latin typeface="Calibri"/>
                <a:cs typeface="Calibri"/>
              </a:rPr>
              <a:t>~10 GHz+ thermal</a:t>
            </a:r>
          </a:p>
          <a:p>
            <a:r>
              <a:rPr lang="en-US" dirty="0">
                <a:latin typeface="Calibri"/>
                <a:cs typeface="Calibri"/>
              </a:rPr>
              <a:t>	</a:t>
            </a:r>
            <a:r>
              <a:rPr lang="en-US" dirty="0" smtClean="0">
                <a:latin typeface="Calibri"/>
                <a:cs typeface="Calibri"/>
              </a:rPr>
              <a:t>➞ </a:t>
            </a:r>
            <a:r>
              <a:rPr lang="en-US" dirty="0" err="1" smtClean="0">
                <a:latin typeface="Calibri"/>
                <a:cs typeface="Calibri"/>
              </a:rPr>
              <a:t>redshifted</a:t>
            </a:r>
            <a:r>
              <a:rPr lang="en-US" dirty="0" smtClean="0">
                <a:latin typeface="Calibri"/>
                <a:cs typeface="Calibri"/>
              </a:rPr>
              <a:t> from 30-40 GHz</a:t>
            </a:r>
          </a:p>
          <a:p>
            <a:r>
              <a:rPr lang="en-US" dirty="0">
                <a:latin typeface="Calibri"/>
                <a:cs typeface="Calibri"/>
              </a:rPr>
              <a:t>	</a:t>
            </a:r>
            <a:r>
              <a:rPr lang="en-US" dirty="0" smtClean="0">
                <a:latin typeface="Calibri"/>
                <a:cs typeface="Calibri"/>
              </a:rPr>
              <a:t>➞ z ~ 2-3, peak of SF</a:t>
            </a:r>
          </a:p>
          <a:p>
            <a:r>
              <a:rPr lang="en-US" dirty="0">
                <a:latin typeface="Calibri"/>
                <a:cs typeface="Calibri"/>
              </a:rPr>
              <a:t>	</a:t>
            </a:r>
            <a:r>
              <a:rPr lang="en-US" dirty="0" smtClean="0">
                <a:latin typeface="Calibri"/>
                <a:cs typeface="Calibri"/>
              </a:rPr>
              <a:t>➞ </a:t>
            </a:r>
            <a:r>
              <a:rPr lang="en-US" i="1" dirty="0" smtClean="0">
                <a:latin typeface="Calibri"/>
                <a:cs typeface="Calibri"/>
              </a:rPr>
              <a:t>direct tracer </a:t>
            </a:r>
            <a:r>
              <a:rPr lang="en-US" dirty="0" smtClean="0">
                <a:latin typeface="Calibri"/>
                <a:cs typeface="Calibri"/>
              </a:rPr>
              <a:t>of current SFR 	of massive stars</a:t>
            </a:r>
          </a:p>
          <a:p>
            <a:endParaRPr lang="en-US" dirty="0">
              <a:latin typeface="Calibri"/>
              <a:cs typeface="Calibri"/>
            </a:endParaRPr>
          </a:p>
          <a:p>
            <a:r>
              <a:rPr lang="en-US" dirty="0" smtClean="0">
                <a:latin typeface="Calibri"/>
                <a:cs typeface="Calibri"/>
              </a:rPr>
              <a:t>Multi-frequency to separate non-thermal and thermal</a:t>
            </a:r>
            <a:endParaRPr lang="en-US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499692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80512" cy="630516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pl-PL" smtClean="0"/>
              <a:t>T. Bourke's Slides RePurposed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9300" y="304755"/>
            <a:ext cx="7667040" cy="2995825"/>
          </a:xfrm>
          <a:prstGeom prst="rect">
            <a:avLst/>
          </a:prstGeom>
        </p:spPr>
      </p:pic>
      <p:pic>
        <p:nvPicPr>
          <p:cNvPr id="8" name="Picture 7" descr="SKA1_SA_wideangle_highres-v2.jp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8341" y="3393713"/>
            <a:ext cx="7667999" cy="300458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897976" y="448733"/>
            <a:ext cx="1518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AUSTRALIA</a:t>
            </a:r>
            <a:endParaRPr lang="en-US" b="1" dirty="0"/>
          </a:p>
        </p:txBody>
      </p:sp>
      <p:sp>
        <p:nvSpPr>
          <p:cNvPr id="9" name="TextBox 8"/>
          <p:cNvSpPr txBox="1"/>
          <p:nvPr/>
        </p:nvSpPr>
        <p:spPr>
          <a:xfrm>
            <a:off x="748341" y="3420669"/>
            <a:ext cx="19202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smtClean="0"/>
              <a:t>SOUTH AFRICA</a:t>
            </a:r>
            <a:endParaRPr lang="en-US" b="1"/>
          </a:p>
        </p:txBody>
      </p:sp>
      <p:sp>
        <p:nvSpPr>
          <p:cNvPr id="10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748341" y="258609"/>
            <a:ext cx="6276872" cy="619941"/>
          </a:xfrm>
        </p:spPr>
        <p:txBody>
          <a:bodyPr/>
          <a:lstStyle/>
          <a:p>
            <a:r>
              <a:rPr lang="en-US" dirty="0" smtClean="0"/>
              <a:t>SKA Phase 2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889995" y="851594"/>
            <a:ext cx="3796360" cy="923330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latin typeface="Calibri"/>
                <a:cs typeface="Calibri"/>
              </a:rPr>
              <a:t>SKA-Low: ~500,000 low-</a:t>
            </a:r>
            <a:r>
              <a:rPr lang="en-US" b="1" dirty="0" err="1" smtClean="0">
                <a:latin typeface="Calibri"/>
                <a:cs typeface="Calibri"/>
              </a:rPr>
              <a:t>freq</a:t>
            </a:r>
            <a:r>
              <a:rPr lang="en-US" b="1" dirty="0" smtClean="0">
                <a:latin typeface="Calibri"/>
                <a:cs typeface="Calibri"/>
              </a:rPr>
              <a:t> dipoles,</a:t>
            </a:r>
          </a:p>
          <a:p>
            <a:pPr algn="ctr"/>
            <a:r>
              <a:rPr lang="en-US" b="1" dirty="0" smtClean="0">
                <a:latin typeface="Calibri"/>
                <a:cs typeface="Calibri"/>
              </a:rPr>
              <a:t>200 km baselines </a:t>
            </a:r>
          </a:p>
          <a:p>
            <a:pPr algn="ctr"/>
            <a:r>
              <a:rPr lang="en-US" b="1" dirty="0" smtClean="0">
                <a:latin typeface="Calibri"/>
                <a:cs typeface="Calibri"/>
              </a:rPr>
              <a:t>Murchison, Western Australia</a:t>
            </a:r>
            <a:endParaRPr lang="en-US" b="1" dirty="0">
              <a:latin typeface="Calibri"/>
              <a:cs typeface="Calibri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067425" y="3605335"/>
            <a:ext cx="2996782" cy="923330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0000"/>
                </a:solidFill>
                <a:latin typeface="Calibri"/>
                <a:cs typeface="Calibri"/>
              </a:rPr>
              <a:t>SKA-Mid: ~2500 x 15m dishes</a:t>
            </a:r>
          </a:p>
          <a:p>
            <a:pPr algn="ctr"/>
            <a:r>
              <a:rPr lang="en-US" b="1" dirty="0" smtClean="0">
                <a:solidFill>
                  <a:srgbClr val="000000"/>
                </a:solidFill>
                <a:latin typeface="Calibri"/>
                <a:cs typeface="Calibri"/>
              </a:rPr>
              <a:t>3500 km baselines </a:t>
            </a:r>
          </a:p>
          <a:p>
            <a:pPr algn="ctr"/>
            <a:r>
              <a:rPr lang="en-US" b="1" dirty="0" smtClean="0">
                <a:solidFill>
                  <a:srgbClr val="000000"/>
                </a:solidFill>
                <a:latin typeface="Calibri"/>
                <a:cs typeface="Calibri"/>
              </a:rPr>
              <a:t>Karoo, South Africa</a:t>
            </a:r>
            <a:endParaRPr lang="en-US" b="1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719944" y="304755"/>
            <a:ext cx="1685526" cy="369332"/>
          </a:xfrm>
          <a:prstGeom prst="rect">
            <a:avLst/>
          </a:prstGeom>
          <a:solidFill>
            <a:schemeClr val="bg1">
              <a:alpha val="4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mtClean="0">
                <a:latin typeface="Calibri" charset="0"/>
                <a:ea typeface="Calibri" charset="0"/>
                <a:cs typeface="Calibri" charset="0"/>
              </a:rPr>
              <a:t>Start Mid-2020s</a:t>
            </a:r>
            <a:endParaRPr lang="en-US" dirty="0"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75243" y="406070"/>
            <a:ext cx="1037251" cy="51862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8547" y="3439840"/>
            <a:ext cx="1066148" cy="54349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889995" y="5658833"/>
            <a:ext cx="3384516" cy="646331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0000"/>
                </a:solidFill>
                <a:latin typeface="Calibri"/>
                <a:cs typeface="Calibri"/>
              </a:rPr>
              <a:t>+ Mid-Frequency Aperture Array?</a:t>
            </a:r>
          </a:p>
          <a:p>
            <a:pPr algn="ctr"/>
            <a:r>
              <a:rPr lang="en-US" b="1" dirty="0" smtClean="0">
                <a:solidFill>
                  <a:srgbClr val="000000"/>
                </a:solidFill>
                <a:latin typeface="Calibri"/>
                <a:cs typeface="Calibri"/>
              </a:rPr>
              <a:t>+ Phased-Array Feeds?</a:t>
            </a:r>
          </a:p>
        </p:txBody>
      </p:sp>
    </p:spTree>
    <p:extLst>
      <p:ext uri="{BB962C8B-B14F-4D97-AF65-F5344CB8AC3E}">
        <p14:creationId xmlns:p14="http://schemas.microsoft.com/office/powerpoint/2010/main" val="19137163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pl-PL" smtClean="0"/>
              <a:t>T. Bourke's Slides RePurposed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85056" cy="620310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902946" y="250370"/>
            <a:ext cx="33764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  <a:latin typeface="Calibri"/>
                <a:cs typeface="Calibri"/>
                <a:sym typeface="Wingdings"/>
              </a:rPr>
              <a:t>Radio Transients</a:t>
            </a:r>
          </a:p>
        </p:txBody>
      </p:sp>
    </p:spTree>
    <p:extLst>
      <p:ext uri="{BB962C8B-B14F-4D97-AF65-F5344CB8AC3E}">
        <p14:creationId xmlns:p14="http://schemas.microsoft.com/office/powerpoint/2010/main" val="454138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360963" y="521799"/>
            <a:ext cx="7298113" cy="619941"/>
          </a:xfrm>
        </p:spPr>
        <p:txBody>
          <a:bodyPr/>
          <a:lstStyle/>
          <a:p>
            <a:r>
              <a:rPr lang="en-US" dirty="0" smtClean="0"/>
              <a:t>Radio Transients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pl-PL" smtClean="0"/>
              <a:t>T. Bourke's Slides RePurposed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73040" y="1345468"/>
            <a:ext cx="389842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688A"/>
                </a:solidFill>
              </a:rPr>
              <a:t>Incoherent synchrotron </a:t>
            </a:r>
            <a:r>
              <a:rPr lang="en-US" sz="2000" b="1" dirty="0" smtClean="0">
                <a:solidFill>
                  <a:srgbClr val="00688A"/>
                </a:solidFill>
              </a:rPr>
              <a:t>emission</a:t>
            </a:r>
          </a:p>
          <a:p>
            <a:pPr algn="ctr"/>
            <a:endParaRPr lang="en-US" sz="2000" b="1" dirty="0">
              <a:solidFill>
                <a:srgbClr val="00688A"/>
              </a:solidFill>
            </a:endParaRPr>
          </a:p>
          <a:p>
            <a:pPr algn="ctr"/>
            <a:r>
              <a:rPr lang="en-US" dirty="0"/>
              <a:t>Relatively </a:t>
            </a:r>
            <a:r>
              <a:rPr lang="en-US" b="1" dirty="0"/>
              <a:t>slow</a:t>
            </a:r>
            <a:r>
              <a:rPr lang="en-US" dirty="0"/>
              <a:t> variability</a:t>
            </a:r>
          </a:p>
          <a:p>
            <a:pPr algn="ctr"/>
            <a:r>
              <a:rPr lang="en-US" dirty="0"/>
              <a:t>Brightness temperature limited</a:t>
            </a:r>
          </a:p>
          <a:p>
            <a:pPr algn="ctr"/>
            <a:r>
              <a:rPr lang="en-US" dirty="0"/>
              <a:t>Associated with all explosive events</a:t>
            </a:r>
          </a:p>
          <a:p>
            <a:pPr algn="ctr"/>
            <a:r>
              <a:rPr lang="en-US" dirty="0"/>
              <a:t>Find these (mostly) in </a:t>
            </a:r>
            <a:r>
              <a:rPr lang="en-US" dirty="0" smtClean="0"/>
              <a:t>images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333879" y="1363037"/>
            <a:ext cx="3640845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0688A"/>
                </a:solidFill>
              </a:rPr>
              <a:t>Coherent emission</a:t>
            </a:r>
          </a:p>
          <a:p>
            <a:pPr algn="ctr"/>
            <a:endParaRPr lang="en-US" sz="2000" b="1" dirty="0">
              <a:solidFill>
                <a:srgbClr val="00688A"/>
              </a:solidFill>
            </a:endParaRPr>
          </a:p>
          <a:p>
            <a:pPr algn="ctr"/>
            <a:r>
              <a:rPr lang="en-US" dirty="0"/>
              <a:t>Relatively </a:t>
            </a:r>
            <a:r>
              <a:rPr lang="en-US" b="1" dirty="0"/>
              <a:t>fast</a:t>
            </a:r>
            <a:r>
              <a:rPr lang="en-US" dirty="0"/>
              <a:t> variability</a:t>
            </a:r>
          </a:p>
          <a:p>
            <a:pPr algn="ctr"/>
            <a:r>
              <a:rPr lang="en-US" dirty="0"/>
              <a:t>High brightness temperature</a:t>
            </a:r>
          </a:p>
          <a:p>
            <a:pPr algn="ctr"/>
            <a:r>
              <a:rPr lang="en-US" dirty="0"/>
              <a:t>Often highly </a:t>
            </a:r>
            <a:r>
              <a:rPr lang="en-US" dirty="0" err="1"/>
              <a:t>polarised</a:t>
            </a:r>
            <a:endParaRPr lang="en-US" dirty="0"/>
          </a:p>
          <a:p>
            <a:pPr algn="ctr"/>
            <a:r>
              <a:rPr lang="en-US" dirty="0"/>
              <a:t>Sometimes very steep spectra</a:t>
            </a:r>
          </a:p>
          <a:p>
            <a:pPr algn="ctr"/>
            <a:r>
              <a:rPr lang="en-US" dirty="0"/>
              <a:t>Find these (mostly) in time series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977940" y="1068469"/>
            <a:ext cx="104728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Calibri"/>
                <a:cs typeface="Calibri"/>
              </a:rPr>
              <a:t>Fender+ 2015</a:t>
            </a:r>
            <a:endParaRPr lang="en-US" sz="1200" dirty="0">
              <a:latin typeface="Calibri"/>
              <a:cs typeface="Calibri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3712307" y="1337669"/>
            <a:ext cx="1921754" cy="987407"/>
            <a:chOff x="3034324" y="4180516"/>
            <a:chExt cx="1921754" cy="987407"/>
          </a:xfrm>
        </p:grpSpPr>
        <p:sp>
          <p:nvSpPr>
            <p:cNvPr id="8" name="Bent Arrow 7"/>
            <p:cNvSpPr/>
            <p:nvPr/>
          </p:nvSpPr>
          <p:spPr>
            <a:xfrm flipV="1">
              <a:off x="3878385" y="4180516"/>
              <a:ext cx="1077693" cy="987407"/>
            </a:xfrm>
            <a:prstGeom prst="ben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9" name="Bent Arrow 8"/>
            <p:cNvSpPr/>
            <p:nvPr/>
          </p:nvSpPr>
          <p:spPr>
            <a:xfrm flipH="1" flipV="1">
              <a:off x="3034324" y="4180516"/>
              <a:ext cx="1077693" cy="987407"/>
            </a:xfrm>
            <a:prstGeom prst="ben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963" y="3560510"/>
            <a:ext cx="3509211" cy="26670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2865358" y="6210234"/>
            <a:ext cx="1053982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/>
              <a:t>Mark A. </a:t>
            </a:r>
            <a:r>
              <a:rPr lang="en-US" sz="1000" dirty="0" err="1"/>
              <a:t>Garlick</a:t>
            </a:r>
            <a:endParaRPr lang="en-US" sz="1000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06109" y="3519698"/>
            <a:ext cx="3485200" cy="2707812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5403487" y="6206245"/>
            <a:ext cx="96650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Dan Thornton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4335107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360964" y="394799"/>
            <a:ext cx="6276872" cy="619941"/>
          </a:xfrm>
        </p:spPr>
        <p:txBody>
          <a:bodyPr/>
          <a:lstStyle/>
          <a:p>
            <a:r>
              <a:rPr lang="en-US" dirty="0" smtClean="0"/>
              <a:t>Fast Radio Bursts (FRBs)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pl-PL" smtClean="0"/>
              <a:t>T. Bourke's Slides RePurposed</a:t>
            </a:r>
            <a:endParaRPr lang="en-US" dirty="0"/>
          </a:p>
        </p:txBody>
      </p:sp>
      <p:sp>
        <p:nvSpPr>
          <p:cNvPr id="4" name="Content Placeholder 3"/>
          <p:cNvSpPr txBox="1">
            <a:spLocks/>
          </p:cNvSpPr>
          <p:nvPr/>
        </p:nvSpPr>
        <p:spPr>
          <a:xfrm>
            <a:off x="360964" y="1583781"/>
            <a:ext cx="4095513" cy="2987095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80000"/>
              </a:lnSpc>
              <a:buFont typeface="Arial"/>
              <a:buNone/>
              <a:tabLst>
                <a:tab pos="180975" algn="l"/>
              </a:tabLst>
            </a:pPr>
            <a:r>
              <a:rPr lang="en-US" sz="1800" dirty="0">
                <a:solidFill>
                  <a:srgbClr val="000000"/>
                </a:solidFill>
                <a:latin typeface="Calibri"/>
                <a:cs typeface="Calibri"/>
              </a:rPr>
              <a:t>&gt;</a:t>
            </a:r>
            <a:r>
              <a:rPr lang="en-US" sz="1800" dirty="0" smtClean="0">
                <a:solidFill>
                  <a:srgbClr val="000000"/>
                </a:solidFill>
                <a:latin typeface="Calibri"/>
                <a:cs typeface="Calibri"/>
              </a:rPr>
              <a:t>20 celestial “FRB” events now detected</a:t>
            </a:r>
          </a:p>
          <a:p>
            <a:pPr marL="0" indent="0">
              <a:lnSpc>
                <a:spcPct val="80000"/>
              </a:lnSpc>
              <a:buFont typeface="Arial"/>
              <a:buNone/>
              <a:tabLst>
                <a:tab pos="180975" algn="l"/>
              </a:tabLst>
            </a:pPr>
            <a:endParaRPr lang="en-US" sz="1800" dirty="0" smtClean="0">
              <a:solidFill>
                <a:srgbClr val="000000"/>
              </a:solidFill>
              <a:latin typeface="Calibri"/>
              <a:cs typeface="Calibri"/>
            </a:endParaRPr>
          </a:p>
          <a:p>
            <a:pPr marL="0" indent="0">
              <a:lnSpc>
                <a:spcPct val="80000"/>
              </a:lnSpc>
              <a:buFont typeface="Arial"/>
              <a:buNone/>
              <a:tabLst>
                <a:tab pos="180975" algn="l"/>
              </a:tabLst>
            </a:pPr>
            <a:r>
              <a:rPr lang="en-US" sz="1800" dirty="0">
                <a:solidFill>
                  <a:srgbClr val="000000"/>
                </a:solidFill>
                <a:latin typeface="Calibri"/>
                <a:cs typeface="Calibri"/>
              </a:rPr>
              <a:t>	</a:t>
            </a:r>
            <a:r>
              <a:rPr lang="en-US" sz="1800" b="1" dirty="0" smtClean="0">
                <a:solidFill>
                  <a:srgbClr val="000000"/>
                </a:solidFill>
                <a:latin typeface="Calibri"/>
                <a:cs typeface="Calibri"/>
              </a:rPr>
              <a:t>Bright: S = 0.5 – 1.3 </a:t>
            </a:r>
            <a:r>
              <a:rPr lang="en-US" sz="1800" b="1" dirty="0" err="1" smtClean="0">
                <a:solidFill>
                  <a:srgbClr val="000000"/>
                </a:solidFill>
                <a:latin typeface="Calibri"/>
                <a:cs typeface="Calibri"/>
              </a:rPr>
              <a:t>Jy</a:t>
            </a:r>
            <a:r>
              <a:rPr lang="en-US" sz="1800" b="1" dirty="0" smtClean="0">
                <a:solidFill>
                  <a:srgbClr val="000000"/>
                </a:solidFill>
                <a:latin typeface="Calibri"/>
                <a:cs typeface="Calibri"/>
              </a:rPr>
              <a:t>, </a:t>
            </a:r>
          </a:p>
          <a:p>
            <a:pPr marL="0" indent="0">
              <a:lnSpc>
                <a:spcPct val="80000"/>
              </a:lnSpc>
              <a:buFont typeface="Arial"/>
              <a:buNone/>
              <a:tabLst>
                <a:tab pos="180975" algn="l"/>
              </a:tabLst>
            </a:pPr>
            <a:r>
              <a:rPr lang="en-US" sz="1800" b="1" dirty="0" smtClean="0">
                <a:solidFill>
                  <a:srgbClr val="000000"/>
                </a:solidFill>
                <a:latin typeface="Calibri"/>
                <a:cs typeface="Calibri"/>
              </a:rPr>
              <a:t>	Short period: </a:t>
            </a:r>
            <a:r>
              <a:rPr lang="en-US" sz="1800" b="1" dirty="0" err="1" smtClean="0">
                <a:solidFill>
                  <a:srgbClr val="000000"/>
                </a:solidFill>
                <a:latin typeface="Calibri"/>
                <a:cs typeface="Calibri"/>
              </a:rPr>
              <a:t>Δt</a:t>
            </a:r>
            <a:r>
              <a:rPr lang="en-US" sz="1800" b="1" dirty="0" smtClean="0">
                <a:solidFill>
                  <a:srgbClr val="000000"/>
                </a:solidFill>
                <a:latin typeface="Calibri"/>
                <a:cs typeface="Calibri"/>
              </a:rPr>
              <a:t> = 1 – 6 </a:t>
            </a:r>
            <a:r>
              <a:rPr lang="en-US" sz="1800" b="1" dirty="0" err="1" smtClean="0">
                <a:solidFill>
                  <a:srgbClr val="000000"/>
                </a:solidFill>
                <a:latin typeface="Calibri"/>
                <a:cs typeface="Calibri"/>
              </a:rPr>
              <a:t>msec</a:t>
            </a:r>
            <a:endParaRPr lang="en-US" sz="1800" b="1" dirty="0">
              <a:solidFill>
                <a:srgbClr val="000000"/>
              </a:solidFill>
              <a:latin typeface="Calibri"/>
              <a:cs typeface="Calibri"/>
            </a:endParaRPr>
          </a:p>
          <a:p>
            <a:pPr marL="0" indent="0">
              <a:lnSpc>
                <a:spcPct val="80000"/>
              </a:lnSpc>
              <a:buFont typeface="Arial"/>
              <a:buNone/>
              <a:tabLst>
                <a:tab pos="180975" algn="l"/>
              </a:tabLst>
            </a:pPr>
            <a:r>
              <a:rPr lang="en-US" sz="1800" b="1" dirty="0" smtClean="0">
                <a:solidFill>
                  <a:srgbClr val="000000"/>
                </a:solidFill>
                <a:latin typeface="Calibri"/>
                <a:cs typeface="Calibri"/>
              </a:rPr>
              <a:t>	Extragalactic: DM = 375 – 1500 cm</a:t>
            </a:r>
            <a:r>
              <a:rPr lang="en-US" sz="1800" b="1" baseline="30000" dirty="0" smtClean="0">
                <a:solidFill>
                  <a:srgbClr val="000000"/>
                </a:solidFill>
                <a:latin typeface="Calibri"/>
                <a:cs typeface="Calibri"/>
              </a:rPr>
              <a:t>-3</a:t>
            </a:r>
            <a:r>
              <a:rPr lang="en-US" sz="1800" b="1" dirty="0" smtClean="0">
                <a:solidFill>
                  <a:srgbClr val="000000"/>
                </a:solidFill>
                <a:latin typeface="Calibri"/>
                <a:cs typeface="Calibri"/>
              </a:rPr>
              <a:t> pc</a:t>
            </a:r>
          </a:p>
          <a:p>
            <a:pPr marL="0" indent="0">
              <a:lnSpc>
                <a:spcPct val="80000"/>
              </a:lnSpc>
              <a:buFont typeface="Arial"/>
              <a:buNone/>
              <a:tabLst>
                <a:tab pos="180975" algn="l"/>
              </a:tabLst>
            </a:pPr>
            <a:endParaRPr lang="en-US" sz="1800" dirty="0" smtClean="0">
              <a:solidFill>
                <a:srgbClr val="000000"/>
              </a:solidFill>
              <a:latin typeface="Calibri"/>
              <a:cs typeface="Calibri"/>
            </a:endParaRPr>
          </a:p>
          <a:p>
            <a:pPr marL="171450" indent="-171450">
              <a:lnSpc>
                <a:spcPct val="80000"/>
              </a:lnSpc>
            </a:pPr>
            <a:r>
              <a:rPr lang="en-US" sz="1800" dirty="0" smtClean="0">
                <a:solidFill>
                  <a:srgbClr val="000000"/>
                </a:solidFill>
                <a:latin typeface="Calibri"/>
                <a:cs typeface="Calibri"/>
              </a:rPr>
              <a:t>Estimated event rate: 1x10</a:t>
            </a:r>
            <a:r>
              <a:rPr lang="en-US" sz="1800" baseline="30000" dirty="0" smtClean="0">
                <a:solidFill>
                  <a:srgbClr val="000000"/>
                </a:solidFill>
                <a:latin typeface="Calibri"/>
                <a:cs typeface="Calibri"/>
              </a:rPr>
              <a:t>4</a:t>
            </a:r>
            <a:r>
              <a:rPr lang="en-US" sz="1800" dirty="0" smtClean="0">
                <a:solidFill>
                  <a:srgbClr val="000000"/>
                </a:solidFill>
                <a:latin typeface="Calibri"/>
                <a:cs typeface="Calibri"/>
              </a:rPr>
              <a:t> sky</a:t>
            </a:r>
            <a:r>
              <a:rPr lang="en-US" sz="1800" baseline="30000" dirty="0" smtClean="0">
                <a:solidFill>
                  <a:srgbClr val="000000"/>
                </a:solidFill>
                <a:latin typeface="Calibri"/>
                <a:cs typeface="Calibri"/>
              </a:rPr>
              <a:t>-1</a:t>
            </a:r>
            <a:r>
              <a:rPr lang="en-US" sz="1800" dirty="0" smtClean="0">
                <a:solidFill>
                  <a:srgbClr val="000000"/>
                </a:solidFill>
                <a:latin typeface="Calibri"/>
                <a:cs typeface="Calibri"/>
              </a:rPr>
              <a:t> day</a:t>
            </a:r>
            <a:r>
              <a:rPr lang="en-US" sz="1800" baseline="30000" dirty="0" smtClean="0">
                <a:solidFill>
                  <a:srgbClr val="000000"/>
                </a:solidFill>
                <a:latin typeface="Calibri"/>
                <a:cs typeface="Calibri"/>
              </a:rPr>
              <a:t>-1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en-US" sz="1800" dirty="0" smtClean="0">
                <a:solidFill>
                  <a:srgbClr val="000000"/>
                </a:solidFill>
                <a:latin typeface="Calibri"/>
                <a:cs typeface="Calibri"/>
              </a:rPr>
              <a:t> </a:t>
            </a:r>
          </a:p>
          <a:p>
            <a:pPr marL="171450" indent="-171450">
              <a:lnSpc>
                <a:spcPct val="80000"/>
              </a:lnSpc>
            </a:pPr>
            <a:r>
              <a:rPr lang="en-US" sz="1800" dirty="0" smtClean="0">
                <a:solidFill>
                  <a:srgbClr val="000000"/>
                </a:solidFill>
                <a:latin typeface="Calibri"/>
                <a:cs typeface="Calibri"/>
              </a:rPr>
              <a:t>Completely unknown origin</a:t>
            </a:r>
            <a:r>
              <a:rPr lang="en-US" sz="1800" baseline="30000" dirty="0" smtClean="0">
                <a:solidFill>
                  <a:srgbClr val="000000"/>
                </a:solidFill>
                <a:latin typeface="Calibri"/>
                <a:cs typeface="Calibri"/>
              </a:rPr>
              <a:t>*</a:t>
            </a:r>
            <a:r>
              <a:rPr lang="en-US" sz="1800" dirty="0" smtClean="0">
                <a:solidFill>
                  <a:srgbClr val="000000"/>
                </a:solidFill>
                <a:latin typeface="Calibri"/>
                <a:cs typeface="Calibri"/>
              </a:rPr>
              <a:t>, possibly at cosmological distances </a:t>
            </a:r>
          </a:p>
          <a:p>
            <a:pPr>
              <a:lnSpc>
                <a:spcPct val="80000"/>
              </a:lnSpc>
            </a:pPr>
            <a:endParaRPr lang="en-US" sz="1800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57253" y="1036356"/>
            <a:ext cx="54938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  <a:latin typeface="Calibri"/>
                <a:cs typeface="Calibri"/>
                <a:sym typeface="Wingdings"/>
              </a:rPr>
              <a:t>Bright, short period bursts at cosmological (?) distances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56475" y="1564451"/>
            <a:ext cx="4549823" cy="380336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7793" y="4709429"/>
            <a:ext cx="2993665" cy="1683937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5031837" y="4240189"/>
            <a:ext cx="27494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alibri"/>
                <a:cs typeface="Calibri"/>
                <a:sym typeface="Wingdings"/>
              </a:rPr>
              <a:t>DM = 944 pc cm</a:t>
            </a:r>
            <a:r>
              <a:rPr lang="en-US" baseline="30000" dirty="0" smtClean="0">
                <a:latin typeface="Calibri"/>
                <a:cs typeface="Calibri"/>
                <a:sym typeface="Wingdings"/>
              </a:rPr>
              <a:t>-3 </a:t>
            </a:r>
            <a:r>
              <a:rPr lang="en-US" dirty="0" smtClean="0">
                <a:latin typeface="Calibri"/>
                <a:cs typeface="Calibri"/>
                <a:sym typeface="Wingdings"/>
              </a:rPr>
              <a:t>➜ z ~ 0.8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034300" y="4609521"/>
            <a:ext cx="1618182" cy="35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alibri"/>
                <a:cs typeface="Calibri"/>
                <a:sym typeface="Wingdings"/>
              </a:rPr>
              <a:t>Thornton+ 2013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630742" y="5488572"/>
            <a:ext cx="40434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Probe Baryon content along line-of-sight</a:t>
            </a:r>
          </a:p>
          <a:p>
            <a:pPr algn="ctr"/>
            <a:r>
              <a:rPr lang="en-US" b="1" u="sng" dirty="0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Missing Baryon Question</a:t>
            </a:r>
            <a:endParaRPr lang="en-US" b="1" u="sng" dirty="0">
              <a:solidFill>
                <a:srgbClr val="FF0000"/>
              </a:solidFill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292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92" descr="seqD_063a_hal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4288" y="1985"/>
            <a:ext cx="9158287" cy="68687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3732" name="Group 63"/>
          <p:cNvGrpSpPr>
            <a:grpSpLocks/>
          </p:cNvGrpSpPr>
          <p:nvPr/>
        </p:nvGrpSpPr>
        <p:grpSpPr bwMode="auto">
          <a:xfrm>
            <a:off x="5720395" y="6496052"/>
            <a:ext cx="3423604" cy="323850"/>
            <a:chOff x="2966" y="2233"/>
            <a:chExt cx="2931" cy="204"/>
          </a:xfrm>
        </p:grpSpPr>
        <p:sp>
          <p:nvSpPr>
            <p:cNvPr id="73733" name="AutoShape 64"/>
            <p:cNvSpPr>
              <a:spLocks noChangeArrowheads="1"/>
            </p:cNvSpPr>
            <p:nvPr/>
          </p:nvSpPr>
          <p:spPr bwMode="auto">
            <a:xfrm>
              <a:off x="2966" y="2233"/>
              <a:ext cx="2931" cy="204"/>
            </a:xfrm>
            <a:prstGeom prst="roundRect">
              <a:avLst>
                <a:gd name="adj" fmla="val 486"/>
              </a:avLst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sz="1200">
                <a:solidFill>
                  <a:schemeClr val="bg1"/>
                </a:solidFill>
                <a:latin typeface="Calibri"/>
                <a:cs typeface="Calibri"/>
              </a:endParaRPr>
            </a:p>
          </p:txBody>
        </p:sp>
        <p:grpSp>
          <p:nvGrpSpPr>
            <p:cNvPr id="73734" name="Group 65"/>
            <p:cNvGrpSpPr>
              <a:grpSpLocks/>
            </p:cNvGrpSpPr>
            <p:nvPr/>
          </p:nvGrpSpPr>
          <p:grpSpPr bwMode="auto">
            <a:xfrm>
              <a:off x="2966" y="2233"/>
              <a:ext cx="2909" cy="191"/>
              <a:chOff x="2966" y="2233"/>
              <a:chExt cx="2909" cy="191"/>
            </a:xfrm>
          </p:grpSpPr>
          <p:sp>
            <p:nvSpPr>
              <p:cNvPr id="73735" name="AutoShape 66"/>
              <p:cNvSpPr>
                <a:spLocks noChangeArrowheads="1"/>
              </p:cNvSpPr>
              <p:nvPr/>
            </p:nvSpPr>
            <p:spPr bwMode="auto">
              <a:xfrm>
                <a:off x="2966" y="2233"/>
                <a:ext cx="2909" cy="191"/>
              </a:xfrm>
              <a:prstGeom prst="roundRect">
                <a:avLst>
                  <a:gd name="adj" fmla="val 523"/>
                </a:avLst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sz="1200">
                  <a:solidFill>
                    <a:schemeClr val="bg1"/>
                  </a:solidFill>
                  <a:latin typeface="Calibri"/>
                  <a:cs typeface="Calibri"/>
                </a:endParaRPr>
              </a:p>
            </p:txBody>
          </p:sp>
          <p:grpSp>
            <p:nvGrpSpPr>
              <p:cNvPr id="73736" name="Group 67"/>
              <p:cNvGrpSpPr>
                <a:grpSpLocks/>
              </p:cNvGrpSpPr>
              <p:nvPr/>
            </p:nvGrpSpPr>
            <p:grpSpPr bwMode="auto">
              <a:xfrm>
                <a:off x="2966" y="2233"/>
                <a:ext cx="2895" cy="179"/>
                <a:chOff x="2966" y="2233"/>
                <a:chExt cx="2895" cy="179"/>
              </a:xfrm>
            </p:grpSpPr>
            <p:sp>
              <p:nvSpPr>
                <p:cNvPr id="73737" name="AutoShape 68"/>
                <p:cNvSpPr>
                  <a:spLocks noChangeArrowheads="1"/>
                </p:cNvSpPr>
                <p:nvPr/>
              </p:nvSpPr>
              <p:spPr bwMode="auto">
                <a:xfrm>
                  <a:off x="2966" y="2233"/>
                  <a:ext cx="2895" cy="179"/>
                </a:xfrm>
                <a:prstGeom prst="roundRect">
                  <a:avLst>
                    <a:gd name="adj" fmla="val 560"/>
                  </a:avLst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 sz="1200">
                    <a:solidFill>
                      <a:schemeClr val="bg1"/>
                    </a:solidFill>
                    <a:latin typeface="Calibri"/>
                    <a:cs typeface="Calibri"/>
                  </a:endParaRPr>
                </a:p>
              </p:txBody>
            </p:sp>
            <p:grpSp>
              <p:nvGrpSpPr>
                <p:cNvPr id="73738" name="Group 69"/>
                <p:cNvGrpSpPr>
                  <a:grpSpLocks/>
                </p:cNvGrpSpPr>
                <p:nvPr/>
              </p:nvGrpSpPr>
              <p:grpSpPr bwMode="auto">
                <a:xfrm>
                  <a:off x="2966" y="2233"/>
                  <a:ext cx="2879" cy="169"/>
                  <a:chOff x="2966" y="2233"/>
                  <a:chExt cx="2879" cy="169"/>
                </a:xfrm>
              </p:grpSpPr>
              <p:sp>
                <p:nvSpPr>
                  <p:cNvPr id="73739" name="AutoShape 70"/>
                  <p:cNvSpPr>
                    <a:spLocks noChangeArrowheads="1"/>
                  </p:cNvSpPr>
                  <p:nvPr/>
                </p:nvSpPr>
                <p:spPr bwMode="auto">
                  <a:xfrm>
                    <a:off x="2966" y="2233"/>
                    <a:ext cx="2879" cy="169"/>
                  </a:xfrm>
                  <a:prstGeom prst="roundRect">
                    <a:avLst>
                      <a:gd name="adj" fmla="val 593"/>
                    </a:avLst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 sz="1200">
                      <a:solidFill>
                        <a:schemeClr val="bg1"/>
                      </a:solidFill>
                      <a:latin typeface="Calibri"/>
                      <a:cs typeface="Calibri"/>
                    </a:endParaRPr>
                  </a:p>
                </p:txBody>
              </p:sp>
              <p:grpSp>
                <p:nvGrpSpPr>
                  <p:cNvPr id="73740" name="Group 71"/>
                  <p:cNvGrpSpPr>
                    <a:grpSpLocks/>
                  </p:cNvGrpSpPr>
                  <p:nvPr/>
                </p:nvGrpSpPr>
                <p:grpSpPr bwMode="auto">
                  <a:xfrm>
                    <a:off x="2966" y="2233"/>
                    <a:ext cx="2865" cy="160"/>
                    <a:chOff x="2966" y="2233"/>
                    <a:chExt cx="2865" cy="160"/>
                  </a:xfrm>
                </p:grpSpPr>
                <p:sp>
                  <p:nvSpPr>
                    <p:cNvPr id="73741" name="AutoShape 7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966" y="2233"/>
                      <a:ext cx="2865" cy="160"/>
                    </a:xfrm>
                    <a:prstGeom prst="roundRect">
                      <a:avLst>
                        <a:gd name="adj" fmla="val 625"/>
                      </a:avLst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 sz="1200">
                        <a:solidFill>
                          <a:schemeClr val="bg1"/>
                        </a:solidFill>
                        <a:latin typeface="Calibri"/>
                        <a:cs typeface="Calibri"/>
                      </a:endParaRPr>
                    </a:p>
                  </p:txBody>
                </p:sp>
                <p:grpSp>
                  <p:nvGrpSpPr>
                    <p:cNvPr id="73742" name="Group 73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968" y="2233"/>
                      <a:ext cx="2855" cy="151"/>
                      <a:chOff x="2968" y="2233"/>
                      <a:chExt cx="2855" cy="151"/>
                    </a:xfrm>
                  </p:grpSpPr>
                  <p:sp>
                    <p:nvSpPr>
                      <p:cNvPr id="73743" name="AutoShape 74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968" y="2233"/>
                        <a:ext cx="2855" cy="151"/>
                      </a:xfrm>
                      <a:prstGeom prst="roundRect">
                        <a:avLst>
                          <a:gd name="adj" fmla="val 667"/>
                        </a:avLst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 sz="1200">
                          <a:solidFill>
                            <a:schemeClr val="bg1"/>
                          </a:solidFill>
                          <a:latin typeface="Calibri"/>
                          <a:cs typeface="Calibri"/>
                        </a:endParaRPr>
                      </a:p>
                    </p:txBody>
                  </p:sp>
                  <p:grpSp>
                    <p:nvGrpSpPr>
                      <p:cNvPr id="73744" name="Group 75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2968" y="2233"/>
                        <a:ext cx="2844" cy="143"/>
                        <a:chOff x="2968" y="2233"/>
                        <a:chExt cx="2844" cy="143"/>
                      </a:xfrm>
                    </p:grpSpPr>
                    <p:sp>
                      <p:nvSpPr>
                        <p:cNvPr id="73745" name="AutoShape 76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968" y="2233"/>
                          <a:ext cx="2844" cy="143"/>
                        </a:xfrm>
                        <a:prstGeom prst="roundRect">
                          <a:avLst>
                            <a:gd name="adj" fmla="val 704"/>
                          </a:avLst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round/>
                              <a:headEnd/>
                              <a:tailEnd/>
                            </a14:hiddenLine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 sz="1200">
                            <a:solidFill>
                              <a:schemeClr val="bg1"/>
                            </a:solidFill>
                            <a:latin typeface="Calibri"/>
                            <a:cs typeface="Calibri"/>
                          </a:endParaRPr>
                        </a:p>
                      </p:txBody>
                    </p:sp>
                    <p:grpSp>
                      <p:nvGrpSpPr>
                        <p:cNvPr id="73746" name="Group 77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2968" y="2233"/>
                          <a:ext cx="2835" cy="137"/>
                          <a:chOff x="2968" y="2233"/>
                          <a:chExt cx="2835" cy="137"/>
                        </a:xfrm>
                      </p:grpSpPr>
                      <p:sp>
                        <p:nvSpPr>
                          <p:cNvPr id="73747" name="AutoShape 78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2968" y="2233"/>
                            <a:ext cx="2835" cy="137"/>
                          </a:xfrm>
                          <a:prstGeom prst="roundRect">
                            <a:avLst>
                              <a:gd name="adj" fmla="val 731"/>
                            </a:avLst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round/>
                                <a:headEnd/>
                                <a:tailEnd/>
                              </a14:hiddenLine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 sz="1200">
                              <a:solidFill>
                                <a:schemeClr val="bg1"/>
                              </a:solidFill>
                              <a:latin typeface="Calibri"/>
                              <a:cs typeface="Calibri"/>
                            </a:endParaRPr>
                          </a:p>
                        </p:txBody>
                      </p:sp>
                      <p:grpSp>
                        <p:nvGrpSpPr>
                          <p:cNvPr id="73748" name="Group 79"/>
                          <p:cNvGrpSpPr>
                            <a:grpSpLocks/>
                          </p:cNvGrpSpPr>
                          <p:nvPr/>
                        </p:nvGrpSpPr>
                        <p:grpSpPr bwMode="auto">
                          <a:xfrm>
                            <a:off x="2968" y="2233"/>
                            <a:ext cx="2830" cy="130"/>
                            <a:chOff x="2968" y="2233"/>
                            <a:chExt cx="2830" cy="130"/>
                          </a:xfrm>
                        </p:grpSpPr>
                        <p:sp>
                          <p:nvSpPr>
                            <p:cNvPr id="73749" name="AutoShape 80"/>
                            <p:cNvSpPr>
                              <a:spLocks noChangeArrowheads="1"/>
                            </p:cNvSpPr>
                            <p:nvPr/>
                          </p:nvSpPr>
                          <p:spPr bwMode="auto">
                            <a:xfrm>
                              <a:off x="2968" y="2233"/>
                              <a:ext cx="2830" cy="130"/>
                            </a:xfrm>
                            <a:prstGeom prst="roundRect">
                              <a:avLst>
                                <a:gd name="adj" fmla="val 769"/>
                              </a:avLst>
                            </a:prstGeom>
                            <a:noFill/>
                            <a:ln>
                              <a:noFill/>
                            </a:ln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round/>
                                  <a:headEnd/>
                                  <a:tailEnd/>
                                </a14:hiddenLine>
                              </a:ext>
                            </a:extLst>
                          </p:spPr>
                          <p:txBody>
                            <a:bodyPr wrap="none" anchor="ctr"/>
                            <a:lstStyle/>
                            <a:p>
                              <a:endParaRPr lang="en-US" sz="1200">
                                <a:solidFill>
                                  <a:schemeClr val="bg1"/>
                                </a:solidFill>
                                <a:latin typeface="Calibri"/>
                                <a:cs typeface="Calibri"/>
                              </a:endParaRPr>
                            </a:p>
                          </p:txBody>
                        </p:sp>
                        <p:grpSp>
                          <p:nvGrpSpPr>
                            <p:cNvPr id="73750" name="Group 81"/>
                            <p:cNvGrpSpPr>
                              <a:grpSpLocks/>
                            </p:cNvGrpSpPr>
                            <p:nvPr/>
                          </p:nvGrpSpPr>
                          <p:grpSpPr bwMode="auto">
                            <a:xfrm>
                              <a:off x="2968" y="2233"/>
                              <a:ext cx="2822" cy="125"/>
                              <a:chOff x="2968" y="2233"/>
                              <a:chExt cx="2822" cy="125"/>
                            </a:xfrm>
                          </p:grpSpPr>
                          <p:sp>
                            <p:nvSpPr>
                              <p:cNvPr id="73751" name="AutoShape 82"/>
                              <p:cNvSpPr>
                                <a:spLocks noChangeArrowheads="1"/>
                              </p:cNvSpPr>
                              <p:nvPr/>
                            </p:nvSpPr>
                            <p:spPr bwMode="auto">
                              <a:xfrm>
                                <a:off x="2968" y="2233"/>
                                <a:ext cx="2822" cy="125"/>
                              </a:xfrm>
                              <a:prstGeom prst="roundRect">
                                <a:avLst>
                                  <a:gd name="adj" fmla="val 806"/>
                                </a:avLst>
                              </a:prstGeom>
                              <a:noFill/>
                              <a:ln>
                                <a:noFill/>
                              </a:ln>
                              <a:extLst>
                                <a:ext uri="{909E8E84-426E-40dd-AFC4-6F175D3DCCD1}">
                                  <a14:hiddenFill xmlns:a14="http://schemas.microsoft.com/office/drawing/2010/main">
                                    <a:solidFill>
                                      <a:srgbClr val="FFFFFF"/>
                                    </a:solidFill>
                                  </a14:hiddenFill>
                                </a:ext>
                                <a:ext uri="{91240B29-F687-4f45-9708-019B960494DF}">
                                  <a14:hiddenLine xmlns:a14="http://schemas.microsoft.com/office/drawing/2010/main" w="9525">
                                    <a:solidFill>
                                      <a:srgbClr val="000000"/>
                                    </a:solidFill>
                                    <a:round/>
                                    <a:headEnd/>
                                    <a:tailEnd/>
                                  </a14:hiddenLine>
                                </a:ext>
                              </a:extLst>
                            </p:spPr>
                            <p:txBody>
                              <a:bodyPr wrap="none" anchor="ctr"/>
                              <a:lstStyle/>
                              <a:p>
                                <a:endParaRPr lang="en-US" sz="1200">
                                  <a:solidFill>
                                    <a:schemeClr val="bg1"/>
                                  </a:solidFill>
                                  <a:latin typeface="Calibri"/>
                                  <a:cs typeface="Calibri"/>
                                </a:endParaRPr>
                              </a:p>
                            </p:txBody>
                          </p:sp>
                          <p:grpSp>
                            <p:nvGrpSpPr>
                              <p:cNvPr id="73752" name="Group 83"/>
                              <p:cNvGrpSpPr>
                                <a:grpSpLocks/>
                              </p:cNvGrpSpPr>
                              <p:nvPr/>
                            </p:nvGrpSpPr>
                            <p:grpSpPr bwMode="auto">
                              <a:xfrm>
                                <a:off x="2968" y="2233"/>
                                <a:ext cx="2817" cy="121"/>
                                <a:chOff x="2968" y="2233"/>
                                <a:chExt cx="2817" cy="121"/>
                              </a:xfrm>
                            </p:grpSpPr>
                            <p:sp>
                              <p:nvSpPr>
                                <p:cNvPr id="73753" name="AutoShape 84"/>
                                <p:cNvSpPr>
                                  <a:spLocks noChangeArrowheads="1"/>
                                </p:cNvSpPr>
                                <p:nvPr/>
                              </p:nvSpPr>
                              <p:spPr bwMode="auto">
                                <a:xfrm>
                                  <a:off x="2968" y="2233"/>
                                  <a:ext cx="2817" cy="121"/>
                                </a:xfrm>
                                <a:prstGeom prst="roundRect">
                                  <a:avLst>
                                    <a:gd name="adj" fmla="val 833"/>
                                  </a:avLst>
                                </a:prstGeom>
                                <a:noFill/>
                                <a:ln>
                                  <a:noFill/>
                                </a:ln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round/>
                                      <a:headEnd/>
                                      <a:tailEnd/>
                                    </a14:hiddenLine>
                                  </a:ext>
                                </a:extLst>
                              </p:spPr>
                              <p:txBody>
                                <a:bodyPr wrap="none" anchor="ctr"/>
                                <a:lstStyle/>
                                <a:p>
                                  <a:endParaRPr lang="en-US" sz="1200">
                                    <a:solidFill>
                                      <a:schemeClr val="bg1"/>
                                    </a:solidFill>
                                    <a:latin typeface="Calibri"/>
                                    <a:cs typeface="Calibri"/>
                                  </a:endParaRPr>
                                </a:p>
                              </p:txBody>
                            </p:sp>
                            <p:sp>
                              <p:nvSpPr>
                                <p:cNvPr id="73754" name="AutoShape 85"/>
                                <p:cNvSpPr>
                                  <a:spLocks noChangeArrowheads="1"/>
                                </p:cNvSpPr>
                                <p:nvPr/>
                              </p:nvSpPr>
                              <p:spPr bwMode="auto">
                                <a:xfrm>
                                  <a:off x="2968" y="2233"/>
                                  <a:ext cx="2817" cy="120"/>
                                </a:xfrm>
                                <a:prstGeom prst="roundRect">
                                  <a:avLst>
                                    <a:gd name="adj" fmla="val 833"/>
                                  </a:avLst>
                                </a:prstGeom>
                                <a:noFill/>
                                <a:ln>
                                  <a:noFill/>
                                </a:ln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round/>
                                      <a:headEnd/>
                                      <a:tailEnd/>
                                    </a14:hiddenLine>
                                  </a:ext>
                                </a:extLst>
                              </p:spPr>
                              <p:txBody>
                                <a:bodyPr wrap="none" anchor="ctr"/>
                                <a:lstStyle/>
                                <a:p>
                                  <a:endParaRPr lang="en-US" sz="1200">
                                    <a:solidFill>
                                      <a:schemeClr val="bg1"/>
                                    </a:solidFill>
                                    <a:latin typeface="Calibri"/>
                                    <a:cs typeface="Calibri"/>
                                  </a:endParaRPr>
                                </a:p>
                              </p:txBody>
                            </p:sp>
                            <p:sp>
                              <p:nvSpPr>
                                <p:cNvPr id="73755" name="AutoShape 86"/>
                                <p:cNvSpPr>
                                  <a:spLocks noChangeArrowheads="1"/>
                                </p:cNvSpPr>
                                <p:nvPr/>
                              </p:nvSpPr>
                              <p:spPr bwMode="auto">
                                <a:xfrm>
                                  <a:off x="2968" y="2233"/>
                                  <a:ext cx="2816" cy="120"/>
                                </a:xfrm>
                                <a:prstGeom prst="roundRect">
                                  <a:avLst>
                                    <a:gd name="adj" fmla="val 833"/>
                                  </a:avLst>
                                </a:prstGeom>
                                <a:noFill/>
                                <a:ln>
                                  <a:noFill/>
                                </a:ln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round/>
                                      <a:headEnd/>
                                      <a:tailEnd/>
                                    </a14:hiddenLine>
                                  </a:ext>
                                </a:extLst>
                              </p:spPr>
                              <p:txBody>
                                <a:bodyPr wrap="none" anchor="ctr"/>
                                <a:lstStyle/>
                                <a:p>
                                  <a:endParaRPr lang="en-US" sz="1200">
                                    <a:solidFill>
                                      <a:schemeClr val="bg1"/>
                                    </a:solidFill>
                                    <a:latin typeface="Calibri"/>
                                    <a:cs typeface="Calibri"/>
                                  </a:endParaRPr>
                                </a:p>
                              </p:txBody>
                            </p:sp>
                            <p:sp>
                              <p:nvSpPr>
                                <p:cNvPr id="73756" name="AutoShape 87"/>
                                <p:cNvSpPr>
                                  <a:spLocks noChangeArrowheads="1"/>
                                </p:cNvSpPr>
                                <p:nvPr/>
                              </p:nvSpPr>
                              <p:spPr bwMode="auto">
                                <a:xfrm>
                                  <a:off x="2968" y="2233"/>
                                  <a:ext cx="2815" cy="120"/>
                                </a:xfrm>
                                <a:prstGeom prst="roundRect">
                                  <a:avLst>
                                    <a:gd name="adj" fmla="val 833"/>
                                  </a:avLst>
                                </a:prstGeom>
                                <a:noFill/>
                                <a:ln>
                                  <a:noFill/>
                                </a:ln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round/>
                                      <a:headEnd/>
                                      <a:tailEnd/>
                                    </a14:hiddenLine>
                                  </a:ext>
                                </a:extLst>
                              </p:spPr>
                              <p:txBody>
                                <a:bodyPr wrap="none" anchor="ctr"/>
                                <a:lstStyle/>
                                <a:p>
                                  <a:endParaRPr lang="en-US" sz="1200">
                                    <a:solidFill>
                                      <a:schemeClr val="bg1"/>
                                    </a:solidFill>
                                    <a:latin typeface="Calibri"/>
                                    <a:cs typeface="Calibri"/>
                                  </a:endParaRPr>
                                </a:p>
                              </p:txBody>
                            </p:sp>
                            <p:sp>
                              <p:nvSpPr>
                                <p:cNvPr id="73757" name="AutoShape 88"/>
                                <p:cNvSpPr>
                                  <a:spLocks noChangeArrowheads="1"/>
                                </p:cNvSpPr>
                                <p:nvPr/>
                              </p:nvSpPr>
                              <p:spPr bwMode="auto">
                                <a:xfrm>
                                  <a:off x="2968" y="2233"/>
                                  <a:ext cx="2814" cy="119"/>
                                </a:xfrm>
                                <a:prstGeom prst="roundRect">
                                  <a:avLst>
                                    <a:gd name="adj" fmla="val 847"/>
                                  </a:avLst>
                                </a:prstGeom>
                                <a:noFill/>
                                <a:ln>
                                  <a:noFill/>
                                </a:ln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round/>
                                      <a:headEnd/>
                                      <a:tailEnd/>
                                    </a14:hiddenLine>
                                  </a:ext>
                                </a:extLst>
                              </p:spPr>
                              <p:txBody>
                                <a:bodyPr wrap="none" anchor="ctr"/>
                                <a:lstStyle/>
                                <a:p>
                                  <a:endParaRPr lang="en-US" sz="1200">
                                    <a:solidFill>
                                      <a:schemeClr val="bg1"/>
                                    </a:solidFill>
                                    <a:latin typeface="Calibri"/>
                                    <a:cs typeface="Calibri"/>
                                  </a:endParaRPr>
                                </a:p>
                              </p:txBody>
                            </p:sp>
                            <p:sp>
                              <p:nvSpPr>
                                <p:cNvPr id="73758" name="AutoShape 89"/>
                                <p:cNvSpPr>
                                  <a:spLocks noChangeArrowheads="1"/>
                                </p:cNvSpPr>
                                <p:nvPr/>
                              </p:nvSpPr>
                              <p:spPr bwMode="auto">
                                <a:xfrm>
                                  <a:off x="2968" y="2233"/>
                                  <a:ext cx="2814" cy="119"/>
                                </a:xfrm>
                                <a:prstGeom prst="roundRect">
                                  <a:avLst>
                                    <a:gd name="adj" fmla="val 847"/>
                                  </a:avLst>
                                </a:prstGeom>
                                <a:noFill/>
                                <a:ln>
                                  <a:noFill/>
                                </a:ln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round/>
                                      <a:headEnd/>
                                      <a:tailEnd/>
                                    </a14:hiddenLine>
                                  </a:ext>
                                </a:extLst>
                              </p:spPr>
                              <p:txBody>
                                <a:bodyPr wrap="none" anchor="ctr"/>
                                <a:lstStyle/>
                                <a:p>
                                  <a:endParaRPr lang="en-US" sz="1200">
                                    <a:solidFill>
                                      <a:schemeClr val="bg1"/>
                                    </a:solidFill>
                                    <a:latin typeface="Calibri"/>
                                    <a:cs typeface="Calibri"/>
                                  </a:endParaRPr>
                                </a:p>
                              </p:txBody>
                            </p:sp>
                            <p:sp>
                              <p:nvSpPr>
                                <p:cNvPr id="73759" name="AutoShape 90"/>
                                <p:cNvSpPr>
                                  <a:spLocks noChangeArrowheads="1"/>
                                </p:cNvSpPr>
                                <p:nvPr/>
                              </p:nvSpPr>
                              <p:spPr bwMode="auto">
                                <a:xfrm>
                                  <a:off x="2968" y="2233"/>
                                  <a:ext cx="1939" cy="110"/>
                                </a:xfrm>
                                <a:prstGeom prst="roundRect">
                                  <a:avLst>
                                    <a:gd name="adj" fmla="val 847"/>
                                  </a:avLst>
                                </a:prstGeom>
                                <a:noFill/>
                                <a:ln>
                                  <a:noFill/>
                                </a:ln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round/>
                                      <a:headEnd/>
                                      <a:tailEnd/>
                                    </a14:hiddenLine>
                                  </a:ext>
                                </a:extLst>
                              </p:spPr>
                              <p:txBody>
                                <a:bodyPr wrap="none" lIns="0" tIns="0" rIns="0" bIns="0">
                                  <a:spAutoFit/>
                                </a:bodyPr>
                                <a:lstStyle/>
                                <a:p>
                                  <a:pPr eaLnBrk="1" hangingPunct="1">
                                    <a:lnSpc>
                                      <a:spcPct val="93000"/>
                                    </a:lnSpc>
                                    <a:buClr>
                                      <a:srgbClr val="000000"/>
                                    </a:buClr>
                                    <a:buSzPct val="45000"/>
                                    <a:buFont typeface="StarSymbol" charset="0"/>
                                    <a:buNone/>
                                    <a:tabLst>
                                      <a:tab pos="0" algn="l"/>
                                      <a:tab pos="457200" algn="l"/>
                                      <a:tab pos="914400" algn="l"/>
                                      <a:tab pos="1371600" algn="l"/>
                                      <a:tab pos="1828800" algn="l"/>
                                      <a:tab pos="2286000" algn="l"/>
                                      <a:tab pos="2743200" algn="l"/>
                                      <a:tab pos="3200400" algn="l"/>
                                      <a:tab pos="3657600" algn="l"/>
                                      <a:tab pos="4114800" algn="l"/>
                                      <a:tab pos="4572000" algn="l"/>
                                      <a:tab pos="5029200" algn="l"/>
                                      <a:tab pos="5486400" algn="l"/>
                                      <a:tab pos="5943600" algn="l"/>
                                      <a:tab pos="6400800" algn="l"/>
                                      <a:tab pos="6858000" algn="l"/>
                                      <a:tab pos="7315200" algn="l"/>
                                      <a:tab pos="7772400" algn="l"/>
                                      <a:tab pos="8229600" algn="l"/>
                                      <a:tab pos="8686800" algn="l"/>
                                      <a:tab pos="9144000" algn="l"/>
                                    </a:tabLst>
                                  </a:pPr>
                                  <a:r>
                                    <a:rPr lang="en-GB" sz="1200" b="1" i="0" dirty="0">
                                      <a:solidFill>
                                        <a:schemeClr val="bg1"/>
                                      </a:solidFill>
                                      <a:latin typeface="Calibri"/>
                                      <a:cs typeface="Calibri"/>
                                    </a:rPr>
                                    <a:t>Virgo consortium - </a:t>
                                  </a:r>
                                  <a:r>
                                    <a:rPr lang="en-GB" sz="1200" b="1" dirty="0">
                                      <a:solidFill>
                                        <a:schemeClr val="bg1"/>
                                      </a:solidFill>
                                      <a:latin typeface="Calibri"/>
                                      <a:cs typeface="Calibri"/>
                                    </a:rPr>
                                    <a:t>http://</a:t>
                                  </a:r>
                                  <a:r>
                                    <a:rPr lang="en-GB" sz="1200" b="1" dirty="0" err="1">
                                      <a:solidFill>
                                        <a:schemeClr val="bg1"/>
                                      </a:solidFill>
                                      <a:latin typeface="Calibri"/>
                                      <a:cs typeface="Calibri"/>
                                    </a:rPr>
                                    <a:t>www.virgo.dur.ac.uk</a:t>
                                  </a:r>
                                  <a:r>
                                    <a:rPr lang="en-GB" sz="1200" b="1" dirty="0">
                                      <a:solidFill>
                                        <a:schemeClr val="bg1"/>
                                      </a:solidFill>
                                      <a:latin typeface="Calibri"/>
                                      <a:cs typeface="Calibri"/>
                                    </a:rPr>
                                    <a:t>/</a:t>
                                  </a:r>
                                </a:p>
                              </p:txBody>
                            </p:sp>
                          </p:grpSp>
                        </p:grpSp>
                      </p:grpSp>
                    </p:grpSp>
                  </p:grpSp>
                </p:grpSp>
              </p:grpSp>
            </p:grpSp>
          </p:grpSp>
        </p:grpSp>
      </p:grpSp>
      <p:sp>
        <p:nvSpPr>
          <p:cNvPr id="2" name="TextBox 1"/>
          <p:cNvSpPr txBox="1"/>
          <p:nvPr/>
        </p:nvSpPr>
        <p:spPr>
          <a:xfrm>
            <a:off x="-723900" y="57277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33" name="Text Placeholder 1"/>
          <p:cNvSpPr txBox="1">
            <a:spLocks/>
          </p:cNvSpPr>
          <p:nvPr/>
        </p:nvSpPr>
        <p:spPr>
          <a:xfrm>
            <a:off x="1408164" y="325389"/>
            <a:ext cx="6276872" cy="619941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600" b="1" dirty="0" smtClean="0">
                <a:solidFill>
                  <a:srgbClr val="FFFFFF"/>
                </a:solidFill>
                <a:latin typeface="Calibri"/>
                <a:cs typeface="Calibri"/>
              </a:rPr>
              <a:t>Cosmology with SKA</a:t>
            </a:r>
            <a:endParaRPr lang="en-US" sz="3600" b="1" dirty="0">
              <a:solidFill>
                <a:srgbClr val="FFFFFF"/>
              </a:solidFill>
              <a:latin typeface="Calibri"/>
              <a:cs typeface="Calibri"/>
            </a:endParaRPr>
          </a:p>
        </p:txBody>
      </p:sp>
      <p:sp>
        <p:nvSpPr>
          <p:cNvPr id="34" name="Text Placeholder 1"/>
          <p:cNvSpPr txBox="1">
            <a:spLocks/>
          </p:cNvSpPr>
          <p:nvPr/>
        </p:nvSpPr>
        <p:spPr>
          <a:xfrm>
            <a:off x="1710740" y="3833645"/>
            <a:ext cx="6276872" cy="1163986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None/>
            </a:pPr>
            <a:r>
              <a:rPr lang="en-US" sz="3600" b="1" smtClean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What is Dark Energy?</a:t>
            </a:r>
          </a:p>
          <a:p>
            <a:pPr marL="0" indent="0" algn="ctr">
              <a:lnSpc>
                <a:spcPct val="90000"/>
              </a:lnSpc>
              <a:buNone/>
            </a:pPr>
            <a:r>
              <a:rPr lang="en-US" sz="3600" b="1" dirty="0" smtClean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Does GR hold on large scales?</a:t>
            </a:r>
            <a:endParaRPr lang="en-US" sz="3600" b="1" dirty="0">
              <a:solidFill>
                <a:schemeClr val="bg1"/>
              </a:solidFill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8669620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284764" y="388186"/>
            <a:ext cx="4465036" cy="619941"/>
          </a:xfrm>
        </p:spPr>
        <p:txBody>
          <a:bodyPr/>
          <a:lstStyle/>
          <a:p>
            <a:r>
              <a:rPr lang="en-US" sz="2800" dirty="0" smtClean="0"/>
              <a:t>What is Dark Energy?</a:t>
            </a:r>
            <a:endParaRPr lang="en-US" sz="28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pl-PL" smtClean="0"/>
              <a:t>T. Bourke's Slides RePurposed</a:t>
            </a:r>
            <a:endParaRPr lang="en-US"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0964" y="1008127"/>
            <a:ext cx="3010886" cy="2129372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3641087" y="1141789"/>
            <a:ext cx="5109988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000" b="1" dirty="0" smtClean="0">
                <a:solidFill>
                  <a:srgbClr val="0070C0"/>
                </a:solidFill>
                <a:latin typeface="Calibri"/>
                <a:cs typeface="Calibri"/>
                <a:sym typeface="Wingdings"/>
              </a:rPr>
              <a:t>Baryon Acoustic Oscillations (BAO)</a:t>
            </a:r>
          </a:p>
          <a:p>
            <a:pPr marL="342900" indent="-342900">
              <a:spcAft>
                <a:spcPts val="600"/>
              </a:spcAft>
              <a:buFont typeface="Wingdings" charset="2"/>
              <a:buChar char="Ø"/>
            </a:pPr>
            <a:r>
              <a:rPr lang="en-US" sz="2000" dirty="0" smtClean="0">
                <a:latin typeface="Calibri"/>
                <a:cs typeface="Calibri"/>
                <a:sym typeface="Wingdings"/>
              </a:rPr>
              <a:t>Standard ruler to map expansion history of the Universe</a:t>
            </a:r>
          </a:p>
          <a:p>
            <a:pPr marL="342900" indent="-342900">
              <a:spcAft>
                <a:spcPts val="600"/>
              </a:spcAft>
              <a:buFont typeface="Wingdings" charset="2"/>
              <a:buChar char="Ø"/>
            </a:pPr>
            <a:r>
              <a:rPr lang="en-US" sz="2000" dirty="0" smtClean="0">
                <a:solidFill>
                  <a:srgbClr val="FF0000"/>
                </a:solidFill>
                <a:latin typeface="Calibri"/>
                <a:cs typeface="Calibri"/>
                <a:sym typeface="Wingdings"/>
              </a:rPr>
              <a:t>Test cosmological models incl. Dark Matter</a:t>
            </a:r>
          </a:p>
          <a:p>
            <a:pPr marL="342900" indent="-342900">
              <a:spcAft>
                <a:spcPts val="600"/>
              </a:spcAft>
              <a:buFont typeface="Wingdings" charset="2"/>
              <a:buChar char="Ø"/>
            </a:pPr>
            <a:r>
              <a:rPr lang="en-US" sz="2000" dirty="0" smtClean="0">
                <a:latin typeface="Calibri"/>
                <a:cs typeface="Calibri"/>
                <a:sym typeface="Wingdings"/>
              </a:rPr>
              <a:t>HI Intensity mapping with SKA </a:t>
            </a:r>
          </a:p>
        </p:txBody>
      </p:sp>
      <p:pic>
        <p:nvPicPr>
          <p:cNvPr id="26" name="Picture 25" descr="iswcartoon3.gif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07651" y="4435826"/>
            <a:ext cx="2510546" cy="1882910"/>
          </a:xfrm>
          <a:prstGeom prst="rect">
            <a:avLst/>
          </a:prstGeom>
        </p:spPr>
      </p:pic>
      <p:pic>
        <p:nvPicPr>
          <p:cNvPr id="27" name="Picture 26" descr="Ilc_9yr_moll4096.png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07651" y="3364575"/>
            <a:ext cx="2428252" cy="1287690"/>
          </a:xfrm>
          <a:prstGeom prst="rect">
            <a:avLst/>
          </a:prstGeom>
        </p:spPr>
      </p:pic>
      <p:sp>
        <p:nvSpPr>
          <p:cNvPr id="28" name="Text Placeholder 1"/>
          <p:cNvSpPr txBox="1">
            <a:spLocks/>
          </p:cNvSpPr>
          <p:nvPr/>
        </p:nvSpPr>
        <p:spPr>
          <a:xfrm>
            <a:off x="284764" y="3466722"/>
            <a:ext cx="7659575" cy="619941"/>
          </a:xfrm>
          <a:prstGeom prst="rect">
            <a:avLst/>
          </a:prstGeom>
        </p:spPr>
        <p:txBody>
          <a:bodyPr vert="horz"/>
          <a:lstStyle>
            <a:lvl1pPr marL="0" indent="0" algn="l" defTabSz="457200" rtl="0" eaLnBrk="1" latinLnBrk="0" hangingPunct="1">
              <a:spcBef>
                <a:spcPct val="20000"/>
              </a:spcBef>
              <a:buFontTx/>
              <a:buNone/>
              <a:defRPr sz="3200" b="1" kern="1200">
                <a:solidFill>
                  <a:srgbClr val="00688A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rgbClr val="00688A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rgbClr val="00688A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rgbClr val="00688A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rgbClr val="00688A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2800" dirty="0" smtClean="0"/>
              <a:t>Does GR hold on large scales?</a:t>
            </a:r>
          </a:p>
          <a:p>
            <a:endParaRPr lang="en-US" sz="2800" dirty="0"/>
          </a:p>
        </p:txBody>
      </p:sp>
      <p:sp>
        <p:nvSpPr>
          <p:cNvPr id="29" name="Content Placeholder 2"/>
          <p:cNvSpPr txBox="1">
            <a:spLocks/>
          </p:cNvSpPr>
          <p:nvPr/>
        </p:nvSpPr>
        <p:spPr>
          <a:xfrm>
            <a:off x="360964" y="4008420"/>
            <a:ext cx="5269369" cy="2039381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Constraining non-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Gaussianity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2000" b="1" dirty="0" smtClean="0">
                <a:solidFill>
                  <a:schemeClr val="accent1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of 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primordial fluctuations </a:t>
            </a:r>
          </a:p>
          <a:p>
            <a:pPr>
              <a:buFont typeface="Wingdings" charset="2"/>
              <a:buChar char="Ø"/>
            </a:pPr>
            <a:r>
              <a:rPr lang="en-US" sz="2000" dirty="0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Uniquely probes the largest scales </a:t>
            </a:r>
          </a:p>
          <a:p>
            <a:pPr lvl="1">
              <a:buFont typeface="Wingdings" charset="2"/>
              <a:buChar char="Ø"/>
            </a:pPr>
            <a:r>
              <a:rPr lang="en-US" sz="1600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	</a:t>
            </a:r>
            <a:r>
              <a:rPr lang="en-US" sz="1600" dirty="0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➞ tests of inflation models</a:t>
            </a:r>
          </a:p>
          <a:p>
            <a:pPr>
              <a:buFont typeface="Wingdings" charset="2"/>
              <a:buChar char="Ø"/>
            </a:pPr>
            <a:r>
              <a:rPr lang="en-US" sz="2000" dirty="0" smtClean="0">
                <a:latin typeface="Calibri" charset="0"/>
                <a:ea typeface="Calibri" charset="0"/>
                <a:cs typeface="Calibri" charset="0"/>
              </a:rPr>
              <a:t>Cross-correlation of large-scale structure and CMB</a:t>
            </a:r>
          </a:p>
          <a:p>
            <a:pPr lvl="1">
              <a:buFont typeface="Wingdings" charset="2"/>
              <a:buChar char="Ø"/>
            </a:pPr>
            <a:r>
              <a:rPr lang="en-US" sz="1600" dirty="0" smtClean="0">
                <a:latin typeface="Calibri" charset="0"/>
                <a:ea typeface="Calibri" charset="0"/>
                <a:cs typeface="Calibri" charset="0"/>
              </a:rPr>
              <a:t>Integrated Sachs-Wolf effect</a:t>
            </a:r>
          </a:p>
        </p:txBody>
      </p:sp>
    </p:spTree>
    <p:extLst>
      <p:ext uri="{BB962C8B-B14F-4D97-AF65-F5344CB8AC3E}">
        <p14:creationId xmlns:p14="http://schemas.microsoft.com/office/powerpoint/2010/main" val="8585259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pl-PL" smtClean="0"/>
              <a:t>T. Bourke's Slides RePurposed</a:t>
            </a:r>
            <a:endParaRPr lang="en-US" dirty="0"/>
          </a:p>
        </p:txBody>
      </p:sp>
      <p:pic>
        <p:nvPicPr>
          <p:cNvPr id="4" name="Picture 1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4225"/>
          <a:stretch/>
        </p:blipFill>
        <p:spPr bwMode="auto">
          <a:xfrm>
            <a:off x="1119560" y="3021554"/>
            <a:ext cx="7708553" cy="3438080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  <p:sp>
        <p:nvSpPr>
          <p:cNvPr id="5" name="Rectangle 2"/>
          <p:cNvSpPr>
            <a:spLocks/>
          </p:cNvSpPr>
          <p:nvPr/>
        </p:nvSpPr>
        <p:spPr bwMode="auto">
          <a:xfrm>
            <a:off x="356072" y="1172749"/>
            <a:ext cx="3000375" cy="821531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algn="l"/>
            <a:r>
              <a:rPr lang="en-US" sz="1700" dirty="0">
                <a:solidFill>
                  <a:srgbClr val="001F67"/>
                </a:solidFill>
                <a:effectLst>
                  <a:outerShdw blurRad="38100" dist="38100" dir="2700000" algn="tl">
                    <a:srgbClr val="DDDDDD"/>
                  </a:outerShdw>
                </a:effectLst>
                <a:ea typeface="Gill Sans" pitchFamily="-111" charset="0"/>
                <a:cs typeface="Gill Sans" pitchFamily="-111" charset="0"/>
              </a:rPr>
              <a:t>CMB displays a single moment </a:t>
            </a:r>
          </a:p>
          <a:p>
            <a:pPr algn="l"/>
            <a:r>
              <a:rPr lang="en-US" sz="1700" dirty="0">
                <a:solidFill>
                  <a:srgbClr val="001F67"/>
                </a:solidFill>
                <a:effectLst>
                  <a:outerShdw blurRad="38100" dist="38100" dir="2700000" algn="tl">
                    <a:srgbClr val="DDDDDD"/>
                  </a:outerShdw>
                </a:effectLst>
                <a:ea typeface="Gill Sans" pitchFamily="-111" charset="0"/>
                <a:cs typeface="Gill Sans" pitchFamily="-111" charset="0"/>
              </a:rPr>
              <a:t>of the Universe. Its initial </a:t>
            </a:r>
          </a:p>
          <a:p>
            <a:pPr algn="l"/>
            <a:r>
              <a:rPr lang="en-US" sz="1700" dirty="0">
                <a:solidFill>
                  <a:srgbClr val="001F67"/>
                </a:solidFill>
                <a:effectLst>
                  <a:outerShdw blurRad="38100" dist="38100" dir="2700000" algn="tl">
                    <a:srgbClr val="DDDDDD"/>
                  </a:outerShdw>
                </a:effectLst>
                <a:ea typeface="Gill Sans" pitchFamily="-111" charset="0"/>
                <a:cs typeface="Gill Sans" pitchFamily="-111" charset="0"/>
              </a:rPr>
              <a:t>conditions at ~400,000 yrs</a:t>
            </a:r>
          </a:p>
        </p:txBody>
      </p:sp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6200000">
            <a:off x="5521338" y="44062"/>
            <a:ext cx="760140" cy="5089922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  <p:sp>
        <p:nvSpPr>
          <p:cNvPr id="8" name="AutoShape 6"/>
          <p:cNvSpPr>
            <a:spLocks/>
          </p:cNvSpPr>
          <p:nvPr/>
        </p:nvSpPr>
        <p:spPr bwMode="auto">
          <a:xfrm>
            <a:off x="3539067" y="3639935"/>
            <a:ext cx="2542050" cy="2268141"/>
          </a:xfrm>
          <a:prstGeom prst="roundRect">
            <a:avLst>
              <a:gd name="adj" fmla="val 5903"/>
            </a:avLst>
          </a:prstGeom>
          <a:solidFill>
            <a:schemeClr val="accent1">
              <a:lumMod val="20000"/>
              <a:lumOff val="80000"/>
              <a:alpha val="29999"/>
            </a:schemeClr>
          </a:solidFill>
          <a:ln w="25400" cap="flat">
            <a:solidFill>
              <a:srgbClr val="660066">
                <a:alpha val="29999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Rectangle 7"/>
          <p:cNvSpPr>
            <a:spLocks/>
          </p:cNvSpPr>
          <p:nvPr/>
        </p:nvSpPr>
        <p:spPr bwMode="auto">
          <a:xfrm>
            <a:off x="3901158" y="1184343"/>
            <a:ext cx="4545211" cy="821531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algn="r"/>
            <a:r>
              <a:rPr lang="en-US" sz="1700" dirty="0">
                <a:solidFill>
                  <a:srgbClr val="001F67"/>
                </a:solidFill>
                <a:effectLst>
                  <a:outerShdw blurRad="38100" dist="38100" dir="2700000" algn="tl">
                    <a:srgbClr val="DDDDDD"/>
                  </a:outerShdw>
                </a:effectLst>
                <a:ea typeface="Gill Sans" pitchFamily="-111" charset="0"/>
                <a:cs typeface="Gill Sans" pitchFamily="-111" charset="0"/>
              </a:rPr>
              <a:t>HI emission from the Dark Ages, Cosmic Dawn &amp; </a:t>
            </a:r>
            <a:r>
              <a:rPr lang="en-US" sz="1700" dirty="0" err="1">
                <a:solidFill>
                  <a:srgbClr val="001F67"/>
                </a:solidFill>
                <a:effectLst>
                  <a:outerShdw blurRad="38100" dist="38100" dir="2700000" algn="tl">
                    <a:srgbClr val="DDDDDD"/>
                  </a:outerShdw>
                </a:effectLst>
                <a:ea typeface="Gill Sans" pitchFamily="-111" charset="0"/>
                <a:cs typeface="Gill Sans" pitchFamily="-111" charset="0"/>
              </a:rPr>
              <a:t>EoR</a:t>
            </a:r>
            <a:r>
              <a:rPr lang="en-US" sz="1700" dirty="0">
                <a:solidFill>
                  <a:srgbClr val="001F67"/>
                </a:solidFill>
                <a:effectLst>
                  <a:outerShdw blurRad="38100" dist="38100" dir="2700000" algn="tl">
                    <a:srgbClr val="DDDDDD"/>
                  </a:outerShdw>
                </a:effectLst>
                <a:ea typeface="Gill Sans" pitchFamily="-111" charset="0"/>
                <a:cs typeface="Gill Sans" pitchFamily="-111" charset="0"/>
              </a:rPr>
              <a:t> traces an evolving “movie” of baryonic </a:t>
            </a:r>
          </a:p>
          <a:p>
            <a:pPr algn="r"/>
            <a:r>
              <a:rPr lang="en-US" sz="1700" dirty="0">
                <a:solidFill>
                  <a:srgbClr val="001F67"/>
                </a:solidFill>
                <a:effectLst>
                  <a:outerShdw blurRad="38100" dist="38100" dir="2700000" algn="tl">
                    <a:srgbClr val="DDDDDD"/>
                  </a:outerShdw>
                </a:effectLst>
                <a:ea typeface="Gill Sans" pitchFamily="-111" charset="0"/>
                <a:cs typeface="Gill Sans" pitchFamily="-111" charset="0"/>
              </a:rPr>
              <a:t>and DM structure formation at </a:t>
            </a:r>
            <a:r>
              <a:rPr lang="en-US" sz="1700" dirty="0" err="1">
                <a:solidFill>
                  <a:srgbClr val="001F67"/>
                </a:solidFill>
                <a:effectLst>
                  <a:outerShdw blurRad="38100" dist="38100" dir="2700000" algn="tl">
                    <a:srgbClr val="DDDDDD"/>
                  </a:outerShdw>
                </a:effectLst>
                <a:ea typeface="Gill Sans" pitchFamily="-111" charset="0"/>
                <a:cs typeface="Gill Sans" pitchFamily="-111" charset="0"/>
              </a:rPr>
              <a:t>t</a:t>
            </a:r>
            <a:r>
              <a:rPr lang="en-US" sz="1700" baseline="-6000" dirty="0" err="1">
                <a:solidFill>
                  <a:srgbClr val="001F67"/>
                </a:solidFill>
                <a:effectLst>
                  <a:outerShdw blurRad="38100" dist="38100" dir="2700000" algn="tl">
                    <a:srgbClr val="DDDDDD"/>
                  </a:outerShdw>
                </a:effectLst>
                <a:ea typeface="Gill Sans" pitchFamily="-111" charset="0"/>
                <a:cs typeface="Gill Sans" pitchFamily="-111" charset="0"/>
              </a:rPr>
              <a:t>univ</a:t>
            </a:r>
            <a:r>
              <a:rPr lang="en-US" sz="1700" dirty="0">
                <a:solidFill>
                  <a:srgbClr val="001F67"/>
                </a:solidFill>
                <a:effectLst>
                  <a:outerShdw blurRad="38100" dist="38100" dir="2700000" algn="tl">
                    <a:srgbClr val="DDDDDD"/>
                  </a:outerShdw>
                </a:effectLst>
                <a:ea typeface="Gill Sans" pitchFamily="-111" charset="0"/>
                <a:cs typeface="Gill Sans" pitchFamily="-111" charset="0"/>
              </a:rPr>
              <a:t>&lt;10</a:t>
            </a:r>
            <a:r>
              <a:rPr lang="en-US" sz="1700" baseline="32000" dirty="0">
                <a:solidFill>
                  <a:srgbClr val="001F67"/>
                </a:solidFill>
                <a:effectLst>
                  <a:outerShdw blurRad="38100" dist="38100" dir="2700000" algn="tl">
                    <a:srgbClr val="DDDDDD"/>
                  </a:outerShdw>
                </a:effectLst>
                <a:ea typeface="Gill Sans" pitchFamily="-111" charset="0"/>
                <a:cs typeface="Gill Sans" pitchFamily="-111" charset="0"/>
              </a:rPr>
              <a:t>9</a:t>
            </a:r>
            <a:r>
              <a:rPr lang="en-US" sz="1700" dirty="0">
                <a:solidFill>
                  <a:srgbClr val="001F67"/>
                </a:solidFill>
                <a:effectLst>
                  <a:outerShdw blurRad="38100" dist="38100" dir="2700000" algn="tl">
                    <a:srgbClr val="DDDDDD"/>
                  </a:outerShdw>
                </a:effectLst>
                <a:ea typeface="Gill Sans" pitchFamily="-111" charset="0"/>
                <a:cs typeface="Gill Sans" pitchFamily="-111" charset="0"/>
              </a:rPr>
              <a:t> years.</a:t>
            </a:r>
          </a:p>
        </p:txBody>
      </p:sp>
      <p:sp>
        <p:nvSpPr>
          <p:cNvPr id="10" name="AutoShape 8"/>
          <p:cNvSpPr>
            <a:spLocks/>
          </p:cNvSpPr>
          <p:nvPr/>
        </p:nvSpPr>
        <p:spPr bwMode="auto">
          <a:xfrm>
            <a:off x="2669976" y="3639935"/>
            <a:ext cx="62508" cy="2268141"/>
          </a:xfrm>
          <a:prstGeom prst="roundRect">
            <a:avLst>
              <a:gd name="adj" fmla="val 50000"/>
            </a:avLst>
          </a:prstGeom>
          <a:solidFill>
            <a:srgbClr val="66B132">
              <a:alpha val="29999"/>
            </a:srgbClr>
          </a:solidFill>
          <a:ln w="25400" cap="flat">
            <a:solidFill>
              <a:schemeClr val="tx1">
                <a:alpha val="29999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Line 9"/>
          <p:cNvSpPr>
            <a:spLocks noChangeShapeType="1"/>
          </p:cNvSpPr>
          <p:nvPr/>
        </p:nvSpPr>
        <p:spPr bwMode="auto">
          <a:xfrm>
            <a:off x="2031505" y="3061738"/>
            <a:ext cx="600521" cy="484436"/>
          </a:xfrm>
          <a:prstGeom prst="line">
            <a:avLst/>
          </a:prstGeom>
          <a:noFill/>
          <a:ln w="19050" cap="flat">
            <a:solidFill>
              <a:schemeClr val="tx1"/>
            </a:solidFill>
            <a:prstDash val="solid"/>
            <a:miter lim="800000"/>
            <a:headEnd type="stealth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Line 10"/>
          <p:cNvSpPr>
            <a:spLocks noChangeShapeType="1"/>
          </p:cNvSpPr>
          <p:nvPr/>
        </p:nvSpPr>
        <p:spPr bwMode="auto">
          <a:xfrm>
            <a:off x="3348633" y="2996998"/>
            <a:ext cx="190434" cy="642937"/>
          </a:xfrm>
          <a:prstGeom prst="line">
            <a:avLst/>
          </a:prstGeom>
          <a:noFill/>
          <a:ln w="19050" cap="flat">
            <a:solidFill>
              <a:schemeClr val="tx1"/>
            </a:solidFill>
            <a:prstDash val="solid"/>
            <a:miter lim="800000"/>
            <a:headEnd type="stealth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Line 11"/>
          <p:cNvSpPr>
            <a:spLocks noChangeShapeType="1"/>
          </p:cNvSpPr>
          <p:nvPr/>
        </p:nvSpPr>
        <p:spPr bwMode="auto">
          <a:xfrm flipH="1">
            <a:off x="6052096" y="3021554"/>
            <a:ext cx="2329533" cy="579314"/>
          </a:xfrm>
          <a:prstGeom prst="line">
            <a:avLst/>
          </a:prstGeom>
          <a:noFill/>
          <a:ln w="19050" cap="flat">
            <a:solidFill>
              <a:schemeClr val="tx1"/>
            </a:solidFill>
            <a:prstDash val="solid"/>
            <a:miter lim="800000"/>
            <a:headEnd type="stealth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Text Placeholder 1"/>
          <p:cNvSpPr txBox="1">
            <a:spLocks/>
          </p:cNvSpPr>
          <p:nvPr/>
        </p:nvSpPr>
        <p:spPr>
          <a:xfrm>
            <a:off x="360963" y="497781"/>
            <a:ext cx="7386393" cy="619941"/>
          </a:xfrm>
          <a:prstGeom prst="rect">
            <a:avLst/>
          </a:prstGeom>
        </p:spPr>
        <p:txBody>
          <a:bodyPr vert="horz"/>
          <a:lstStyle>
            <a:lvl1pPr marL="0" indent="0" algn="l" defTabSz="457200" rtl="0" eaLnBrk="1" latinLnBrk="0" hangingPunct="1">
              <a:spcBef>
                <a:spcPct val="20000"/>
              </a:spcBef>
              <a:buFontTx/>
              <a:buNone/>
              <a:defRPr sz="3200" b="1" kern="1200">
                <a:solidFill>
                  <a:srgbClr val="00688A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rgbClr val="00688A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rgbClr val="00688A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rgbClr val="00688A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rgbClr val="00688A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Revealing the Epoch of </a:t>
            </a:r>
            <a:r>
              <a:rPr lang="en-US" dirty="0" err="1" smtClean="0"/>
              <a:t>Reionisation</a:t>
            </a:r>
            <a:endParaRPr lang="en-US" dirty="0"/>
          </a:p>
        </p:txBody>
      </p:sp>
      <p:pic>
        <p:nvPicPr>
          <p:cNvPr id="14" name="Picture 13" descr="Ilc_9yr_moll4096.png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0395" y="2024080"/>
            <a:ext cx="2112950" cy="1133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48300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8466"/>
            <a:ext cx="9203267" cy="6858001"/>
          </a:xfrm>
          <a:prstGeom prst="rect">
            <a:avLst/>
          </a:prstGeom>
        </p:spPr>
      </p:pic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360964" y="386332"/>
            <a:ext cx="6276872" cy="619941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The Unknowns (cf. HST)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pl-PL" smtClean="0"/>
              <a:t>T. Bourke's Slides RePurposed</a:t>
            </a: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70234743"/>
              </p:ext>
            </p:extLst>
          </p:nvPr>
        </p:nvGraphicFramePr>
        <p:xfrm>
          <a:off x="131765" y="1134017"/>
          <a:ext cx="8923335" cy="51304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06835"/>
                <a:gridCol w="1079500"/>
                <a:gridCol w="1066800"/>
                <a:gridCol w="1054100"/>
                <a:gridCol w="965200"/>
                <a:gridCol w="850900"/>
              </a:tblGrid>
              <a:tr h="585661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rgbClr val="FFC000"/>
                          </a:solidFill>
                          <a:latin typeface="Calibri"/>
                          <a:cs typeface="Calibri"/>
                        </a:rPr>
                        <a:t>Project</a:t>
                      </a:r>
                      <a:endParaRPr lang="en-US" sz="1600" dirty="0">
                        <a:solidFill>
                          <a:srgbClr val="FFC000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rgbClr val="FFC000"/>
                          </a:solidFill>
                          <a:latin typeface="Calibri"/>
                          <a:cs typeface="Calibri"/>
                        </a:rPr>
                        <a:t>Key project</a:t>
                      </a:r>
                      <a:endParaRPr lang="en-US" sz="1600" dirty="0">
                        <a:solidFill>
                          <a:srgbClr val="FFC000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rgbClr val="FFC000"/>
                          </a:solidFill>
                          <a:latin typeface="Calibri"/>
                          <a:cs typeface="Calibri"/>
                        </a:rPr>
                        <a:t>Planned?</a:t>
                      </a:r>
                      <a:endParaRPr lang="en-US" sz="1600" dirty="0">
                        <a:solidFill>
                          <a:srgbClr val="FFC000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rgbClr val="FFC000"/>
                          </a:solidFill>
                          <a:latin typeface="Calibri"/>
                          <a:cs typeface="Calibri"/>
                        </a:rPr>
                        <a:t>Nat.</a:t>
                      </a:r>
                      <a:r>
                        <a:rPr lang="en-US" sz="1600" baseline="0" dirty="0" smtClean="0">
                          <a:solidFill>
                            <a:srgbClr val="FFC00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sz="1600" dirty="0" smtClean="0">
                          <a:solidFill>
                            <a:srgbClr val="FFC000"/>
                          </a:solidFill>
                          <a:latin typeface="Calibri"/>
                          <a:cs typeface="Calibri"/>
                        </a:rPr>
                        <a:t>Geo. top</a:t>
                      </a:r>
                      <a:r>
                        <a:rPr lang="en-US" sz="1600" baseline="0" dirty="0" smtClean="0">
                          <a:solidFill>
                            <a:srgbClr val="FFC00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sz="1600" dirty="0" smtClean="0">
                          <a:solidFill>
                            <a:srgbClr val="FFC000"/>
                          </a:solidFill>
                          <a:latin typeface="Calibri"/>
                          <a:cs typeface="Calibri"/>
                        </a:rPr>
                        <a:t>ten?</a:t>
                      </a:r>
                      <a:endParaRPr lang="en-US" sz="1600" dirty="0">
                        <a:solidFill>
                          <a:srgbClr val="FFC000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rgbClr val="FFC000"/>
                          </a:solidFill>
                          <a:latin typeface="Calibri"/>
                          <a:cs typeface="Calibri"/>
                        </a:rPr>
                        <a:t>Highly cited?</a:t>
                      </a:r>
                      <a:endParaRPr lang="en-US" sz="1600" dirty="0">
                        <a:solidFill>
                          <a:srgbClr val="FFC000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rgbClr val="FFC000"/>
                          </a:solidFill>
                          <a:latin typeface="Calibri"/>
                          <a:cs typeface="Calibri"/>
                        </a:rPr>
                        <a:t>Nobel prize?</a:t>
                      </a:r>
                      <a:endParaRPr lang="en-US" sz="1600" dirty="0">
                        <a:solidFill>
                          <a:srgbClr val="FFC000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noFill/>
                  </a:tcPr>
                </a:tc>
              </a:tr>
              <a:tr h="402027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solidFill>
                            <a:schemeClr val="bg1"/>
                          </a:solidFill>
                          <a:latin typeface="Calibri"/>
                          <a:cs typeface="Calibri"/>
                        </a:rPr>
                        <a:t>Use </a:t>
                      </a:r>
                      <a:r>
                        <a:rPr lang="en-US" sz="1600" dirty="0" err="1" smtClean="0">
                          <a:solidFill>
                            <a:schemeClr val="bg1"/>
                          </a:solidFill>
                          <a:latin typeface="Calibri"/>
                          <a:cs typeface="Calibri"/>
                        </a:rPr>
                        <a:t>Cepheids</a:t>
                      </a:r>
                      <a:r>
                        <a:rPr lang="en-US" sz="1600" dirty="0" smtClean="0">
                          <a:solidFill>
                            <a:schemeClr val="bg1"/>
                          </a:solidFill>
                          <a:latin typeface="Calibri"/>
                          <a:cs typeface="Calibri"/>
                        </a:rPr>
                        <a:t> to improve value of H0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>
                          <a:solidFill>
                            <a:srgbClr val="FFFF00"/>
                          </a:solidFill>
                          <a:latin typeface="Calibri"/>
                          <a:ea typeface="Zapf Dingbats"/>
                          <a:cs typeface="Calibri"/>
                          <a:sym typeface="Zapf Dingbats"/>
                        </a:rPr>
                        <a:t>✔</a:t>
                      </a:r>
                      <a:endParaRPr lang="en-US" sz="1600" b="1" dirty="0" smtClean="0">
                        <a:solidFill>
                          <a:srgbClr val="FFFF00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>
                          <a:solidFill>
                            <a:srgbClr val="FFFF00"/>
                          </a:solidFill>
                          <a:latin typeface="Calibri"/>
                          <a:ea typeface="Zapf Dingbats"/>
                          <a:cs typeface="Calibri"/>
                          <a:sym typeface="Zapf Dingbats"/>
                        </a:rPr>
                        <a:t>✔</a:t>
                      </a:r>
                      <a:endParaRPr lang="en-US" sz="1600" b="1" dirty="0" smtClean="0">
                        <a:solidFill>
                          <a:srgbClr val="FFFF00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>
                          <a:solidFill>
                            <a:srgbClr val="FFFF00"/>
                          </a:solidFill>
                          <a:latin typeface="Calibri"/>
                          <a:ea typeface="Zapf Dingbats"/>
                          <a:cs typeface="Calibri"/>
                          <a:sym typeface="Zapf Dingbats"/>
                        </a:rPr>
                        <a:t>✔</a:t>
                      </a:r>
                      <a:endParaRPr lang="en-US" sz="1600" b="1" dirty="0" smtClean="0">
                        <a:solidFill>
                          <a:srgbClr val="FFFF00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>
                          <a:solidFill>
                            <a:srgbClr val="FFFF00"/>
                          </a:solidFill>
                          <a:latin typeface="Calibri"/>
                          <a:ea typeface="Zapf Dingbats"/>
                          <a:cs typeface="Calibri"/>
                          <a:sym typeface="Zapf Dingbats"/>
                        </a:rPr>
                        <a:t>✔</a:t>
                      </a:r>
                      <a:endParaRPr lang="en-US" sz="1600" b="1" dirty="0" smtClean="0">
                        <a:solidFill>
                          <a:srgbClr val="FFFF00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dirty="0">
                        <a:solidFill>
                          <a:srgbClr val="FFFF00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noFill/>
                  </a:tcPr>
                </a:tc>
              </a:tr>
              <a:tr h="700295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solidFill>
                            <a:schemeClr val="bg1"/>
                          </a:solidFill>
                          <a:latin typeface="Calibri"/>
                          <a:cs typeface="Calibri"/>
                        </a:rPr>
                        <a:t>Study intergalactic medium with</a:t>
                      </a:r>
                    </a:p>
                    <a:p>
                      <a:r>
                        <a:rPr lang="en-US" sz="1600" dirty="0" smtClean="0">
                          <a:solidFill>
                            <a:schemeClr val="bg1"/>
                          </a:solidFill>
                          <a:latin typeface="Calibri"/>
                          <a:cs typeface="Calibri"/>
                        </a:rPr>
                        <a:t>uv spectroscopy  </a:t>
                      </a:r>
                      <a:endParaRPr lang="en-US" sz="1600" dirty="0">
                        <a:solidFill>
                          <a:schemeClr val="bg1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>
                          <a:solidFill>
                            <a:srgbClr val="FFFF00"/>
                          </a:solidFill>
                          <a:latin typeface="Calibri"/>
                          <a:ea typeface="Zapf Dingbats"/>
                          <a:cs typeface="Calibri"/>
                          <a:sym typeface="Zapf Dingbats"/>
                        </a:rPr>
                        <a:t>✔</a:t>
                      </a:r>
                      <a:endParaRPr lang="en-US" sz="1600" b="1" dirty="0" smtClean="0">
                        <a:solidFill>
                          <a:srgbClr val="FFFF00"/>
                        </a:solidFill>
                        <a:latin typeface="Calibri"/>
                        <a:cs typeface="Calibri"/>
                      </a:endParaRPr>
                    </a:p>
                    <a:p>
                      <a:endParaRPr lang="en-US" sz="1600" dirty="0">
                        <a:solidFill>
                          <a:srgbClr val="FFFF00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>
                          <a:solidFill>
                            <a:srgbClr val="FFFF00"/>
                          </a:solidFill>
                          <a:latin typeface="Calibri"/>
                          <a:ea typeface="Zapf Dingbats"/>
                          <a:cs typeface="Calibri"/>
                          <a:sym typeface="Zapf Dingbats"/>
                        </a:rPr>
                        <a:t>✔</a:t>
                      </a:r>
                      <a:endParaRPr lang="en-US" sz="1600" b="1" dirty="0" smtClean="0">
                        <a:solidFill>
                          <a:srgbClr val="FFFF00"/>
                        </a:solidFill>
                        <a:latin typeface="Calibri"/>
                        <a:cs typeface="Calibri"/>
                      </a:endParaRPr>
                    </a:p>
                    <a:p>
                      <a:endParaRPr lang="en-US" sz="1600" dirty="0">
                        <a:solidFill>
                          <a:srgbClr val="FFFF00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dirty="0">
                        <a:solidFill>
                          <a:srgbClr val="FFFF00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dirty="0">
                        <a:solidFill>
                          <a:srgbClr val="FFFF00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dirty="0">
                        <a:solidFill>
                          <a:srgbClr val="FFFF00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noFill/>
                  </a:tcPr>
                </a:tc>
              </a:tr>
              <a:tr h="391905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solidFill>
                            <a:schemeClr val="bg1"/>
                          </a:solidFill>
                          <a:latin typeface="Calibri"/>
                          <a:cs typeface="Calibri"/>
                        </a:rPr>
                        <a:t>Medium-deep survey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>
                          <a:solidFill>
                            <a:srgbClr val="FFFF00"/>
                          </a:solidFill>
                          <a:latin typeface="Calibri"/>
                          <a:ea typeface="Zapf Dingbats"/>
                          <a:cs typeface="Calibri"/>
                          <a:sym typeface="Zapf Dingbats"/>
                        </a:rPr>
                        <a:t>✔</a:t>
                      </a:r>
                      <a:endParaRPr lang="en-US" sz="1600" b="1" dirty="0" smtClean="0">
                        <a:solidFill>
                          <a:srgbClr val="FFFF00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>
                          <a:solidFill>
                            <a:srgbClr val="FFFF00"/>
                          </a:solidFill>
                          <a:latin typeface="Calibri"/>
                          <a:ea typeface="Zapf Dingbats"/>
                          <a:cs typeface="Calibri"/>
                          <a:sym typeface="Zapf Dingbats"/>
                        </a:rPr>
                        <a:t>✔</a:t>
                      </a:r>
                      <a:endParaRPr lang="en-US" sz="1600" b="1" dirty="0" smtClean="0">
                        <a:solidFill>
                          <a:srgbClr val="FFFF00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dirty="0">
                        <a:solidFill>
                          <a:srgbClr val="FFFF00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dirty="0">
                        <a:solidFill>
                          <a:srgbClr val="FFFF00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dirty="0">
                        <a:solidFill>
                          <a:srgbClr val="FFFF00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noFill/>
                  </a:tcPr>
                </a:tc>
              </a:tr>
              <a:tr h="368300">
                <a:tc>
                  <a:txBody>
                    <a:bodyPr/>
                    <a:lstStyle/>
                    <a:p>
                      <a:pPr>
                        <a:buFont typeface="Arial"/>
                        <a:buNone/>
                      </a:pPr>
                      <a:r>
                        <a:rPr lang="en-US" sz="1600" dirty="0" smtClean="0">
                          <a:solidFill>
                            <a:schemeClr val="bg1"/>
                          </a:solidFill>
                          <a:latin typeface="Calibri"/>
                          <a:cs typeface="Calibri"/>
                        </a:rPr>
                        <a:t>Image quasar host galaxies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dirty="0">
                        <a:solidFill>
                          <a:srgbClr val="FFFF00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>
                          <a:solidFill>
                            <a:srgbClr val="FFFF00"/>
                          </a:solidFill>
                          <a:latin typeface="Calibri"/>
                          <a:ea typeface="Zapf Dingbats"/>
                          <a:cs typeface="Calibri"/>
                          <a:sym typeface="Zapf Dingbats"/>
                        </a:rPr>
                        <a:t>✔</a:t>
                      </a:r>
                      <a:endParaRPr lang="en-US" sz="1600" b="1" dirty="0" smtClean="0">
                        <a:solidFill>
                          <a:srgbClr val="FFFF00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>
                          <a:solidFill>
                            <a:srgbClr val="FFFF00"/>
                          </a:solidFill>
                          <a:latin typeface="Calibri"/>
                          <a:ea typeface="Zapf Dingbats"/>
                          <a:cs typeface="Calibri"/>
                          <a:sym typeface="Zapf Dingbats"/>
                        </a:rPr>
                        <a:t>✔</a:t>
                      </a:r>
                      <a:endParaRPr lang="en-US" sz="1600" b="1" dirty="0" smtClean="0">
                        <a:solidFill>
                          <a:srgbClr val="FFFF00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dirty="0">
                        <a:solidFill>
                          <a:srgbClr val="FFFF00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dirty="0">
                        <a:solidFill>
                          <a:srgbClr val="FFFF00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noFill/>
                  </a:tcPr>
                </a:tc>
              </a:tr>
              <a:tr h="237518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solidFill>
                            <a:schemeClr val="bg1"/>
                          </a:solidFill>
                          <a:latin typeface="Calibri"/>
                          <a:cs typeface="Calibri"/>
                        </a:rPr>
                        <a:t>Measure SMBH masses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dirty="0">
                        <a:solidFill>
                          <a:srgbClr val="FFFF00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>
                          <a:solidFill>
                            <a:srgbClr val="FFFF00"/>
                          </a:solidFill>
                          <a:latin typeface="Calibri"/>
                          <a:ea typeface="Zapf Dingbats"/>
                          <a:cs typeface="Calibri"/>
                          <a:sym typeface="Zapf Dingbats"/>
                        </a:rPr>
                        <a:t>✔</a:t>
                      </a:r>
                      <a:endParaRPr lang="en-US" sz="1600" b="1" dirty="0" smtClean="0">
                        <a:solidFill>
                          <a:srgbClr val="FFFF00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>
                          <a:solidFill>
                            <a:srgbClr val="FFFF00"/>
                          </a:solidFill>
                          <a:latin typeface="Calibri"/>
                          <a:ea typeface="Zapf Dingbats"/>
                          <a:cs typeface="Calibri"/>
                          <a:sym typeface="Zapf Dingbats"/>
                        </a:rPr>
                        <a:t>✔</a:t>
                      </a:r>
                      <a:endParaRPr lang="en-US" sz="1600" b="1" dirty="0" smtClean="0">
                        <a:solidFill>
                          <a:srgbClr val="FFFF00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dirty="0">
                        <a:solidFill>
                          <a:srgbClr val="FFFF00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dirty="0">
                        <a:solidFill>
                          <a:srgbClr val="FFFF00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noFill/>
                  </a:tcPr>
                </a:tc>
              </a:tr>
              <a:tr h="237518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bg1"/>
                          </a:solidFill>
                          <a:latin typeface="Calibri"/>
                          <a:cs typeface="Calibri"/>
                        </a:rPr>
                        <a:t>Exoplanet atmospheres</a:t>
                      </a:r>
                      <a:endParaRPr lang="en-US" sz="1600" dirty="0">
                        <a:solidFill>
                          <a:schemeClr val="bg1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dirty="0">
                        <a:solidFill>
                          <a:srgbClr val="FFFF00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>
                          <a:solidFill>
                            <a:srgbClr val="FFFF00"/>
                          </a:solidFill>
                          <a:latin typeface="Calibri"/>
                          <a:ea typeface="Zapf Dingbats"/>
                          <a:cs typeface="Calibri"/>
                          <a:sym typeface="Zapf Dingbats"/>
                        </a:rPr>
                        <a:t>✔</a:t>
                      </a:r>
                      <a:endParaRPr lang="en-US" sz="1600" b="1" dirty="0" smtClean="0">
                        <a:solidFill>
                          <a:srgbClr val="FFFF00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>
                          <a:solidFill>
                            <a:srgbClr val="FFFF00"/>
                          </a:solidFill>
                          <a:latin typeface="Calibri"/>
                          <a:ea typeface="Zapf Dingbats"/>
                          <a:cs typeface="Calibri"/>
                          <a:sym typeface="Zapf Dingbats"/>
                        </a:rPr>
                        <a:t>✔</a:t>
                      </a:r>
                      <a:endParaRPr lang="en-US" sz="1600" b="1" dirty="0" smtClean="0">
                        <a:solidFill>
                          <a:srgbClr val="FFFF00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dirty="0">
                        <a:solidFill>
                          <a:srgbClr val="FFFF00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dirty="0">
                        <a:solidFill>
                          <a:srgbClr val="FFFF00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noFill/>
                  </a:tcPr>
                </a:tc>
              </a:tr>
              <a:tr h="237518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solidFill>
                            <a:schemeClr val="bg1"/>
                          </a:solidFill>
                          <a:latin typeface="Calibri"/>
                          <a:cs typeface="Calibri"/>
                        </a:rPr>
                        <a:t>Planetary Nebulae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dirty="0">
                        <a:solidFill>
                          <a:srgbClr val="FFFF00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>
                          <a:solidFill>
                            <a:srgbClr val="FFFF00"/>
                          </a:solidFill>
                          <a:latin typeface="Calibri"/>
                          <a:ea typeface="Zapf Dingbats"/>
                          <a:cs typeface="Calibri"/>
                          <a:sym typeface="Zapf Dingbats"/>
                        </a:rPr>
                        <a:t>✔</a:t>
                      </a:r>
                      <a:endParaRPr lang="en-US" sz="1600" b="1" dirty="0" smtClean="0">
                        <a:solidFill>
                          <a:srgbClr val="FFFF00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>
                          <a:solidFill>
                            <a:srgbClr val="FFFF00"/>
                          </a:solidFill>
                          <a:latin typeface="Calibri"/>
                          <a:ea typeface="Zapf Dingbats"/>
                          <a:cs typeface="Calibri"/>
                          <a:sym typeface="Zapf Dingbats"/>
                        </a:rPr>
                        <a:t>✔</a:t>
                      </a:r>
                      <a:endParaRPr lang="en-US" sz="1600" b="1" dirty="0" smtClean="0">
                        <a:solidFill>
                          <a:srgbClr val="FFFF00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dirty="0">
                        <a:solidFill>
                          <a:srgbClr val="FFFF00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dirty="0">
                        <a:solidFill>
                          <a:srgbClr val="FFFF00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noFill/>
                  </a:tcPr>
                </a:tc>
              </a:tr>
              <a:tr h="237518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bg1"/>
                          </a:solidFill>
                          <a:latin typeface="Calibri"/>
                          <a:cs typeface="Calibri"/>
                        </a:rPr>
                        <a:t>Discover</a:t>
                      </a:r>
                      <a:r>
                        <a:rPr lang="en-US" sz="1600" baseline="0" dirty="0" smtClean="0">
                          <a:solidFill>
                            <a:schemeClr val="bg1"/>
                          </a:solidFill>
                          <a:latin typeface="Calibri"/>
                          <a:cs typeface="Calibri"/>
                        </a:rPr>
                        <a:t> Dark </a:t>
                      </a:r>
                      <a:r>
                        <a:rPr lang="en-US" sz="1600" kern="1200" dirty="0" smtClean="0">
                          <a:solidFill>
                            <a:schemeClr val="bg1"/>
                          </a:solidFill>
                          <a:latin typeface="Calibri"/>
                          <a:ea typeface="+mn-ea"/>
                          <a:cs typeface="Calibri"/>
                        </a:rPr>
                        <a:t>Energy</a:t>
                      </a:r>
                      <a:endParaRPr lang="en-US" sz="1600" kern="1200" dirty="0">
                        <a:solidFill>
                          <a:schemeClr val="bg1"/>
                        </a:solidFill>
                        <a:latin typeface="Calibri"/>
                        <a:ea typeface="+mn-ea"/>
                        <a:cs typeface="Calibri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dirty="0">
                        <a:solidFill>
                          <a:srgbClr val="FFFF00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dirty="0">
                        <a:solidFill>
                          <a:srgbClr val="FFFF00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>
                          <a:solidFill>
                            <a:srgbClr val="FFFF00"/>
                          </a:solidFill>
                          <a:latin typeface="Calibri"/>
                          <a:ea typeface="Zapf Dingbats"/>
                          <a:cs typeface="Calibri"/>
                          <a:sym typeface="Zapf Dingbats"/>
                        </a:rPr>
                        <a:t>✔</a:t>
                      </a:r>
                      <a:endParaRPr lang="en-US" sz="1600" b="1" dirty="0" smtClean="0">
                        <a:solidFill>
                          <a:srgbClr val="FFFF00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>
                          <a:solidFill>
                            <a:srgbClr val="FFFF00"/>
                          </a:solidFill>
                          <a:latin typeface="Calibri"/>
                          <a:ea typeface="Zapf Dingbats"/>
                          <a:cs typeface="Calibri"/>
                          <a:sym typeface="Zapf Dingbats"/>
                        </a:rPr>
                        <a:t>✔</a:t>
                      </a:r>
                      <a:endParaRPr lang="en-US" sz="1600" b="1" dirty="0" smtClean="0">
                        <a:solidFill>
                          <a:srgbClr val="FFFF00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>
                          <a:solidFill>
                            <a:srgbClr val="FFFF00"/>
                          </a:solidFill>
                          <a:latin typeface="Calibri"/>
                          <a:ea typeface="Zapf Dingbats"/>
                          <a:cs typeface="Calibri"/>
                          <a:sym typeface="Zapf Dingbats"/>
                        </a:rPr>
                        <a:t>✔</a:t>
                      </a:r>
                      <a:endParaRPr lang="en-US" sz="1600" b="1" dirty="0" smtClean="0">
                        <a:solidFill>
                          <a:srgbClr val="FFFF00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noFill/>
                  </a:tcPr>
                </a:tc>
              </a:tr>
              <a:tr h="237518">
                <a:tc>
                  <a:txBody>
                    <a:bodyPr/>
                    <a:lstStyle/>
                    <a:p>
                      <a:pPr marL="0" marR="0" lvl="1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solidFill>
                            <a:schemeClr val="bg1"/>
                          </a:solidFill>
                          <a:latin typeface="Calibri"/>
                          <a:cs typeface="Calibri"/>
                        </a:rPr>
                        <a:t>Comet Shoemaker-Levy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dirty="0">
                        <a:solidFill>
                          <a:srgbClr val="FFFF00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dirty="0">
                        <a:solidFill>
                          <a:srgbClr val="FFFF00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>
                          <a:solidFill>
                            <a:srgbClr val="FFFF00"/>
                          </a:solidFill>
                          <a:latin typeface="Calibri"/>
                          <a:ea typeface="Zapf Dingbats"/>
                          <a:cs typeface="Calibri"/>
                          <a:sym typeface="Zapf Dingbats"/>
                        </a:rPr>
                        <a:t>✔</a:t>
                      </a:r>
                      <a:endParaRPr lang="en-US" sz="1600" b="1" dirty="0" smtClean="0">
                        <a:solidFill>
                          <a:srgbClr val="FFFF00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dirty="0">
                        <a:solidFill>
                          <a:srgbClr val="FFFF00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dirty="0">
                        <a:solidFill>
                          <a:srgbClr val="FFFF00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noFill/>
                  </a:tcPr>
                </a:tc>
              </a:tr>
              <a:tr h="237518">
                <a:tc>
                  <a:txBody>
                    <a:bodyPr/>
                    <a:lstStyle/>
                    <a:p>
                      <a:pPr marL="0" lvl="1" indent="0"/>
                      <a:r>
                        <a:rPr lang="en-US" sz="1600" dirty="0" smtClean="0">
                          <a:solidFill>
                            <a:schemeClr val="bg1"/>
                          </a:solidFill>
                          <a:latin typeface="Calibri"/>
                          <a:cs typeface="Calibri"/>
                        </a:rPr>
                        <a:t>Deep fields</a:t>
                      </a:r>
                      <a:r>
                        <a:rPr lang="en-US" sz="1600" baseline="0" dirty="0" smtClean="0">
                          <a:solidFill>
                            <a:schemeClr val="bg1"/>
                          </a:solidFill>
                          <a:latin typeface="Calibri"/>
                          <a:cs typeface="Calibri"/>
                        </a:rPr>
                        <a:t> (</a:t>
                      </a:r>
                      <a:r>
                        <a:rPr lang="en-US" sz="1600" dirty="0" smtClean="0">
                          <a:solidFill>
                            <a:schemeClr val="bg1"/>
                          </a:solidFill>
                          <a:latin typeface="Calibri"/>
                          <a:cs typeface="Calibri"/>
                        </a:rPr>
                        <a:t>HDF, HDFS, UDF, FF, </a:t>
                      </a:r>
                      <a:r>
                        <a:rPr lang="en-US" sz="1600" dirty="0" err="1" smtClean="0">
                          <a:solidFill>
                            <a:schemeClr val="bg1"/>
                          </a:solidFill>
                          <a:latin typeface="Calibri"/>
                          <a:cs typeface="Calibri"/>
                        </a:rPr>
                        <a:t>etc</a:t>
                      </a:r>
                      <a:r>
                        <a:rPr lang="en-US" sz="1600" dirty="0" smtClean="0">
                          <a:solidFill>
                            <a:schemeClr val="bg1"/>
                          </a:solidFill>
                          <a:latin typeface="Calibri"/>
                          <a:cs typeface="Calibri"/>
                        </a:rPr>
                        <a:t>)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dirty="0">
                        <a:solidFill>
                          <a:srgbClr val="FFFF00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>
                        <a:solidFill>
                          <a:srgbClr val="FFFF00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>
                          <a:solidFill>
                            <a:srgbClr val="FFFF00"/>
                          </a:solidFill>
                          <a:latin typeface="Calibri"/>
                          <a:ea typeface="Zapf Dingbats"/>
                          <a:cs typeface="Calibri"/>
                          <a:sym typeface="Zapf Dingbats"/>
                        </a:rPr>
                        <a:t>✔</a:t>
                      </a:r>
                      <a:endParaRPr lang="en-US" sz="1600" b="1" dirty="0" smtClean="0">
                        <a:solidFill>
                          <a:srgbClr val="FFFF00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>
                          <a:solidFill>
                            <a:srgbClr val="FFFF00"/>
                          </a:solidFill>
                          <a:latin typeface="Calibri"/>
                          <a:ea typeface="Zapf Dingbats"/>
                          <a:cs typeface="Calibri"/>
                          <a:sym typeface="Zapf Dingbats"/>
                        </a:rPr>
                        <a:t>✔</a:t>
                      </a:r>
                      <a:endParaRPr lang="en-US" sz="1600" b="1" dirty="0" smtClean="0">
                        <a:solidFill>
                          <a:srgbClr val="FFFF00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dirty="0">
                        <a:solidFill>
                          <a:srgbClr val="FFFF00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noFill/>
                  </a:tcPr>
                </a:tc>
              </a:tr>
              <a:tr h="237518">
                <a:tc>
                  <a:txBody>
                    <a:bodyPr/>
                    <a:lstStyle/>
                    <a:p>
                      <a:pPr marL="0" marR="0" lvl="1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err="1" smtClean="0">
                          <a:solidFill>
                            <a:schemeClr val="bg1"/>
                          </a:solidFill>
                          <a:latin typeface="Calibri"/>
                          <a:cs typeface="Calibri"/>
                        </a:rPr>
                        <a:t>Proplyds</a:t>
                      </a:r>
                      <a:r>
                        <a:rPr lang="en-US" sz="1600" dirty="0" smtClean="0">
                          <a:solidFill>
                            <a:schemeClr val="bg1"/>
                          </a:solidFill>
                          <a:latin typeface="Calibri"/>
                          <a:cs typeface="Calibri"/>
                        </a:rPr>
                        <a:t> in Orion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dirty="0">
                        <a:solidFill>
                          <a:srgbClr val="FFFF00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>
                        <a:solidFill>
                          <a:srgbClr val="FFFF00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>
                          <a:solidFill>
                            <a:srgbClr val="FFFF00"/>
                          </a:solidFill>
                          <a:latin typeface="Calibri"/>
                          <a:ea typeface="Zapf Dingbats"/>
                          <a:cs typeface="Calibri"/>
                          <a:sym typeface="Zapf Dingbats"/>
                        </a:rPr>
                        <a:t>✔</a:t>
                      </a:r>
                      <a:endParaRPr lang="en-US" sz="1600" b="1" dirty="0" smtClean="0">
                        <a:solidFill>
                          <a:srgbClr val="FFFF00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>
                        <a:solidFill>
                          <a:srgbClr val="FFFF00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dirty="0">
                        <a:solidFill>
                          <a:srgbClr val="FFFF00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noFill/>
                  </a:tcPr>
                </a:tc>
              </a:tr>
              <a:tr h="237518">
                <a:tc>
                  <a:txBody>
                    <a:bodyPr/>
                    <a:lstStyle/>
                    <a:p>
                      <a:pPr marL="0" marR="0" lvl="1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solidFill>
                            <a:schemeClr val="bg1"/>
                          </a:solidFill>
                          <a:latin typeface="Calibri"/>
                          <a:cs typeface="Calibri"/>
                        </a:rPr>
                        <a:t>GRB Hosts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dirty="0">
                        <a:solidFill>
                          <a:srgbClr val="FFFF00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dirty="0">
                        <a:solidFill>
                          <a:srgbClr val="FFFF00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>
                          <a:solidFill>
                            <a:srgbClr val="FFFF00"/>
                          </a:solidFill>
                          <a:latin typeface="Calibri"/>
                          <a:ea typeface="Zapf Dingbats"/>
                          <a:cs typeface="Calibri"/>
                          <a:sym typeface="Zapf Dingbats"/>
                        </a:rPr>
                        <a:t>✔</a:t>
                      </a:r>
                      <a:endParaRPr lang="en-US" sz="1600" b="1" dirty="0" smtClean="0">
                        <a:solidFill>
                          <a:srgbClr val="FFFF00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>
                        <a:solidFill>
                          <a:srgbClr val="FFFF00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dirty="0">
                        <a:solidFill>
                          <a:srgbClr val="FFFF00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2616721" y="6332340"/>
            <a:ext cx="30331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(</a:t>
            </a:r>
            <a:r>
              <a:rPr lang="en-US" sz="1200" dirty="0" err="1" smtClean="0">
                <a:solidFill>
                  <a:schemeClr val="bg1"/>
                </a:solidFill>
              </a:rPr>
              <a:t>Lallo</a:t>
            </a:r>
            <a:r>
              <a:rPr lang="en-US" sz="1200" dirty="0">
                <a:solidFill>
                  <a:schemeClr val="bg1"/>
                </a:solidFill>
              </a:rPr>
              <a:t>: </a:t>
            </a:r>
            <a:r>
              <a:rPr lang="da-DK" sz="1200" dirty="0">
                <a:solidFill>
                  <a:schemeClr val="bg1"/>
                </a:solidFill>
              </a:rPr>
              <a:t>arXiv:</a:t>
            </a:r>
            <a:r>
              <a:rPr lang="da-DK" sz="1200" dirty="0" smtClean="0">
                <a:solidFill>
                  <a:schemeClr val="bg1"/>
                </a:solidFill>
              </a:rPr>
              <a:t>1203.0002; </a:t>
            </a:r>
            <a:r>
              <a:rPr lang="da-DK" sz="1200" dirty="0" err="1" smtClean="0">
                <a:solidFill>
                  <a:schemeClr val="bg1"/>
                </a:solidFill>
              </a:rPr>
              <a:t>Norris</a:t>
            </a:r>
            <a:r>
              <a:rPr lang="da-DK" sz="1200" dirty="0" smtClean="0">
                <a:solidFill>
                  <a:schemeClr val="bg1"/>
                </a:solidFill>
              </a:rPr>
              <a:t> AASKA14)</a:t>
            </a:r>
            <a:endParaRPr lang="en-US" sz="1200" dirty="0" smtClean="0">
              <a:solidFill>
                <a:schemeClr val="bg1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148195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pl-PL" smtClean="0"/>
              <a:t>T. Bourke's Slides RePurposed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088364" y="891017"/>
            <a:ext cx="6709339" cy="2246769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chemeClr val="accent5">
                    <a:lumMod val="20000"/>
                    <a:lumOff val="80000"/>
                  </a:schemeClr>
                </a:solidFill>
                <a:cs typeface="Calibri"/>
              </a:rPr>
              <a:t>What is the Square </a:t>
            </a:r>
            <a:r>
              <a:rPr lang="en-US" sz="2800" b="1" dirty="0" err="1" smtClean="0">
                <a:solidFill>
                  <a:schemeClr val="accent5">
                    <a:lumMod val="20000"/>
                    <a:lumOff val="80000"/>
                  </a:schemeClr>
                </a:solidFill>
                <a:cs typeface="Calibri"/>
              </a:rPr>
              <a:t>Kilometre</a:t>
            </a:r>
            <a:r>
              <a:rPr lang="en-US" sz="2800" b="1" dirty="0" smtClean="0">
                <a:solidFill>
                  <a:schemeClr val="accent5">
                    <a:lumMod val="20000"/>
                    <a:lumOff val="80000"/>
                  </a:schemeClr>
                </a:solidFill>
                <a:cs typeface="Calibri"/>
              </a:rPr>
              <a:t> Array?</a:t>
            </a:r>
          </a:p>
          <a:p>
            <a:endParaRPr lang="en-US" sz="2800" b="1" dirty="0">
              <a:solidFill>
                <a:srgbClr val="00688A"/>
              </a:solidFill>
              <a:cs typeface="Calibri"/>
            </a:endParaRPr>
          </a:p>
          <a:p>
            <a:r>
              <a:rPr lang="en-US" sz="28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cs typeface="Calibri"/>
              </a:rPr>
              <a:t>What Science is enabled by the SKA?</a:t>
            </a:r>
          </a:p>
          <a:p>
            <a:endParaRPr lang="en-US" sz="2800" b="1" dirty="0">
              <a:solidFill>
                <a:srgbClr val="00688A"/>
              </a:solidFill>
              <a:cs typeface="Calibri"/>
            </a:endParaRPr>
          </a:p>
          <a:p>
            <a:r>
              <a:rPr lang="en-US" sz="2800" b="1" dirty="0" smtClean="0">
                <a:solidFill>
                  <a:schemeClr val="accent1">
                    <a:lumMod val="50000"/>
                  </a:schemeClr>
                </a:solidFill>
                <a:cs typeface="Calibri"/>
              </a:rPr>
              <a:t>Progress &amp; How 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cs typeface="Calibri"/>
              </a:rPr>
              <a:t>can you be </a:t>
            </a:r>
            <a:r>
              <a:rPr lang="en-US" sz="2800" b="1" dirty="0" smtClean="0">
                <a:solidFill>
                  <a:schemeClr val="accent1">
                    <a:lumMod val="50000"/>
                  </a:schemeClr>
                </a:solidFill>
                <a:cs typeface="Calibri"/>
              </a:rPr>
              <a:t>involved</a:t>
            </a:r>
            <a:endParaRPr lang="en-US" sz="2800" b="1" dirty="0">
              <a:solidFill>
                <a:schemeClr val="accent1">
                  <a:lumMod val="50000"/>
                </a:schemeClr>
              </a:solidFill>
              <a:cs typeface="Calibri"/>
            </a:endParaRPr>
          </a:p>
        </p:txBody>
      </p:sp>
      <p:pic>
        <p:nvPicPr>
          <p:cNvPr id="7" name="Picture 6" descr="SKA1_SA_closeup_highres.jp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9178" y="3429000"/>
            <a:ext cx="3888000" cy="2727145"/>
          </a:xfrm>
          <a:prstGeom prst="rect">
            <a:avLst/>
          </a:prstGeom>
        </p:spPr>
      </p:pic>
      <p:pic>
        <p:nvPicPr>
          <p:cNvPr id="8" name="Picture 7" descr="SKA1_AU_closeup_midres.screen.jpg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62692" y="3429000"/>
            <a:ext cx="3888000" cy="2727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41268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pl-PL" smtClean="0"/>
              <a:t>T. Bourke's Slides RePurposed</a:t>
            </a:r>
            <a:endParaRPr lang="en-US" dirty="0"/>
          </a:p>
        </p:txBody>
      </p:sp>
      <p:sp>
        <p:nvSpPr>
          <p:cNvPr id="6" name="Text Placeholder 1"/>
          <p:cNvSpPr txBox="1">
            <a:spLocks/>
          </p:cNvSpPr>
          <p:nvPr/>
        </p:nvSpPr>
        <p:spPr>
          <a:xfrm>
            <a:off x="360964" y="400209"/>
            <a:ext cx="6276872" cy="619941"/>
          </a:xfrm>
          <a:prstGeom prst="rect">
            <a:avLst/>
          </a:prstGeom>
        </p:spPr>
        <p:txBody>
          <a:bodyPr vert="horz"/>
          <a:lstStyle>
            <a:lvl1pPr marL="0" indent="0" algn="l" defTabSz="457200" rtl="0" eaLnBrk="1" latinLnBrk="0" hangingPunct="1">
              <a:spcBef>
                <a:spcPct val="20000"/>
              </a:spcBef>
              <a:buFontTx/>
              <a:buNone/>
              <a:defRPr sz="3200" b="1" kern="1200">
                <a:solidFill>
                  <a:srgbClr val="00688A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rgbClr val="00688A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rgbClr val="00688A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rgbClr val="00688A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rgbClr val="00688A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Member Countries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204066" y="1175340"/>
            <a:ext cx="248249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prstClr val="black"/>
                </a:solidFill>
                <a:latin typeface="Calibri"/>
                <a:cs typeface="Calibri"/>
              </a:rPr>
              <a:t>Australia (</a:t>
            </a:r>
            <a:r>
              <a:rPr lang="en-US" sz="2000" dirty="0" err="1" smtClean="0">
                <a:solidFill>
                  <a:prstClr val="black"/>
                </a:solidFill>
                <a:latin typeface="Calibri"/>
                <a:cs typeface="Calibri"/>
              </a:rPr>
              <a:t>DoI&amp;S</a:t>
            </a:r>
            <a:r>
              <a:rPr lang="en-US" sz="2000" dirty="0" smtClean="0">
                <a:solidFill>
                  <a:prstClr val="black"/>
                </a:solidFill>
                <a:latin typeface="Calibri"/>
                <a:cs typeface="Calibri"/>
              </a:rPr>
              <a:t>)</a:t>
            </a:r>
          </a:p>
          <a:p>
            <a:r>
              <a:rPr lang="en-US" sz="2000" dirty="0" smtClean="0">
                <a:solidFill>
                  <a:srgbClr val="FF0000"/>
                </a:solidFill>
                <a:latin typeface="Calibri"/>
                <a:cs typeface="Calibri"/>
              </a:rPr>
              <a:t>Canada </a:t>
            </a:r>
            <a:r>
              <a:rPr lang="en-US" sz="2000" dirty="0">
                <a:solidFill>
                  <a:srgbClr val="FF0000"/>
                </a:solidFill>
                <a:latin typeface="Calibri"/>
                <a:cs typeface="Calibri"/>
              </a:rPr>
              <a:t>(NRC-</a:t>
            </a:r>
            <a:r>
              <a:rPr lang="en-US" sz="2000" dirty="0" smtClean="0">
                <a:solidFill>
                  <a:srgbClr val="FF0000"/>
                </a:solidFill>
                <a:latin typeface="Calibri"/>
                <a:cs typeface="Calibri"/>
              </a:rPr>
              <a:t>HAA</a:t>
            </a:r>
            <a:r>
              <a:rPr lang="en-US" sz="2000" dirty="0">
                <a:solidFill>
                  <a:srgbClr val="FF0000"/>
                </a:solidFill>
                <a:latin typeface="Calibri"/>
                <a:cs typeface="Calibri"/>
              </a:rPr>
              <a:t>)</a:t>
            </a:r>
          </a:p>
          <a:p>
            <a:r>
              <a:rPr lang="en-US" sz="2000" dirty="0">
                <a:solidFill>
                  <a:prstClr val="black"/>
                </a:solidFill>
                <a:latin typeface="Calibri"/>
                <a:cs typeface="Calibri"/>
              </a:rPr>
              <a:t>China (MOST</a:t>
            </a:r>
            <a:r>
              <a:rPr lang="en-US" sz="2000" dirty="0" smtClean="0">
                <a:solidFill>
                  <a:prstClr val="black"/>
                </a:solidFill>
                <a:latin typeface="Calibri"/>
                <a:cs typeface="Calibri"/>
              </a:rPr>
              <a:t>)</a:t>
            </a:r>
          </a:p>
          <a:p>
            <a:r>
              <a:rPr lang="en-US" sz="2000" dirty="0" smtClean="0">
                <a:solidFill>
                  <a:prstClr val="black"/>
                </a:solidFill>
                <a:latin typeface="Calibri"/>
                <a:cs typeface="Calibri"/>
              </a:rPr>
              <a:t>India </a:t>
            </a:r>
            <a:r>
              <a:rPr lang="en-US" sz="2000" dirty="0">
                <a:solidFill>
                  <a:prstClr val="black"/>
                </a:solidFill>
                <a:latin typeface="Calibri"/>
                <a:cs typeface="Calibri"/>
              </a:rPr>
              <a:t>(</a:t>
            </a:r>
            <a:r>
              <a:rPr lang="en-US" sz="2000" dirty="0" smtClean="0">
                <a:solidFill>
                  <a:prstClr val="black"/>
                </a:solidFill>
                <a:latin typeface="Calibri"/>
                <a:cs typeface="Calibri"/>
              </a:rPr>
              <a:t>NCRA/DAE)</a:t>
            </a:r>
          </a:p>
          <a:p>
            <a:r>
              <a:rPr lang="en-US" sz="2000" dirty="0" smtClean="0">
                <a:solidFill>
                  <a:prstClr val="black"/>
                </a:solidFill>
                <a:latin typeface="Calibri"/>
                <a:cs typeface="Calibri"/>
              </a:rPr>
              <a:t>Italy </a:t>
            </a:r>
            <a:r>
              <a:rPr lang="en-US" sz="2000" dirty="0">
                <a:solidFill>
                  <a:prstClr val="black"/>
                </a:solidFill>
                <a:latin typeface="Calibri"/>
                <a:cs typeface="Calibri"/>
              </a:rPr>
              <a:t>(INAF)</a:t>
            </a:r>
          </a:p>
          <a:p>
            <a:r>
              <a:rPr lang="en-US" sz="2000" dirty="0">
                <a:solidFill>
                  <a:prstClr val="black"/>
                </a:solidFill>
                <a:latin typeface="Calibri"/>
                <a:cs typeface="Calibri"/>
              </a:rPr>
              <a:t>Netherlands (</a:t>
            </a:r>
            <a:r>
              <a:rPr lang="en-US" sz="2000" dirty="0" smtClean="0">
                <a:solidFill>
                  <a:prstClr val="black"/>
                </a:solidFill>
                <a:latin typeface="Calibri"/>
                <a:cs typeface="Calibri"/>
              </a:rPr>
              <a:t>NWO)</a:t>
            </a:r>
          </a:p>
          <a:p>
            <a:r>
              <a:rPr lang="en-US" sz="2000" dirty="0" smtClean="0">
                <a:solidFill>
                  <a:prstClr val="black"/>
                </a:solidFill>
                <a:latin typeface="Calibri"/>
                <a:cs typeface="Calibri"/>
              </a:rPr>
              <a:t>New </a:t>
            </a:r>
            <a:r>
              <a:rPr lang="en-US" sz="2000" dirty="0">
                <a:solidFill>
                  <a:prstClr val="black"/>
                </a:solidFill>
                <a:latin typeface="Calibri"/>
                <a:cs typeface="Calibri"/>
              </a:rPr>
              <a:t>Zealand (MED)</a:t>
            </a:r>
          </a:p>
          <a:p>
            <a:r>
              <a:rPr lang="en-US" sz="2000" dirty="0">
                <a:solidFill>
                  <a:prstClr val="black"/>
                </a:solidFill>
                <a:latin typeface="Calibri"/>
                <a:cs typeface="Calibri"/>
              </a:rPr>
              <a:t>South Africa (DST</a:t>
            </a:r>
            <a:r>
              <a:rPr lang="en-US" sz="2000" dirty="0" smtClean="0">
                <a:solidFill>
                  <a:prstClr val="black"/>
                </a:solidFill>
                <a:latin typeface="Calibri"/>
                <a:cs typeface="Calibri"/>
              </a:rPr>
              <a:t>)</a:t>
            </a:r>
          </a:p>
          <a:p>
            <a:r>
              <a:rPr lang="en-US" sz="2000" dirty="0" smtClean="0">
                <a:solidFill>
                  <a:prstClr val="black"/>
                </a:solidFill>
                <a:latin typeface="Calibri"/>
                <a:cs typeface="Calibri"/>
              </a:rPr>
              <a:t>Sweden </a:t>
            </a:r>
            <a:r>
              <a:rPr lang="en-US" sz="2000" dirty="0">
                <a:solidFill>
                  <a:prstClr val="black"/>
                </a:solidFill>
                <a:latin typeface="Calibri"/>
                <a:cs typeface="Calibri"/>
              </a:rPr>
              <a:t>(Chalmers</a:t>
            </a:r>
            <a:r>
              <a:rPr lang="en-US" sz="2000" dirty="0" smtClean="0">
                <a:solidFill>
                  <a:prstClr val="black"/>
                </a:solidFill>
                <a:latin typeface="Calibri"/>
                <a:cs typeface="Calibri"/>
              </a:rPr>
              <a:t>)</a:t>
            </a:r>
          </a:p>
          <a:p>
            <a:r>
              <a:rPr lang="en-US" sz="2000" dirty="0" smtClean="0">
                <a:solidFill>
                  <a:prstClr val="black"/>
                </a:solidFill>
                <a:latin typeface="Calibri"/>
                <a:cs typeface="Calibri"/>
              </a:rPr>
              <a:t>UK </a:t>
            </a:r>
            <a:r>
              <a:rPr lang="en-US" sz="2000" dirty="0">
                <a:solidFill>
                  <a:prstClr val="black"/>
                </a:solidFill>
                <a:latin typeface="Calibri"/>
                <a:cs typeface="Calibri"/>
              </a:rPr>
              <a:t>(STFC)</a:t>
            </a:r>
          </a:p>
        </p:txBody>
      </p:sp>
      <p:pic>
        <p:nvPicPr>
          <p:cNvPr id="10" name="Picture 9" descr="10721_SKA_HostMap update Sep15_1024x718.jpe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80903" y="1055814"/>
            <a:ext cx="6394482" cy="442139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07503" y="5477212"/>
            <a:ext cx="89317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accent6"/>
                </a:solidFill>
                <a:latin typeface="Calibri"/>
                <a:cs typeface="Calibri"/>
              </a:rPr>
              <a:t>Interested: France, Germany, Japan, Korea, Portugal, Spain, Switzerland</a:t>
            </a:r>
          </a:p>
          <a:p>
            <a:pPr algn="ctr"/>
            <a:r>
              <a:rPr lang="en-US" sz="2000" dirty="0" smtClean="0">
                <a:latin typeface="Calibri"/>
                <a:cs typeface="Calibri"/>
              </a:rPr>
              <a:t>Contacts: </a:t>
            </a:r>
            <a:r>
              <a:rPr lang="en-US" sz="2000" dirty="0" err="1" smtClean="0">
                <a:latin typeface="Calibri"/>
                <a:cs typeface="Calibri"/>
              </a:rPr>
              <a:t>Brasil</a:t>
            </a:r>
            <a:r>
              <a:rPr lang="en-US" sz="2000" dirty="0" smtClean="0">
                <a:latin typeface="Calibri"/>
                <a:cs typeface="Calibri"/>
              </a:rPr>
              <a:t>, Ireland, Malta, Mexico, Russia, USA.  </a:t>
            </a:r>
          </a:p>
        </p:txBody>
      </p:sp>
    </p:spTree>
    <p:extLst>
      <p:ext uri="{BB962C8B-B14F-4D97-AF65-F5344CB8AC3E}">
        <p14:creationId xmlns:p14="http://schemas.microsoft.com/office/powerpoint/2010/main" val="15767608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pl-PL" smtClean="0"/>
              <a:t>T. Bourke's Slides RePurposed</a:t>
            </a:r>
            <a:endParaRPr lang="en-US" dirty="0"/>
          </a:p>
        </p:txBody>
      </p:sp>
      <p:sp>
        <p:nvSpPr>
          <p:cNvPr id="4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360964" y="386688"/>
            <a:ext cx="6276872" cy="619941"/>
          </a:xfrm>
        </p:spPr>
        <p:txBody>
          <a:bodyPr/>
          <a:lstStyle/>
          <a:p>
            <a:r>
              <a:rPr lang="en-US" sz="2800" dirty="0" smtClean="0"/>
              <a:t>Detailed Design Phase</a:t>
            </a:r>
            <a:endParaRPr lang="en-US" sz="2800" dirty="0"/>
          </a:p>
        </p:txBody>
      </p:sp>
      <p:sp>
        <p:nvSpPr>
          <p:cNvPr id="5" name="Rectangle 4"/>
          <p:cNvSpPr/>
          <p:nvPr/>
        </p:nvSpPr>
        <p:spPr>
          <a:xfrm>
            <a:off x="358276" y="954079"/>
            <a:ext cx="8515264" cy="106182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Calibri"/>
                <a:cs typeface="Calibri"/>
              </a:rPr>
              <a:t>Project Management and System Engineering </a:t>
            </a:r>
            <a:r>
              <a:rPr lang="en-US" dirty="0" smtClean="0">
                <a:solidFill>
                  <a:srgbClr val="000000"/>
                </a:solidFill>
                <a:latin typeface="Calibri"/>
                <a:cs typeface="Calibri"/>
              </a:rPr>
              <a:t>Teams </a:t>
            </a:r>
            <a:r>
              <a:rPr lang="en-US" dirty="0">
                <a:solidFill>
                  <a:srgbClr val="000000"/>
                </a:solidFill>
                <a:latin typeface="Calibri"/>
                <a:cs typeface="Calibri"/>
              </a:rPr>
              <a:t>based at Jodrell Bank </a:t>
            </a:r>
            <a:r>
              <a:rPr lang="en-US" dirty="0" smtClean="0">
                <a:solidFill>
                  <a:srgbClr val="000000"/>
                </a:solidFill>
                <a:latin typeface="Calibri"/>
                <a:cs typeface="Calibri"/>
              </a:rPr>
              <a:t>Observatory</a:t>
            </a:r>
          </a:p>
          <a:p>
            <a:r>
              <a:rPr lang="en-US" dirty="0" smtClean="0">
                <a:solidFill>
                  <a:srgbClr val="000000"/>
                </a:solidFill>
                <a:latin typeface="Calibri"/>
                <a:cs typeface="Calibri"/>
              </a:rPr>
              <a:t>Design &gt;75% complete – Prototypes under construction for deployment on site</a:t>
            </a:r>
          </a:p>
          <a:p>
            <a:endParaRPr lang="en-US" sz="900" dirty="0">
              <a:solidFill>
                <a:srgbClr val="000000"/>
              </a:solidFill>
              <a:latin typeface="Calibri"/>
              <a:cs typeface="Calibri"/>
            </a:endParaRPr>
          </a:p>
          <a:p>
            <a:r>
              <a:rPr lang="en-US" dirty="0" smtClean="0">
                <a:solidFill>
                  <a:srgbClr val="000000"/>
                </a:solidFill>
                <a:latin typeface="Calibri"/>
                <a:cs typeface="Calibri"/>
              </a:rPr>
              <a:t> ~600 scientists &amp; engineers </a:t>
            </a:r>
            <a:r>
              <a:rPr lang="en-US" dirty="0">
                <a:solidFill>
                  <a:srgbClr val="000000"/>
                </a:solidFill>
                <a:latin typeface="Calibri"/>
                <a:cs typeface="Calibri"/>
              </a:rPr>
              <a:t>in institutes and industry </a:t>
            </a:r>
            <a:r>
              <a:rPr lang="en-US" dirty="0" smtClean="0">
                <a:solidFill>
                  <a:srgbClr val="000000"/>
                </a:solidFill>
                <a:latin typeface="Calibri"/>
                <a:cs typeface="Calibri"/>
              </a:rPr>
              <a:t>in Member + other countries</a:t>
            </a:r>
            <a:endParaRPr lang="en-US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943982"/>
            <a:ext cx="9144000" cy="4519084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438534" y="2172416"/>
            <a:ext cx="8266931" cy="3407783"/>
            <a:chOff x="309163" y="502065"/>
            <a:chExt cx="8266931" cy="3407783"/>
          </a:xfrm>
        </p:grpSpPr>
        <p:grpSp>
          <p:nvGrpSpPr>
            <p:cNvPr id="8" name="Group 7"/>
            <p:cNvGrpSpPr/>
            <p:nvPr/>
          </p:nvGrpSpPr>
          <p:grpSpPr>
            <a:xfrm>
              <a:off x="309163" y="502065"/>
              <a:ext cx="8266931" cy="3407783"/>
              <a:chOff x="309163" y="502065"/>
              <a:chExt cx="8266931" cy="3407783"/>
            </a:xfrm>
          </p:grpSpPr>
          <p:sp>
            <p:nvSpPr>
              <p:cNvPr id="12" name="Rectangle 11"/>
              <p:cNvSpPr/>
              <p:nvPr/>
            </p:nvSpPr>
            <p:spPr>
              <a:xfrm>
                <a:off x="2330746" y="2739306"/>
                <a:ext cx="6228000" cy="1170542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3" name="Group 12"/>
              <p:cNvGrpSpPr/>
              <p:nvPr/>
            </p:nvGrpSpPr>
            <p:grpSpPr>
              <a:xfrm>
                <a:off x="2438399" y="504842"/>
                <a:ext cx="1916951" cy="1008000"/>
                <a:chOff x="2438400" y="462455"/>
                <a:chExt cx="1916951" cy="1008000"/>
              </a:xfrm>
            </p:grpSpPr>
            <p:pic>
              <p:nvPicPr>
                <p:cNvPr id="41" name="Picture 40"/>
                <p:cNvPicPr>
                  <a:picLocks noChangeAspect="1"/>
                </p:cNvPicPr>
                <p:nvPr/>
              </p:nvPicPr>
              <p:blipFill rotWithShape="1"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2438400" y="462455"/>
                  <a:ext cx="1916951" cy="1008000"/>
                </a:xfrm>
                <a:prstGeom prst="rect">
                  <a:avLst/>
                </a:prstGeom>
              </p:spPr>
            </p:pic>
            <p:pic>
              <p:nvPicPr>
                <p:cNvPr id="42" name="Picture 41"/>
                <p:cNvPicPr>
                  <a:picLocks noChangeAspect="1"/>
                </p:cNvPicPr>
                <p:nvPr/>
              </p:nvPicPr>
              <p:blipFill rotWithShape="1">
                <a:blip r:embed="rId4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2440176" y="464062"/>
                  <a:ext cx="1222102" cy="735673"/>
                </a:xfrm>
                <a:prstGeom prst="rect">
                  <a:avLst/>
                </a:prstGeom>
              </p:spPr>
            </p:pic>
          </p:grpSp>
          <p:grpSp>
            <p:nvGrpSpPr>
              <p:cNvPr id="14" name="Group 13"/>
              <p:cNvGrpSpPr/>
              <p:nvPr/>
            </p:nvGrpSpPr>
            <p:grpSpPr>
              <a:xfrm>
                <a:off x="4530869" y="502065"/>
                <a:ext cx="1934853" cy="1010777"/>
                <a:chOff x="4530870" y="459678"/>
                <a:chExt cx="1934853" cy="1010777"/>
              </a:xfrm>
            </p:grpSpPr>
            <p:pic>
              <p:nvPicPr>
                <p:cNvPr id="39" name="Picture 38"/>
                <p:cNvPicPr>
                  <a:picLocks noChangeAspect="1"/>
                </p:cNvPicPr>
                <p:nvPr/>
              </p:nvPicPr>
              <p:blipFill>
                <a:blip r:embed="rId5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530870" y="462455"/>
                  <a:ext cx="1934853" cy="1008000"/>
                </a:xfrm>
                <a:prstGeom prst="rect">
                  <a:avLst/>
                </a:prstGeom>
              </p:spPr>
            </p:pic>
            <p:pic>
              <p:nvPicPr>
                <p:cNvPr id="40" name="Picture 39" descr="SKA1_SA_wideangle_highres-v2.jpg"/>
                <p:cNvPicPr>
                  <a:picLocks noChangeAspect="1"/>
                </p:cNvPicPr>
                <p:nvPr/>
              </p:nvPicPr>
              <p:blipFill rotWithShape="1">
                <a:blip r:embed="rId6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4532905" y="459678"/>
                  <a:ext cx="1230060" cy="735244"/>
                </a:xfrm>
                <a:prstGeom prst="rect">
                  <a:avLst/>
                </a:prstGeom>
              </p:spPr>
            </p:pic>
          </p:grpSp>
          <p:grpSp>
            <p:nvGrpSpPr>
              <p:cNvPr id="15" name="Group 14"/>
              <p:cNvGrpSpPr/>
              <p:nvPr/>
            </p:nvGrpSpPr>
            <p:grpSpPr>
              <a:xfrm>
                <a:off x="325821" y="504842"/>
                <a:ext cx="1937059" cy="1008000"/>
                <a:chOff x="325822" y="462455"/>
                <a:chExt cx="1937059" cy="1008000"/>
              </a:xfrm>
            </p:grpSpPr>
            <p:pic>
              <p:nvPicPr>
                <p:cNvPr id="37" name="Picture 36"/>
                <p:cNvPicPr>
                  <a:picLocks noChangeAspect="1"/>
                </p:cNvPicPr>
                <p:nvPr/>
              </p:nvPicPr>
              <p:blipFill rotWithShape="1">
                <a:blip r:embed="rId7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325822" y="462455"/>
                  <a:ext cx="1937059" cy="1008000"/>
                </a:xfrm>
                <a:prstGeom prst="rect">
                  <a:avLst/>
                </a:prstGeom>
              </p:spPr>
            </p:pic>
            <p:pic>
              <p:nvPicPr>
                <p:cNvPr id="38" name="Picture 37"/>
                <p:cNvPicPr>
                  <a:picLocks noChangeAspect="1"/>
                </p:cNvPicPr>
                <p:nvPr/>
              </p:nvPicPr>
              <p:blipFill rotWithShape="1">
                <a:blip r:embed="rId8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332882" y="466783"/>
                  <a:ext cx="1229318" cy="738000"/>
                </a:xfrm>
                <a:prstGeom prst="rect">
                  <a:avLst/>
                </a:prstGeom>
                <a:ln w="3175">
                  <a:solidFill>
                    <a:srgbClr val="0070C0"/>
                  </a:solidFill>
                </a:ln>
              </p:spPr>
            </p:pic>
          </p:grpSp>
          <p:grpSp>
            <p:nvGrpSpPr>
              <p:cNvPr id="16" name="Group 15"/>
              <p:cNvGrpSpPr/>
              <p:nvPr/>
            </p:nvGrpSpPr>
            <p:grpSpPr>
              <a:xfrm>
                <a:off x="332881" y="2739306"/>
                <a:ext cx="1934853" cy="1008000"/>
                <a:chOff x="4530869" y="2885089"/>
                <a:chExt cx="1934853" cy="1008000"/>
              </a:xfrm>
            </p:grpSpPr>
            <p:pic>
              <p:nvPicPr>
                <p:cNvPr id="35" name="Picture 34"/>
                <p:cNvPicPr>
                  <a:picLocks noChangeAspect="1"/>
                </p:cNvPicPr>
                <p:nvPr/>
              </p:nvPicPr>
              <p:blipFill>
                <a:blip r:embed="rId9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530869" y="2885089"/>
                  <a:ext cx="1934853" cy="1008000"/>
                </a:xfrm>
                <a:prstGeom prst="rect">
                  <a:avLst/>
                </a:prstGeom>
              </p:spPr>
            </p:pic>
            <p:pic>
              <p:nvPicPr>
                <p:cNvPr id="36" name="Picture 35"/>
                <p:cNvPicPr>
                  <a:picLocks noChangeAspect="1"/>
                </p:cNvPicPr>
                <p:nvPr/>
              </p:nvPicPr>
              <p:blipFill rotWithShape="1">
                <a:blip r:embed="rId10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 b="-2"/>
                <a:stretch/>
              </p:blipFill>
              <p:spPr>
                <a:xfrm>
                  <a:off x="4532440" y="2888264"/>
                  <a:ext cx="1227350" cy="738000"/>
                </a:xfrm>
                <a:prstGeom prst="rect">
                  <a:avLst/>
                </a:prstGeom>
                <a:ln w="3175">
                  <a:solidFill>
                    <a:srgbClr val="0070C0"/>
                  </a:solidFill>
                </a:ln>
              </p:spPr>
            </p:pic>
          </p:grpSp>
          <p:grpSp>
            <p:nvGrpSpPr>
              <p:cNvPr id="17" name="Group 16"/>
              <p:cNvGrpSpPr/>
              <p:nvPr/>
            </p:nvGrpSpPr>
            <p:grpSpPr>
              <a:xfrm>
                <a:off x="6637256" y="1621644"/>
                <a:ext cx="1921490" cy="1008000"/>
                <a:chOff x="2433861" y="2885089"/>
                <a:chExt cx="1921490" cy="1008000"/>
              </a:xfrm>
            </p:grpSpPr>
            <p:pic>
              <p:nvPicPr>
                <p:cNvPr id="33" name="Picture 32"/>
                <p:cNvPicPr>
                  <a:picLocks noChangeAspect="1"/>
                </p:cNvPicPr>
                <p:nvPr/>
              </p:nvPicPr>
              <p:blipFill rotWithShape="1">
                <a:blip r:embed="rId11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2433861" y="2885089"/>
                  <a:ext cx="1921490" cy="1008000"/>
                </a:xfrm>
                <a:prstGeom prst="rect">
                  <a:avLst/>
                </a:prstGeom>
              </p:spPr>
            </p:pic>
            <p:pic>
              <p:nvPicPr>
                <p:cNvPr id="34" name="Picture 33"/>
                <p:cNvPicPr>
                  <a:picLocks noChangeAspect="1"/>
                </p:cNvPicPr>
                <p:nvPr/>
              </p:nvPicPr>
              <p:blipFill rotWithShape="1">
                <a:blip r:embed="rId12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 t="-1"/>
                <a:stretch/>
              </p:blipFill>
              <p:spPr>
                <a:xfrm>
                  <a:off x="2433861" y="2886661"/>
                  <a:ext cx="1222744" cy="734790"/>
                </a:xfrm>
                <a:prstGeom prst="rect">
                  <a:avLst/>
                </a:prstGeom>
              </p:spPr>
            </p:pic>
          </p:grpSp>
          <p:grpSp>
            <p:nvGrpSpPr>
              <p:cNvPr id="18" name="Group 17"/>
              <p:cNvGrpSpPr/>
              <p:nvPr/>
            </p:nvGrpSpPr>
            <p:grpSpPr>
              <a:xfrm>
                <a:off x="2404317" y="1622074"/>
                <a:ext cx="1951033" cy="1008000"/>
                <a:chOff x="4530870" y="1673772"/>
                <a:chExt cx="1951033" cy="1008000"/>
              </a:xfrm>
            </p:grpSpPr>
            <p:pic>
              <p:nvPicPr>
                <p:cNvPr id="31" name="Picture 30"/>
                <p:cNvPicPr>
                  <a:picLocks noChangeAspect="1"/>
                </p:cNvPicPr>
                <p:nvPr/>
              </p:nvPicPr>
              <p:blipFill rotWithShape="1">
                <a:blip r:embed="rId1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4530870" y="1673772"/>
                  <a:ext cx="1951033" cy="1008000"/>
                </a:xfrm>
                <a:prstGeom prst="rect">
                  <a:avLst/>
                </a:prstGeom>
              </p:spPr>
            </p:pic>
            <p:pic>
              <p:nvPicPr>
                <p:cNvPr id="32" name="Picture 31"/>
                <p:cNvPicPr>
                  <a:picLocks noChangeAspect="1"/>
                </p:cNvPicPr>
                <p:nvPr/>
              </p:nvPicPr>
              <p:blipFill rotWithShape="1">
                <a:blip r:embed="rId14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4533817" y="1674624"/>
                  <a:ext cx="1225973" cy="745066"/>
                </a:xfrm>
                <a:prstGeom prst="rect">
                  <a:avLst/>
                </a:prstGeom>
              </p:spPr>
            </p:pic>
          </p:grpSp>
          <p:grpSp>
            <p:nvGrpSpPr>
              <p:cNvPr id="19" name="Group 18"/>
              <p:cNvGrpSpPr/>
              <p:nvPr/>
            </p:nvGrpSpPr>
            <p:grpSpPr>
              <a:xfrm>
                <a:off x="4516166" y="1618609"/>
                <a:ext cx="1949556" cy="1008000"/>
                <a:chOff x="324004" y="2885089"/>
                <a:chExt cx="1949556" cy="1008000"/>
              </a:xfrm>
            </p:grpSpPr>
            <p:pic>
              <p:nvPicPr>
                <p:cNvPr id="29" name="Picture 28"/>
                <p:cNvPicPr>
                  <a:picLocks noChangeAspect="1"/>
                </p:cNvPicPr>
                <p:nvPr/>
              </p:nvPicPr>
              <p:blipFill rotWithShape="1">
                <a:blip r:embed="rId15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325822" y="2885089"/>
                  <a:ext cx="1947738" cy="1008000"/>
                </a:xfrm>
                <a:prstGeom prst="rect">
                  <a:avLst/>
                </a:prstGeom>
              </p:spPr>
            </p:pic>
            <p:pic>
              <p:nvPicPr>
                <p:cNvPr id="30" name="Picture 29"/>
                <p:cNvPicPr>
                  <a:picLocks noChangeAspect="1"/>
                </p:cNvPicPr>
                <p:nvPr/>
              </p:nvPicPr>
              <p:blipFill rotWithShape="1">
                <a:blip r:embed="rId16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324004" y="2885089"/>
                  <a:ext cx="1229933" cy="738000"/>
                </a:xfrm>
                <a:prstGeom prst="rect">
                  <a:avLst/>
                </a:prstGeom>
              </p:spPr>
            </p:pic>
          </p:grpSp>
          <p:grpSp>
            <p:nvGrpSpPr>
              <p:cNvPr id="20" name="Group 19"/>
              <p:cNvGrpSpPr/>
              <p:nvPr/>
            </p:nvGrpSpPr>
            <p:grpSpPr>
              <a:xfrm>
                <a:off x="309163" y="1622074"/>
                <a:ext cx="1934853" cy="1008000"/>
                <a:chOff x="2438400" y="1673772"/>
                <a:chExt cx="1934853" cy="1008000"/>
              </a:xfrm>
            </p:grpSpPr>
            <p:pic>
              <p:nvPicPr>
                <p:cNvPr id="27" name="Picture 26"/>
                <p:cNvPicPr>
                  <a:picLocks noChangeAspect="1"/>
                </p:cNvPicPr>
                <p:nvPr/>
              </p:nvPicPr>
              <p:blipFill>
                <a:blip r:embed="rId17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438400" y="1673772"/>
                  <a:ext cx="1934853" cy="1008000"/>
                </a:xfrm>
                <a:prstGeom prst="rect">
                  <a:avLst/>
                </a:prstGeom>
              </p:spPr>
            </p:pic>
            <p:pic>
              <p:nvPicPr>
                <p:cNvPr id="28" name="Picture 27"/>
                <p:cNvPicPr>
                  <a:picLocks noChangeAspect="1"/>
                </p:cNvPicPr>
                <p:nvPr/>
              </p:nvPicPr>
              <p:blipFill rotWithShape="1">
                <a:blip r:embed="rId18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2438674" y="1676525"/>
                  <a:ext cx="1232453" cy="731520"/>
                </a:xfrm>
                <a:prstGeom prst="rect">
                  <a:avLst/>
                </a:prstGeom>
              </p:spPr>
            </p:pic>
          </p:grpSp>
          <p:grpSp>
            <p:nvGrpSpPr>
              <p:cNvPr id="21" name="Group 20"/>
              <p:cNvGrpSpPr/>
              <p:nvPr/>
            </p:nvGrpSpPr>
            <p:grpSpPr>
              <a:xfrm>
                <a:off x="6641241" y="528649"/>
                <a:ext cx="1934853" cy="1008000"/>
                <a:chOff x="328028" y="1673772"/>
                <a:chExt cx="1934853" cy="1008000"/>
              </a:xfrm>
            </p:grpSpPr>
            <p:pic>
              <p:nvPicPr>
                <p:cNvPr id="25" name="Picture 24"/>
                <p:cNvPicPr>
                  <a:picLocks noChangeAspect="1"/>
                </p:cNvPicPr>
                <p:nvPr/>
              </p:nvPicPr>
              <p:blipFill>
                <a:blip r:embed="rId19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28028" y="1673772"/>
                  <a:ext cx="1934853" cy="1008000"/>
                </a:xfrm>
                <a:prstGeom prst="rect">
                  <a:avLst/>
                </a:prstGeom>
              </p:spPr>
            </p:pic>
            <p:pic>
              <p:nvPicPr>
                <p:cNvPr id="26" name="Picture 25"/>
                <p:cNvPicPr>
                  <a:picLocks noChangeAspect="1"/>
                </p:cNvPicPr>
                <p:nvPr/>
              </p:nvPicPr>
              <p:blipFill rotWithShape="1">
                <a:blip r:embed="rId20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328044" y="1675359"/>
                  <a:ext cx="1233714" cy="744331"/>
                </a:xfrm>
                <a:prstGeom prst="rect">
                  <a:avLst/>
                </a:prstGeom>
              </p:spPr>
            </p:pic>
          </p:grpSp>
          <p:pic>
            <p:nvPicPr>
              <p:cNvPr id="22" name="Picture 21"/>
              <p:cNvPicPr>
                <a:picLocks noChangeAspect="1"/>
              </p:cNvPicPr>
              <p:nvPr/>
            </p:nvPicPr>
            <p:blipFill>
              <a:blip r:embed="rId21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404317" y="2822392"/>
                <a:ext cx="1916587" cy="998484"/>
              </a:xfrm>
              <a:prstGeom prst="rect">
                <a:avLst/>
              </a:prstGeom>
            </p:spPr>
          </p:pic>
          <p:pic>
            <p:nvPicPr>
              <p:cNvPr id="23" name="Picture 22"/>
              <p:cNvPicPr>
                <a:picLocks noChangeAspect="1"/>
              </p:cNvPicPr>
              <p:nvPr/>
            </p:nvPicPr>
            <p:blipFill rotWithShape="1">
              <a:blip r:embed="rId2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4486622" y="2822392"/>
                <a:ext cx="1916587" cy="1001360"/>
              </a:xfrm>
              <a:prstGeom prst="rect">
                <a:avLst/>
              </a:prstGeom>
            </p:spPr>
          </p:pic>
          <p:pic>
            <p:nvPicPr>
              <p:cNvPr id="24" name="Picture 23"/>
              <p:cNvPicPr>
                <a:picLocks noChangeAspect="1"/>
              </p:cNvPicPr>
              <p:nvPr/>
            </p:nvPicPr>
            <p:blipFill>
              <a:blip r:embed="rId2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568927" y="2822392"/>
                <a:ext cx="1925483" cy="1002461"/>
              </a:xfrm>
              <a:prstGeom prst="rect">
                <a:avLst/>
              </a:prstGeom>
            </p:spPr>
          </p:pic>
        </p:grpSp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2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568927" y="2822392"/>
              <a:ext cx="1225686" cy="738000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2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486622" y="2822392"/>
              <a:ext cx="1223620" cy="738000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2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404862" y="2823027"/>
              <a:ext cx="1224000" cy="726478"/>
            </a:xfrm>
            <a:prstGeom prst="rect">
              <a:avLst/>
            </a:prstGeom>
          </p:spPr>
        </p:pic>
      </p:grpSp>
      <p:sp>
        <p:nvSpPr>
          <p:cNvPr id="43" name="TextBox 42"/>
          <p:cNvSpPr txBox="1"/>
          <p:nvPr/>
        </p:nvSpPr>
        <p:spPr>
          <a:xfrm>
            <a:off x="1448308" y="5902290"/>
            <a:ext cx="6079485" cy="584775"/>
          </a:xfrm>
          <a:prstGeom prst="rect">
            <a:avLst/>
          </a:prstGeom>
          <a:solidFill>
            <a:srgbClr val="FFFF00"/>
          </a:solidFill>
          <a:ln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002060"/>
                </a:solidFill>
                <a:latin typeface="Calibri"/>
                <a:cs typeface="Calibri"/>
              </a:rPr>
              <a:t>€200M design effort – fully funded</a:t>
            </a:r>
            <a:endParaRPr lang="en-US" sz="3200" b="1" dirty="0">
              <a:solidFill>
                <a:srgbClr val="002060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436778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pl-PL" smtClean="0"/>
              <a:t>T. Bourke's Slides RePurposed</a:t>
            </a:r>
            <a:endParaRPr lang="en-US" dirty="0"/>
          </a:p>
        </p:txBody>
      </p:sp>
      <p:sp>
        <p:nvSpPr>
          <p:cNvPr id="4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360963" y="467226"/>
            <a:ext cx="8512577" cy="619941"/>
          </a:xfrm>
        </p:spPr>
        <p:txBody>
          <a:bodyPr/>
          <a:lstStyle/>
          <a:p>
            <a:r>
              <a:rPr lang="en-US" sz="2800" dirty="0" smtClean="0"/>
              <a:t>Murchison Radio Astronomy Observatory</a:t>
            </a:r>
            <a:endParaRPr lang="en-US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2267744" y="5917718"/>
            <a:ext cx="17232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 =&gt; 0.002 km</a:t>
            </a:r>
            <a:r>
              <a:rPr lang="en-US" sz="2000" baseline="30000" dirty="0" smtClean="0">
                <a:solidFill>
                  <a:schemeClr val="bg1"/>
                </a:solidFill>
              </a:rPr>
              <a:t>-2 </a:t>
            </a:r>
            <a:endParaRPr lang="en-US" sz="2000" baseline="30000" dirty="0">
              <a:solidFill>
                <a:schemeClr val="bg1"/>
              </a:solidFill>
            </a:endParaRPr>
          </a:p>
        </p:txBody>
      </p:sp>
      <p:pic>
        <p:nvPicPr>
          <p:cNvPr id="6" name="Picture 5" descr="MRO_map_v1a_print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62941" y="1867210"/>
            <a:ext cx="7910599" cy="456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60962" y="1080923"/>
            <a:ext cx="561697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alibri"/>
                <a:cs typeface="Calibri"/>
                <a:sym typeface="Wingdings"/>
              </a:rPr>
              <a:t>Shire of Murchison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Calibri"/>
                <a:cs typeface="Calibri"/>
                <a:sym typeface="Wingdings"/>
              </a:rPr>
              <a:t>50,000 km</a:t>
            </a:r>
            <a:r>
              <a:rPr lang="en-US" baseline="30000" dirty="0" smtClean="0">
                <a:latin typeface="Calibri"/>
                <a:cs typeface="Calibri"/>
                <a:sym typeface="Wingdings"/>
              </a:rPr>
              <a:t>2 </a:t>
            </a:r>
            <a:r>
              <a:rPr lang="en-US" dirty="0" smtClean="0">
                <a:latin typeface="Calibri"/>
                <a:cs typeface="Calibri"/>
                <a:sym typeface="Wingdings"/>
              </a:rPr>
              <a:t>(Scotland is ~</a:t>
            </a:r>
            <a:r>
              <a:rPr lang="en-US" dirty="0">
                <a:latin typeface="Calibri"/>
                <a:cs typeface="Calibri"/>
                <a:sym typeface="Wingdings"/>
              </a:rPr>
              <a:t>80,000 km</a:t>
            </a:r>
            <a:r>
              <a:rPr lang="en-US" baseline="30000" dirty="0">
                <a:latin typeface="Calibri"/>
                <a:cs typeface="Calibri"/>
                <a:sym typeface="Wingdings"/>
              </a:rPr>
              <a:t>2</a:t>
            </a:r>
            <a:r>
              <a:rPr lang="en-US" dirty="0" smtClean="0">
                <a:latin typeface="Calibri"/>
                <a:cs typeface="Calibri"/>
                <a:sym typeface="Wingdings"/>
              </a:rPr>
              <a:t>)</a:t>
            </a:r>
            <a:endParaRPr lang="en-US" baseline="30000" dirty="0" smtClean="0">
              <a:latin typeface="Calibri"/>
              <a:cs typeface="Calibri"/>
              <a:sym typeface="Wingdings"/>
            </a:endParaRP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Calibri"/>
                <a:cs typeface="Calibri"/>
                <a:sym typeface="Wingdings"/>
              </a:rPr>
              <a:t>0 </a:t>
            </a:r>
            <a:r>
              <a:rPr lang="en-US" dirty="0" err="1" smtClean="0">
                <a:latin typeface="Calibri"/>
                <a:cs typeface="Calibri"/>
                <a:sym typeface="Wingdings"/>
              </a:rPr>
              <a:t>gazetted</a:t>
            </a:r>
            <a:r>
              <a:rPr lang="en-US" dirty="0" smtClean="0">
                <a:latin typeface="Calibri"/>
                <a:cs typeface="Calibri"/>
                <a:sym typeface="Wingdings"/>
              </a:rPr>
              <a:t> towns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Calibri"/>
                <a:cs typeface="Calibri"/>
                <a:sym typeface="Wingdings"/>
              </a:rPr>
              <a:t>29 sheep/cattle stations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Calibri"/>
                <a:cs typeface="Calibri"/>
                <a:sym typeface="Wingdings"/>
              </a:rPr>
              <a:t>population 110</a:t>
            </a:r>
          </a:p>
        </p:txBody>
      </p:sp>
    </p:spTree>
    <p:extLst>
      <p:ext uri="{BB962C8B-B14F-4D97-AF65-F5344CB8AC3E}">
        <p14:creationId xmlns:p14="http://schemas.microsoft.com/office/powerpoint/2010/main" val="4732226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360964" y="468513"/>
            <a:ext cx="6276872" cy="619941"/>
          </a:xfrm>
        </p:spPr>
        <p:txBody>
          <a:bodyPr/>
          <a:lstStyle/>
          <a:p>
            <a:r>
              <a:rPr lang="en-US" sz="2800" dirty="0" smtClean="0"/>
              <a:t>International Organisation</a:t>
            </a:r>
            <a:endParaRPr lang="en-US" sz="28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pl-PL" smtClean="0"/>
              <a:t>T. Bourke's Slides RePurposed</a:t>
            </a:r>
            <a:endParaRPr lang="en-US" dirty="0"/>
          </a:p>
        </p:txBody>
      </p:sp>
      <p:sp>
        <p:nvSpPr>
          <p:cNvPr id="4" name="Content Placeholder 1"/>
          <p:cNvSpPr txBox="1">
            <a:spLocks/>
          </p:cNvSpPr>
          <p:nvPr/>
        </p:nvSpPr>
        <p:spPr>
          <a:xfrm>
            <a:off x="642312" y="1088454"/>
            <a:ext cx="7954402" cy="2494489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 smtClean="0">
                <a:latin typeface="Calibri"/>
                <a:cs typeface="Calibri"/>
              </a:rPr>
              <a:t>SKA Member governments are negotiating the establishment of an </a:t>
            </a:r>
            <a:r>
              <a:rPr lang="en-US" sz="1800" b="1" dirty="0" smtClean="0">
                <a:latin typeface="Calibri"/>
                <a:cs typeface="Calibri"/>
              </a:rPr>
              <a:t>intergovernmental </a:t>
            </a:r>
            <a:r>
              <a:rPr lang="en-US" sz="1800" b="1" dirty="0" err="1" smtClean="0">
                <a:latin typeface="Calibri"/>
                <a:cs typeface="Calibri"/>
              </a:rPr>
              <a:t>organisation</a:t>
            </a:r>
            <a:r>
              <a:rPr lang="en-US" sz="1800" b="1" dirty="0" smtClean="0">
                <a:latin typeface="Calibri"/>
                <a:cs typeface="Calibri"/>
              </a:rPr>
              <a:t> (IGO)</a:t>
            </a:r>
            <a:r>
              <a:rPr lang="en-US" sz="1800" dirty="0" smtClean="0">
                <a:latin typeface="Calibri"/>
                <a:cs typeface="Calibri"/>
              </a:rPr>
              <a:t>, similar to ESO/CERN/ITER/ESA.</a:t>
            </a:r>
          </a:p>
          <a:p>
            <a:r>
              <a:rPr lang="en-GB" sz="1800" dirty="0" smtClean="0">
                <a:solidFill>
                  <a:srgbClr val="002060"/>
                </a:solidFill>
                <a:latin typeface="Calibri"/>
                <a:cs typeface="Calibri"/>
              </a:rPr>
              <a:t>Will provide:</a:t>
            </a:r>
          </a:p>
          <a:p>
            <a:pPr lvl="1"/>
            <a:r>
              <a:rPr lang="en-GB" sz="1800" dirty="0" smtClean="0">
                <a:solidFill>
                  <a:srgbClr val="000000"/>
                </a:solidFill>
                <a:latin typeface="Calibri"/>
                <a:cs typeface="Calibri"/>
              </a:rPr>
              <a:t>Long-term government commitment and funding stability</a:t>
            </a:r>
          </a:p>
          <a:p>
            <a:pPr lvl="1"/>
            <a:r>
              <a:rPr lang="en-GB" sz="1800" dirty="0" smtClean="0">
                <a:solidFill>
                  <a:srgbClr val="000000"/>
                </a:solidFill>
                <a:latin typeface="Calibri"/>
                <a:cs typeface="Calibri"/>
              </a:rPr>
              <a:t>Availability of Privileges and Immunities for members</a:t>
            </a:r>
          </a:p>
          <a:p>
            <a:pPr lvl="1"/>
            <a:r>
              <a:rPr lang="en-GB" sz="1800" dirty="0" smtClean="0">
                <a:solidFill>
                  <a:srgbClr val="000000"/>
                </a:solidFill>
                <a:latin typeface="Calibri"/>
                <a:cs typeface="Calibri"/>
              </a:rPr>
              <a:t>‘Freedom to operate’, specifically through procurement process</a:t>
            </a:r>
          </a:p>
          <a:p>
            <a:r>
              <a:rPr lang="en-GB" sz="1800" dirty="0" smtClean="0">
                <a:solidFill>
                  <a:srgbClr val="000000"/>
                </a:solidFill>
                <a:latin typeface="Calibri"/>
                <a:cs typeface="Calibri"/>
              </a:rPr>
              <a:t>Critical step to allow SKA Observatory to operate as an international scientific facility</a:t>
            </a:r>
            <a:endParaRPr lang="en-GB" sz="1800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35742" y="3714578"/>
            <a:ext cx="3824781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SKA Headquarters @ Jodrell Bank</a:t>
            </a:r>
          </a:p>
          <a:p>
            <a:endParaRPr lang="en-US" dirty="0">
              <a:solidFill>
                <a:schemeClr val="accent1">
                  <a:lumMod val="75000"/>
                </a:schemeClr>
              </a:solidFill>
              <a:latin typeface="Calibri" charset="0"/>
              <a:ea typeface="Calibri" charset="0"/>
              <a:cs typeface="Calibri" charset="0"/>
            </a:endParaRPr>
          </a:p>
          <a:p>
            <a:r>
              <a:rPr lang="en-US" dirty="0" smtClean="0">
                <a:solidFill>
                  <a:schemeClr val="accent1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€20M project, primarily funded by UK Govt.</a:t>
            </a:r>
          </a:p>
          <a:p>
            <a:endParaRPr lang="en-US" dirty="0">
              <a:solidFill>
                <a:schemeClr val="accent1">
                  <a:lumMod val="75000"/>
                </a:schemeClr>
              </a:solidFill>
              <a:latin typeface="Calibri" charset="0"/>
              <a:ea typeface="Calibri" charset="0"/>
              <a:cs typeface="Calibri" charset="0"/>
            </a:endParaRPr>
          </a:p>
          <a:p>
            <a:r>
              <a:rPr lang="en-US" dirty="0" smtClean="0">
                <a:solidFill>
                  <a:schemeClr val="accent1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Completion early 2018</a:t>
            </a:r>
          </a:p>
          <a:p>
            <a:endParaRPr lang="en-US" dirty="0">
              <a:solidFill>
                <a:schemeClr val="accent1">
                  <a:lumMod val="75000"/>
                </a:schemeClr>
              </a:solidFill>
              <a:latin typeface="Calibri" charset="0"/>
              <a:ea typeface="Calibri" charset="0"/>
              <a:cs typeface="Calibri" charset="0"/>
            </a:endParaRPr>
          </a:p>
          <a:p>
            <a:r>
              <a:rPr lang="en-US" dirty="0" smtClean="0">
                <a:solidFill>
                  <a:schemeClr val="accent1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HQ staff ~150 					</a:t>
            </a:r>
          </a:p>
          <a:p>
            <a:r>
              <a:rPr lang="en-US" dirty="0" smtClean="0">
                <a:solidFill>
                  <a:schemeClr val="accent1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Observatory staff &gt;400</a:t>
            </a:r>
            <a:endParaRPr lang="en-US" dirty="0">
              <a:solidFill>
                <a:schemeClr val="accent1">
                  <a:lumMod val="75000"/>
                </a:schemeClr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19513" y="3337516"/>
            <a:ext cx="4467067" cy="3094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9042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pl-PL" smtClean="0"/>
              <a:t>T. Bourke's Slides RePurposed</a:t>
            </a:r>
            <a:endParaRPr lang="en-US" dirty="0"/>
          </a:p>
        </p:txBody>
      </p:sp>
      <p:pic>
        <p:nvPicPr>
          <p:cNvPr id="9" name="Picture 8" descr="IMG_5739.JP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9146" y="4112472"/>
            <a:ext cx="5162301" cy="232108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81061" y="4158364"/>
            <a:ext cx="19138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FFFF"/>
                </a:solidFill>
                <a:latin typeface="Calibri"/>
                <a:cs typeface="Calibri"/>
                <a:sym typeface="Wingdings"/>
              </a:rPr>
              <a:t>MWA - Australia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947" y="2212703"/>
            <a:ext cx="6822843" cy="227317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016692" y="2452696"/>
            <a:ext cx="18568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Calibri"/>
                <a:cs typeface="Calibri"/>
                <a:sym typeface="Wingdings"/>
              </a:rPr>
              <a:t>ASKAP - Australia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0" y="0"/>
            <a:ext cx="7717221" cy="2396359"/>
            <a:chOff x="0" y="0"/>
            <a:chExt cx="7717221" cy="2396359"/>
          </a:xfrm>
        </p:grpSpPr>
        <p:pic>
          <p:nvPicPr>
            <p:cNvPr id="4" name="Picture 3" descr="meerkat2016_aerial_02a.jpg"/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0"/>
              <a:ext cx="7717221" cy="2396359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150487" y="146835"/>
              <a:ext cx="410894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err="1" smtClean="0">
                  <a:solidFill>
                    <a:schemeClr val="bg1"/>
                  </a:solidFill>
                  <a:latin typeface="Calibri"/>
                  <a:cs typeface="Calibri"/>
                  <a:sym typeface="Wingdings"/>
                </a:rPr>
                <a:t>MeerKAT</a:t>
              </a:r>
              <a:r>
                <a:rPr lang="en-US" b="1" dirty="0" smtClean="0">
                  <a:solidFill>
                    <a:schemeClr val="bg1"/>
                  </a:solidFill>
                  <a:latin typeface="Calibri"/>
                  <a:cs typeface="Calibri"/>
                  <a:sym typeface="Wingdings"/>
                </a:rPr>
                <a:t> Radio Telescope – South Africa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943130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Technical Progress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pl-PL" smtClean="0"/>
              <a:t>T. Bourke's Slides RePurposed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4805" y="1070112"/>
            <a:ext cx="3114456" cy="311445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34805" y="1160069"/>
            <a:ext cx="25754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>
                <a:latin typeface="Calibri" charset="0"/>
                <a:ea typeface="Calibri" charset="0"/>
                <a:cs typeface="Calibri" charset="0"/>
              </a:rPr>
              <a:t>Surface RMS 350 </a:t>
            </a:r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micron</a:t>
            </a:r>
            <a:endParaRPr lang="en-US" dirty="0"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7" name="Content Placeholder 10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81182" y="1005554"/>
            <a:ext cx="3713308" cy="2784981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824247" y="1066913"/>
            <a:ext cx="3638712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de-DE" sz="1400" dirty="0">
                <a:latin typeface="Calibri" charset="0"/>
                <a:ea typeface="Calibri" charset="0"/>
                <a:cs typeface="Calibri" charset="0"/>
              </a:rPr>
              <a:t>66 x M1 </a:t>
            </a:r>
            <a:r>
              <a:rPr lang="de-DE" sz="1400" dirty="0" err="1" smtClean="0">
                <a:latin typeface="Calibri" charset="0"/>
                <a:ea typeface="Calibri" charset="0"/>
                <a:cs typeface="Calibri" charset="0"/>
              </a:rPr>
              <a:t>moulds</a:t>
            </a:r>
            <a:r>
              <a:rPr lang="de-DE" sz="1400" dirty="0" smtClean="0">
                <a:latin typeface="Calibri" charset="0"/>
                <a:ea typeface="Calibri" charset="0"/>
                <a:cs typeface="Calibri" charset="0"/>
              </a:rPr>
              <a:t>, </a:t>
            </a:r>
            <a:r>
              <a:rPr lang="de-DE" sz="1400" dirty="0" err="1" smtClean="0">
                <a:latin typeface="Calibri" charset="0"/>
                <a:ea typeface="Calibri" charset="0"/>
                <a:cs typeface="Calibri" charset="0"/>
              </a:rPr>
              <a:t>each</a:t>
            </a:r>
            <a:r>
              <a:rPr lang="de-DE" sz="1400" dirty="0" smtClean="0">
                <a:latin typeface="Calibri" charset="0"/>
                <a:ea typeface="Calibri" charset="0"/>
                <a:cs typeface="Calibri" charset="0"/>
              </a:rPr>
              <a:t> 12 </a:t>
            </a:r>
            <a:r>
              <a:rPr lang="de-DE" sz="1400" dirty="0" err="1" smtClean="0">
                <a:latin typeface="Calibri" charset="0"/>
                <a:ea typeface="Calibri" charset="0"/>
                <a:cs typeface="Calibri" charset="0"/>
              </a:rPr>
              <a:t>tonnes</a:t>
            </a:r>
            <a:r>
              <a:rPr lang="de-DE" sz="1400" dirty="0" smtClean="0">
                <a:latin typeface="Calibri" charset="0"/>
                <a:ea typeface="Calibri" charset="0"/>
                <a:cs typeface="Calibri" charset="0"/>
              </a:rPr>
              <a:t>, </a:t>
            </a:r>
            <a:r>
              <a:rPr lang="de-DE" sz="1400" dirty="0" err="1">
                <a:latin typeface="Calibri" charset="0"/>
                <a:ea typeface="Calibri" charset="0"/>
                <a:cs typeface="Calibri" charset="0"/>
              </a:rPr>
              <a:t>with</a:t>
            </a:r>
            <a:r>
              <a:rPr lang="de-DE" sz="1400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de-DE" sz="1400" dirty="0" err="1">
                <a:latin typeface="Calibri" charset="0"/>
                <a:ea typeface="Calibri" charset="0"/>
                <a:cs typeface="Calibri" charset="0"/>
              </a:rPr>
              <a:t>average</a:t>
            </a:r>
            <a:r>
              <a:rPr lang="de-DE" sz="1400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de-DE" sz="1400" dirty="0" err="1">
                <a:latin typeface="Calibri" charset="0"/>
                <a:ea typeface="Calibri" charset="0"/>
                <a:cs typeface="Calibri" charset="0"/>
              </a:rPr>
              <a:t>surface</a:t>
            </a:r>
            <a:r>
              <a:rPr lang="de-DE" sz="1400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de-DE" sz="1400" dirty="0" err="1">
                <a:latin typeface="Calibri" charset="0"/>
                <a:ea typeface="Calibri" charset="0"/>
                <a:cs typeface="Calibri" charset="0"/>
              </a:rPr>
              <a:t>accuarcy</a:t>
            </a:r>
            <a:r>
              <a:rPr lang="de-DE" sz="1400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de-DE" sz="1400" dirty="0" err="1">
                <a:latin typeface="Calibri" charset="0"/>
                <a:ea typeface="Calibri" charset="0"/>
                <a:cs typeface="Calibri" charset="0"/>
              </a:rPr>
              <a:t>of</a:t>
            </a:r>
            <a:r>
              <a:rPr lang="de-DE" sz="1400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de-DE" sz="1400" dirty="0" smtClean="0">
                <a:latin typeface="Calibri" charset="0"/>
                <a:ea typeface="Calibri" charset="0"/>
                <a:cs typeface="Calibri" charset="0"/>
              </a:rPr>
              <a:t> ~50µm RMS.</a:t>
            </a:r>
            <a:endParaRPr lang="de-DE" sz="1400" dirty="0"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9" name="Inhaltsplatzhalter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23102" y="3828956"/>
            <a:ext cx="3855876" cy="2564158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5302772" y="3863126"/>
            <a:ext cx="2096536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dirty="0" err="1">
                <a:latin typeface="Calibri" charset="0"/>
                <a:ea typeface="Calibri" charset="0"/>
                <a:cs typeface="Calibri" charset="0"/>
              </a:rPr>
              <a:t>Subreflector</a:t>
            </a:r>
            <a:r>
              <a:rPr lang="en-US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dirty="0" err="1">
                <a:latin typeface="Calibri" charset="0"/>
                <a:ea typeface="Calibri" charset="0"/>
                <a:cs typeface="Calibri" charset="0"/>
              </a:rPr>
              <a:t>Moulds</a:t>
            </a:r>
            <a:endParaRPr lang="en-US" dirty="0"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12" name="Grafik 3" descr="W:\30_Auftraege\A163624_SKA Dish\80_Arbeitsunterlagen\AU Porelli\SKA DS CDR Meeting 08.-09.05.2017\IMG_3852.JPG"/>
          <p:cNvPicPr>
            <a:picLocks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2979" y="4184568"/>
            <a:ext cx="3079116" cy="220854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777805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360964" y="454893"/>
            <a:ext cx="6276872" cy="619941"/>
          </a:xfrm>
        </p:spPr>
        <p:txBody>
          <a:bodyPr/>
          <a:lstStyle/>
          <a:p>
            <a:r>
              <a:rPr lang="en-US" dirty="0" smtClean="0"/>
              <a:t>Technical Progress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pl-PL" smtClean="0"/>
              <a:t>T. Bourke's Slides RePurposed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2926" t="-3469"/>
          <a:stretch/>
        </p:blipFill>
        <p:spPr>
          <a:xfrm>
            <a:off x="-1081669" y="1024896"/>
            <a:ext cx="10326029" cy="2660160"/>
          </a:xfrm>
          <a:prstGeom prst="rect">
            <a:avLst/>
          </a:prstGeom>
        </p:spPr>
      </p:pic>
      <p:sp>
        <p:nvSpPr>
          <p:cNvPr id="12" name="Text Placeholder 2"/>
          <p:cNvSpPr txBox="1">
            <a:spLocks/>
          </p:cNvSpPr>
          <p:nvPr/>
        </p:nvSpPr>
        <p:spPr>
          <a:xfrm>
            <a:off x="1036154" y="1082311"/>
            <a:ext cx="7123955" cy="619941"/>
          </a:xfrm>
          <a:prstGeom prst="rect">
            <a:avLst/>
          </a:prstGeom>
        </p:spPr>
        <p:txBody>
          <a:bodyPr vert="horz"/>
          <a:lstStyle>
            <a:lvl1pPr marL="0" indent="0" algn="l" defTabSz="457200" rtl="0" eaLnBrk="1" latinLnBrk="0" hangingPunct="1">
              <a:spcBef>
                <a:spcPct val="20000"/>
              </a:spcBef>
              <a:buFontTx/>
              <a:buNone/>
              <a:defRPr sz="3200" b="1" kern="1200">
                <a:solidFill>
                  <a:srgbClr val="00688A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rgbClr val="00688A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rgbClr val="00688A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rgbClr val="00688A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rgbClr val="00688A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2400" dirty="0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SKA-LOW prototype antenna station deployed</a:t>
            </a:r>
            <a:endParaRPr lang="en-GB" sz="2400" dirty="0">
              <a:solidFill>
                <a:schemeClr val="tx1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6017" y="3572327"/>
            <a:ext cx="5576519" cy="3133386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2484968" y="3572327"/>
            <a:ext cx="38386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Calibri" charset="0"/>
                <a:ea typeface="Calibri" charset="0"/>
                <a:cs typeface="Calibri" charset="0"/>
              </a:rPr>
              <a:t>2.6 </a:t>
            </a:r>
            <a:r>
              <a:rPr lang="en-US" sz="2400" dirty="0" err="1" smtClean="0">
                <a:latin typeface="Calibri" charset="0"/>
                <a:ea typeface="Calibri" charset="0"/>
                <a:cs typeface="Calibri" charset="0"/>
              </a:rPr>
              <a:t>MWhr</a:t>
            </a:r>
            <a:r>
              <a:rPr lang="en-US" sz="2400" dirty="0" smtClean="0">
                <a:latin typeface="Calibri" charset="0"/>
                <a:ea typeface="Calibri" charset="0"/>
                <a:cs typeface="Calibri" charset="0"/>
              </a:rPr>
              <a:t> lithium ion battery</a:t>
            </a:r>
          </a:p>
        </p:txBody>
      </p:sp>
    </p:spTree>
    <p:extLst>
      <p:ext uri="{BB962C8B-B14F-4D97-AF65-F5344CB8AC3E}">
        <p14:creationId xmlns:p14="http://schemas.microsoft.com/office/powerpoint/2010/main" val="4020679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pl-PL" smtClean="0"/>
              <a:t>T. Bourke's Slides RePurposed</a:t>
            </a:r>
            <a:endParaRPr lang="en-US" dirty="0"/>
          </a:p>
        </p:txBody>
      </p:sp>
      <p:sp>
        <p:nvSpPr>
          <p:cNvPr id="4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360964" y="399173"/>
            <a:ext cx="6276872" cy="619941"/>
          </a:xfrm>
        </p:spPr>
        <p:txBody>
          <a:bodyPr/>
          <a:lstStyle/>
          <a:p>
            <a:r>
              <a:rPr lang="en-US" dirty="0" smtClean="0"/>
              <a:t>SKA Science Case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 rot="20278660">
            <a:off x="6835776" y="4243338"/>
            <a:ext cx="143260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>
                <a:solidFill>
                  <a:schemeClr val="bg1"/>
                </a:solidFill>
                <a:latin typeface="Calibri"/>
                <a:cs typeface="Calibri"/>
              </a:rPr>
              <a:t>2015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36403" y="1080107"/>
            <a:ext cx="8339735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2400" dirty="0" smtClean="0">
                <a:latin typeface="Calibri"/>
                <a:cs typeface="Calibri"/>
                <a:hlinkClick r:id="rId2"/>
              </a:rPr>
              <a:t>http</a:t>
            </a:r>
            <a:r>
              <a:rPr lang="en-US" sz="2400" dirty="0">
                <a:latin typeface="Calibri"/>
                <a:cs typeface="Calibri"/>
                <a:hlinkClick r:id="rId2"/>
              </a:rPr>
              <a:t>://astronomers.skatelescope.org/meetings-2/aaska14</a:t>
            </a:r>
            <a:r>
              <a:rPr lang="en-US" sz="2400" dirty="0" smtClean="0">
                <a:latin typeface="Calibri"/>
                <a:cs typeface="Calibri"/>
                <a:hlinkClick r:id="rId2"/>
              </a:rPr>
              <a:t>/</a:t>
            </a:r>
            <a:endParaRPr lang="en-US" sz="2400" dirty="0">
              <a:latin typeface="Calibri"/>
              <a:cs typeface="Calibri"/>
            </a:endParaRPr>
          </a:p>
          <a:p>
            <a:pPr algn="ctr">
              <a:spcAft>
                <a:spcPts val="600"/>
              </a:spcAft>
            </a:pPr>
            <a:r>
              <a:rPr lang="en-US" sz="2400" dirty="0">
                <a:latin typeface="Calibri"/>
                <a:cs typeface="Calibri"/>
                <a:hlinkClick r:id="rId3"/>
              </a:rPr>
              <a:t>www.skatelescope.org/books</a:t>
            </a:r>
            <a:r>
              <a:rPr lang="en-US" sz="2400" dirty="0" smtClean="0">
                <a:latin typeface="Calibri"/>
                <a:cs typeface="Calibri"/>
                <a:hlinkClick r:id="rId3"/>
              </a:rPr>
              <a:t>/</a:t>
            </a:r>
            <a:r>
              <a:rPr lang="en-US" sz="2400" dirty="0" smtClean="0">
                <a:latin typeface="Calibri"/>
                <a:cs typeface="Calibri"/>
              </a:rPr>
              <a:t> </a:t>
            </a:r>
          </a:p>
          <a:p>
            <a:pPr algn="ctr">
              <a:spcAft>
                <a:spcPts val="600"/>
              </a:spcAft>
            </a:pPr>
            <a:endParaRPr lang="en-US" sz="2400" dirty="0">
              <a:latin typeface="Calibri"/>
              <a:cs typeface="Calibri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1992" y="2260479"/>
            <a:ext cx="7319023" cy="411767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691924" y="2268060"/>
            <a:ext cx="1459091" cy="92333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alibri"/>
                <a:cs typeface="Calibri"/>
                <a:sym typeface="Wingdings"/>
              </a:rPr>
              <a:t>135 chapters, </a:t>
            </a:r>
          </a:p>
          <a:p>
            <a:r>
              <a:rPr lang="en-US" dirty="0" smtClean="0">
                <a:latin typeface="Calibri"/>
                <a:cs typeface="Calibri"/>
                <a:sym typeface="Wingdings"/>
              </a:rPr>
              <a:t>2000 pages, </a:t>
            </a:r>
          </a:p>
          <a:p>
            <a:r>
              <a:rPr lang="en-US" dirty="0" smtClean="0">
                <a:latin typeface="Calibri"/>
                <a:cs typeface="Calibri"/>
                <a:sym typeface="Wingdings"/>
              </a:rPr>
              <a:t>31 countries</a:t>
            </a:r>
          </a:p>
        </p:txBody>
      </p:sp>
    </p:spTree>
    <p:extLst>
      <p:ext uri="{BB962C8B-B14F-4D97-AF65-F5344CB8AC3E}">
        <p14:creationId xmlns:p14="http://schemas.microsoft.com/office/powerpoint/2010/main" val="14157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SKA Science Advisory Groups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pl-PL" smtClean="0"/>
              <a:t>T. Bourke's Slides RePurposed</a:t>
            </a:r>
            <a:endParaRPr lang="en-US" dirty="0"/>
          </a:p>
        </p:txBody>
      </p:sp>
      <p:sp>
        <p:nvSpPr>
          <p:cNvPr id="4" name="Text Placeholder 2"/>
          <p:cNvSpPr txBox="1">
            <a:spLocks/>
          </p:cNvSpPr>
          <p:nvPr/>
        </p:nvSpPr>
        <p:spPr>
          <a:xfrm>
            <a:off x="324559" y="1331634"/>
            <a:ext cx="5003668" cy="4437125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80000"/>
              </a:lnSpc>
              <a:buNone/>
            </a:pPr>
            <a:r>
              <a:rPr lang="en-US" sz="2000" b="1" dirty="0" smtClean="0">
                <a:solidFill>
                  <a:srgbClr val="032661"/>
                </a:solidFill>
              </a:rPr>
              <a:t>Science Working Groups (SWGs)</a:t>
            </a:r>
          </a:p>
          <a:p>
            <a:r>
              <a:rPr lang="en-US" sz="1600" b="1" dirty="0" smtClean="0">
                <a:solidFill>
                  <a:srgbClr val="032661"/>
                </a:solidFill>
              </a:rPr>
              <a:t>Astrobiology (“The Cradle of Life”)</a:t>
            </a:r>
            <a:endParaRPr lang="en-US" sz="1600" i="1" dirty="0" smtClean="0"/>
          </a:p>
          <a:p>
            <a:r>
              <a:rPr lang="en-US" sz="1600" b="1" dirty="0" smtClean="0">
                <a:solidFill>
                  <a:srgbClr val="032661"/>
                </a:solidFill>
              </a:rPr>
              <a:t>Cosmic Magnetism</a:t>
            </a:r>
          </a:p>
          <a:p>
            <a:r>
              <a:rPr lang="en-US" sz="1600" b="1" dirty="0" smtClean="0">
                <a:solidFill>
                  <a:srgbClr val="032661"/>
                </a:solidFill>
              </a:rPr>
              <a:t>Cosmology</a:t>
            </a:r>
          </a:p>
          <a:p>
            <a:r>
              <a:rPr lang="en-US" sz="1600" b="1" dirty="0" smtClean="0">
                <a:solidFill>
                  <a:srgbClr val="032661"/>
                </a:solidFill>
              </a:rPr>
              <a:t>Epoch of </a:t>
            </a:r>
            <a:r>
              <a:rPr lang="en-US" sz="1600" b="1" dirty="0" err="1" smtClean="0">
                <a:solidFill>
                  <a:srgbClr val="032661"/>
                </a:solidFill>
              </a:rPr>
              <a:t>Reionisation</a:t>
            </a:r>
            <a:r>
              <a:rPr lang="en-US" sz="1600" b="1" dirty="0" smtClean="0">
                <a:solidFill>
                  <a:srgbClr val="032661"/>
                </a:solidFill>
              </a:rPr>
              <a:t> &amp; the Cosmic Dawn</a:t>
            </a:r>
          </a:p>
          <a:p>
            <a:r>
              <a:rPr lang="en-US" sz="1600" b="1" dirty="0" smtClean="0">
                <a:solidFill>
                  <a:srgbClr val="032661"/>
                </a:solidFill>
              </a:rPr>
              <a:t>Extragalactic Continuum (+ Surveys)</a:t>
            </a:r>
          </a:p>
          <a:p>
            <a:r>
              <a:rPr lang="en-US" sz="1600" b="1" dirty="0" smtClean="0">
                <a:solidFill>
                  <a:srgbClr val="032661"/>
                </a:solidFill>
              </a:rPr>
              <a:t>Extragalactic Spectral Line</a:t>
            </a:r>
          </a:p>
          <a:p>
            <a:r>
              <a:rPr lang="en-US" sz="1600" b="1" dirty="0" smtClean="0">
                <a:solidFill>
                  <a:srgbClr val="032661"/>
                </a:solidFill>
              </a:rPr>
              <a:t>HI Galaxies</a:t>
            </a:r>
          </a:p>
          <a:p>
            <a:r>
              <a:rPr lang="en-US" sz="1600" b="1" dirty="0">
                <a:solidFill>
                  <a:srgbClr val="032661"/>
                </a:solidFill>
              </a:rPr>
              <a:t>Our </a:t>
            </a:r>
            <a:r>
              <a:rPr lang="en-US" sz="1600" b="1" dirty="0" smtClean="0">
                <a:solidFill>
                  <a:srgbClr val="032661"/>
                </a:solidFill>
              </a:rPr>
              <a:t>Galaxy</a:t>
            </a:r>
          </a:p>
          <a:p>
            <a:r>
              <a:rPr lang="en-US" sz="1600" b="1" dirty="0" smtClean="0">
                <a:solidFill>
                  <a:srgbClr val="032661"/>
                </a:solidFill>
              </a:rPr>
              <a:t>Pulsars (“Strong field tests of gravity”)</a:t>
            </a:r>
          </a:p>
          <a:p>
            <a:r>
              <a:rPr lang="en-US" sz="1600" b="1" dirty="0" smtClean="0">
                <a:solidFill>
                  <a:srgbClr val="032661"/>
                </a:solidFill>
              </a:rPr>
              <a:t>Solar and </a:t>
            </a:r>
            <a:r>
              <a:rPr lang="en-US" sz="1600" b="1" dirty="0" err="1" smtClean="0">
                <a:solidFill>
                  <a:srgbClr val="032661"/>
                </a:solidFill>
              </a:rPr>
              <a:t>Heliospheric</a:t>
            </a:r>
            <a:r>
              <a:rPr lang="en-US" sz="1600" b="1" dirty="0" smtClean="0">
                <a:solidFill>
                  <a:srgbClr val="032661"/>
                </a:solidFill>
              </a:rPr>
              <a:t> Physics</a:t>
            </a:r>
            <a:endParaRPr lang="en-US" sz="1600" dirty="0" smtClean="0"/>
          </a:p>
          <a:p>
            <a:r>
              <a:rPr lang="en-US" sz="1600" b="1" dirty="0" smtClean="0">
                <a:solidFill>
                  <a:srgbClr val="032661"/>
                </a:solidFill>
              </a:rPr>
              <a:t>Transients (Exploration of the Unknown)</a:t>
            </a:r>
          </a:p>
          <a:p>
            <a:endParaRPr lang="en-US" sz="1400" b="1" dirty="0">
              <a:solidFill>
                <a:srgbClr val="032661"/>
              </a:solidFill>
            </a:endParaRPr>
          </a:p>
          <a:p>
            <a:pPr marL="0" indent="0">
              <a:buNone/>
            </a:pPr>
            <a:r>
              <a:rPr lang="en-US" sz="2000" b="1" dirty="0" smtClean="0">
                <a:solidFill>
                  <a:srgbClr val="032661"/>
                </a:solidFill>
              </a:rPr>
              <a:t>Focus Groups</a:t>
            </a:r>
          </a:p>
          <a:p>
            <a:r>
              <a:rPr lang="en-US" sz="1600" b="1" dirty="0" smtClean="0">
                <a:solidFill>
                  <a:srgbClr val="032661"/>
                </a:solidFill>
              </a:rPr>
              <a:t>High Energy Cosmic Particles</a:t>
            </a:r>
          </a:p>
          <a:p>
            <a:r>
              <a:rPr lang="en-US" sz="1600" b="1" dirty="0" smtClean="0">
                <a:solidFill>
                  <a:srgbClr val="032661"/>
                </a:solidFill>
              </a:rPr>
              <a:t>VLBI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38362" y="1191079"/>
            <a:ext cx="3632201" cy="661954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6" name="Picture 5" descr="science_key_magnf1_full1-300x245.jp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38362" y="2437234"/>
            <a:ext cx="3632201" cy="667638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7" name="Picture 6" descr="reionexpl_small.jpg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6863868" y="2176904"/>
            <a:ext cx="576828" cy="3627837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8" name="Picture 7" descr="Cosmic_web.jpg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38363" y="3079471"/>
            <a:ext cx="3626896" cy="635638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9" name="Picture 8" descr="RManchester_fig2.png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38363" y="5460901"/>
            <a:ext cx="3623864" cy="632053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0" name="Picture 9" descr="pic1.jpg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8363" y="4888764"/>
            <a:ext cx="898505" cy="597537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1" name="Picture 10" descr="pic1.jpg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65229" y="4888764"/>
            <a:ext cx="898505" cy="597537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2" name="Picture 11" descr="pic1.jpg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88515" y="4888764"/>
            <a:ext cx="898505" cy="597537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3" name="Picture 12" descr="pic1.jpg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66020" y="4888764"/>
            <a:ext cx="898505" cy="597537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4" name="Picture 13" descr="pic1.jpg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53211" y="4888764"/>
            <a:ext cx="898505" cy="597537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5" name="Picture 14" descr="deepsec.jpg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38362" y="4266537"/>
            <a:ext cx="3609345" cy="635000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6" name="Picture 15" descr="M87_jet.jpg"/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38363" y="1814933"/>
            <a:ext cx="1581130" cy="660400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7" name="Picture 16" descr="hs-1999-30-a-web_print.jpg"/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31628" y="1814933"/>
            <a:ext cx="1062383" cy="660400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8" name="Picture 17" descr="Picture31.jpg"/>
          <p:cNvPicPr>
            <a:picLocks noChangeAspect="1"/>
          </p:cNvPicPr>
          <p:nvPr/>
        </p:nvPicPr>
        <p:blipFill rotWithShape="1">
          <a:blip r:embed="rId11" cstate="screen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4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70585" y="1814933"/>
            <a:ext cx="1581131" cy="665807"/>
          </a:xfrm>
          <a:prstGeom prst="rect">
            <a:avLst/>
          </a:prstGeom>
          <a:solidFill>
            <a:schemeClr val="tx1"/>
          </a:solidFill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14764822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pl-PL" smtClean="0"/>
              <a:t>T. Bourke's Slides RePurposed</a:t>
            </a:r>
            <a:endParaRPr lang="en-US" dirty="0"/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360964" y="521799"/>
            <a:ext cx="6300273" cy="619941"/>
          </a:xfrm>
        </p:spPr>
        <p:txBody>
          <a:bodyPr>
            <a:noAutofit/>
          </a:bodyPr>
          <a:lstStyle/>
          <a:p>
            <a:r>
              <a:rPr lang="en-US" sz="2800" dirty="0" smtClean="0"/>
              <a:t>Key Science Projects (‘KSPs’)</a:t>
            </a:r>
            <a:endParaRPr lang="en-US" sz="2800" dirty="0"/>
          </a:p>
        </p:txBody>
      </p:sp>
      <p:pic>
        <p:nvPicPr>
          <p:cNvPr id="9" name="Picture 8" descr="11682_SKA Conference poster V14.pdf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85409" y="94570"/>
            <a:ext cx="2120351" cy="2999214"/>
          </a:xfrm>
          <a:prstGeom prst="rect">
            <a:avLst/>
          </a:prstGeom>
        </p:spPr>
      </p:pic>
      <p:sp>
        <p:nvSpPr>
          <p:cNvPr id="6" name="Content Placeholder 1"/>
          <p:cNvSpPr txBox="1">
            <a:spLocks/>
          </p:cNvSpPr>
          <p:nvPr/>
        </p:nvSpPr>
        <p:spPr>
          <a:xfrm>
            <a:off x="360964" y="1182937"/>
            <a:ext cx="6556994" cy="1991907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tabLst>
                <a:tab pos="7808913" algn="l"/>
              </a:tabLst>
            </a:pPr>
            <a:r>
              <a:rPr lang="en-US" sz="1800" b="1" dirty="0" smtClean="0">
                <a:latin typeface="Calibri"/>
                <a:cs typeface="Calibri"/>
              </a:rPr>
              <a:t>Notional</a:t>
            </a:r>
            <a:r>
              <a:rPr lang="en-US" sz="1800" dirty="0" smtClean="0">
                <a:latin typeface="Calibri"/>
                <a:cs typeface="Calibri"/>
              </a:rPr>
              <a:t> package of Key Science Projects developed:</a:t>
            </a:r>
          </a:p>
          <a:p>
            <a:pPr lvl="1">
              <a:lnSpc>
                <a:spcPct val="120000"/>
              </a:lnSpc>
            </a:pPr>
            <a:r>
              <a:rPr lang="en-US" sz="1600" dirty="0" smtClean="0">
                <a:latin typeface="Calibri"/>
                <a:cs typeface="Calibri"/>
              </a:rPr>
              <a:t>Based on highest priority science objectives (HPSOs)</a:t>
            </a:r>
          </a:p>
          <a:p>
            <a:pPr lvl="1">
              <a:lnSpc>
                <a:spcPct val="120000"/>
              </a:lnSpc>
            </a:pPr>
            <a:r>
              <a:rPr lang="en-US" sz="1600" dirty="0" smtClean="0">
                <a:latin typeface="Calibri"/>
                <a:cs typeface="Calibri"/>
              </a:rPr>
              <a:t>Consistent with capabilities of the SKA1 design</a:t>
            </a:r>
          </a:p>
          <a:p>
            <a:pPr lvl="1">
              <a:lnSpc>
                <a:spcPct val="120000"/>
              </a:lnSpc>
            </a:pPr>
            <a:r>
              <a:rPr lang="en-US" sz="1600" dirty="0" smtClean="0">
                <a:latin typeface="Calibri"/>
                <a:cs typeface="Calibri"/>
              </a:rPr>
              <a:t>Consistent with a realistic observing schedule filled at approximately 50-70% for the first 5 years of scientific operations</a:t>
            </a:r>
          </a:p>
        </p:txBody>
      </p:sp>
      <p:sp>
        <p:nvSpPr>
          <p:cNvPr id="7" name="Content Placeholder 1"/>
          <p:cNvSpPr txBox="1">
            <a:spLocks/>
          </p:cNvSpPr>
          <p:nvPr/>
        </p:nvSpPr>
        <p:spPr>
          <a:xfrm>
            <a:off x="360094" y="3155397"/>
            <a:ext cx="8378326" cy="2739429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en-US" sz="1800" b="1" dirty="0" smtClean="0">
                <a:latin typeface="Calibri"/>
                <a:cs typeface="Calibri"/>
              </a:rPr>
              <a:t>Adopted KSP policy </a:t>
            </a:r>
            <a:r>
              <a:rPr lang="en-US" sz="1800" dirty="0" smtClean="0">
                <a:latin typeface="Calibri"/>
                <a:cs typeface="Calibri"/>
              </a:rPr>
              <a:t>(agreed by SKA Board, but details still under discussion)</a:t>
            </a:r>
          </a:p>
          <a:p>
            <a:pPr lvl="1">
              <a:lnSpc>
                <a:spcPct val="120000"/>
              </a:lnSpc>
            </a:pPr>
            <a:r>
              <a:rPr lang="en-US" sz="1600" b="1" dirty="0" smtClean="0">
                <a:latin typeface="Calibri"/>
                <a:cs typeface="Calibri"/>
              </a:rPr>
              <a:t>Only</a:t>
            </a:r>
            <a:r>
              <a:rPr lang="en-US" sz="1600" dirty="0" smtClean="0">
                <a:latin typeface="Calibri"/>
                <a:cs typeface="Calibri"/>
              </a:rPr>
              <a:t> scientists from SKA member countries may lead a KSP</a:t>
            </a:r>
          </a:p>
          <a:p>
            <a:pPr lvl="1">
              <a:lnSpc>
                <a:spcPct val="120000"/>
              </a:lnSpc>
            </a:pPr>
            <a:r>
              <a:rPr lang="en-US" sz="1600" dirty="0" smtClean="0">
                <a:latin typeface="Calibri"/>
                <a:cs typeface="Calibri"/>
              </a:rPr>
              <a:t>KSP Leadership is guaranteed to be distributed amongst SKA members in proportion to their financial contribution</a:t>
            </a:r>
          </a:p>
          <a:p>
            <a:pPr lvl="1">
              <a:lnSpc>
                <a:spcPct val="120000"/>
              </a:lnSpc>
            </a:pPr>
            <a:r>
              <a:rPr lang="en-US" sz="1600" dirty="0" smtClean="0">
                <a:latin typeface="Calibri"/>
                <a:cs typeface="Calibri"/>
              </a:rPr>
              <a:t>KSP participation (at the non-Leader level) is guaranteed to be distributed amongst SKA members in proportion to their financial contribution</a:t>
            </a:r>
          </a:p>
          <a:p>
            <a:pPr lvl="1">
              <a:lnSpc>
                <a:spcPct val="120000"/>
              </a:lnSpc>
            </a:pPr>
            <a:r>
              <a:rPr lang="en-US" sz="1600" dirty="0" smtClean="0">
                <a:latin typeface="Calibri"/>
                <a:cs typeface="Calibri"/>
              </a:rPr>
              <a:t>KSP participation (at the non-Leader level) of SKA non-members is capped at the value defined in the Access Policy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64878" y="5898650"/>
            <a:ext cx="88408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smtClean="0">
                <a:solidFill>
                  <a:srgbClr val="00688A"/>
                </a:solidFill>
              </a:rPr>
              <a:t>Limited </a:t>
            </a:r>
            <a:r>
              <a:rPr lang="en-US" b="1" dirty="0" smtClean="0">
                <a:solidFill>
                  <a:srgbClr val="00688A"/>
                </a:solidFill>
              </a:rPr>
              <a:t>Open Skies – most time will go to astronomers from member countries</a:t>
            </a:r>
            <a:endParaRPr lang="en-US" b="1" dirty="0">
              <a:solidFill>
                <a:srgbClr val="00688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811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51009" y="1863522"/>
            <a:ext cx="5949388" cy="4462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76526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SKA1-LOW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pl-PL" smtClean="0"/>
              <a:t>T. Bourke's Slides RePurposed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03201" y="5309087"/>
            <a:ext cx="8796866" cy="1122449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t"/>
          <a:lstStyle/>
          <a:p>
            <a:pPr>
              <a:spcAft>
                <a:spcPts val="600"/>
              </a:spcAft>
              <a:defRPr/>
            </a:pPr>
            <a:r>
              <a:rPr lang="en-US" sz="1600" dirty="0">
                <a:solidFill>
                  <a:schemeClr val="tx1"/>
                </a:solidFill>
                <a:cs typeface="Calibri"/>
              </a:rPr>
              <a:t>	</a:t>
            </a:r>
            <a:r>
              <a:rPr lang="en-US" sz="1600" b="1" dirty="0" smtClean="0">
                <a:solidFill>
                  <a:schemeClr val="tx1"/>
                </a:solidFill>
                <a:cs typeface="Calibri"/>
              </a:rPr>
              <a:t>Imaging </a:t>
            </a:r>
            <a:r>
              <a:rPr lang="en-US" sz="1600" b="1" dirty="0">
                <a:solidFill>
                  <a:schemeClr val="tx1"/>
                </a:solidFill>
                <a:cs typeface="Calibri"/>
              </a:rPr>
              <a:t>the Epoch of </a:t>
            </a:r>
            <a:r>
              <a:rPr lang="en-US" sz="1600" b="1" dirty="0" smtClean="0">
                <a:solidFill>
                  <a:schemeClr val="tx1"/>
                </a:solidFill>
                <a:cs typeface="Calibri"/>
              </a:rPr>
              <a:t>Reionization</a:t>
            </a:r>
            <a:r>
              <a:rPr lang="en-US" sz="1600" dirty="0" smtClean="0">
                <a:solidFill>
                  <a:schemeClr val="tx1"/>
                </a:solidFill>
                <a:cs typeface="Calibri"/>
              </a:rPr>
              <a:t>    </a:t>
            </a:r>
            <a:r>
              <a:rPr lang="en-US" sz="1600" dirty="0">
                <a:solidFill>
                  <a:schemeClr val="tx1"/>
                </a:solidFill>
                <a:cs typeface="Calibri"/>
              </a:rPr>
              <a:t>	</a:t>
            </a:r>
            <a:r>
              <a:rPr lang="en-US" sz="1600" dirty="0" smtClean="0">
                <a:solidFill>
                  <a:schemeClr val="tx1"/>
                </a:solidFill>
                <a:cs typeface="Calibri"/>
              </a:rPr>
              <a:t>	</a:t>
            </a:r>
            <a:r>
              <a:rPr lang="en-US" sz="1600" b="1" dirty="0" smtClean="0">
                <a:solidFill>
                  <a:schemeClr val="tx1"/>
                </a:solidFill>
                <a:cs typeface="Calibri"/>
              </a:rPr>
              <a:t>Statistical </a:t>
            </a:r>
            <a:r>
              <a:rPr lang="en-US" sz="1600" b="1" dirty="0">
                <a:solidFill>
                  <a:schemeClr val="tx1"/>
                </a:solidFill>
                <a:cs typeface="Calibri"/>
              </a:rPr>
              <a:t>studies of the Cosmic </a:t>
            </a:r>
            <a:r>
              <a:rPr lang="en-US" sz="1600" b="1" dirty="0" smtClean="0">
                <a:solidFill>
                  <a:schemeClr val="tx1"/>
                </a:solidFill>
                <a:cs typeface="Calibri"/>
              </a:rPr>
              <a:t>Dawn</a:t>
            </a:r>
          </a:p>
          <a:p>
            <a:pPr>
              <a:spcAft>
                <a:spcPts val="600"/>
              </a:spcAft>
              <a:defRPr/>
            </a:pPr>
            <a:r>
              <a:rPr lang="en-US" sz="1600" dirty="0" smtClean="0">
                <a:solidFill>
                  <a:schemeClr val="tx1"/>
                </a:solidFill>
                <a:cs typeface="Calibri"/>
              </a:rPr>
              <a:t> 	</a:t>
            </a:r>
            <a:r>
              <a:rPr lang="en-US" sz="1600" b="1" dirty="0" smtClean="0">
                <a:solidFill>
                  <a:schemeClr val="tx1"/>
                </a:solidFill>
                <a:cs typeface="Calibri"/>
              </a:rPr>
              <a:t>Pulsar Studies</a:t>
            </a:r>
          </a:p>
          <a:p>
            <a:pPr>
              <a:spcAft>
                <a:spcPts val="600"/>
              </a:spcAft>
              <a:defRPr/>
            </a:pPr>
            <a:r>
              <a:rPr lang="en-US" sz="1600" dirty="0">
                <a:solidFill>
                  <a:schemeClr val="tx1"/>
                </a:solidFill>
                <a:cs typeface="Calibri"/>
              </a:rPr>
              <a:t>	</a:t>
            </a:r>
            <a:r>
              <a:rPr lang="en-US" sz="1600" dirty="0" smtClean="0">
                <a:solidFill>
                  <a:schemeClr val="tx1"/>
                </a:solidFill>
                <a:cs typeface="Calibri"/>
              </a:rPr>
              <a:t>Detection </a:t>
            </a:r>
            <a:r>
              <a:rPr lang="en-US" sz="1600" dirty="0">
                <a:solidFill>
                  <a:schemeClr val="tx1"/>
                </a:solidFill>
                <a:cs typeface="Calibri"/>
              </a:rPr>
              <a:t>and studies of ‘hot </a:t>
            </a:r>
            <a:r>
              <a:rPr lang="en-US" sz="1600" dirty="0" err="1">
                <a:solidFill>
                  <a:schemeClr val="tx1"/>
                </a:solidFill>
                <a:cs typeface="Calibri"/>
              </a:rPr>
              <a:t>jupiter</a:t>
            </a:r>
            <a:r>
              <a:rPr lang="en-US" sz="1600" dirty="0">
                <a:solidFill>
                  <a:schemeClr val="tx1"/>
                </a:solidFill>
                <a:cs typeface="Calibri"/>
              </a:rPr>
              <a:t>’ </a:t>
            </a:r>
            <a:r>
              <a:rPr lang="en-US" sz="1600" dirty="0" smtClean="0">
                <a:solidFill>
                  <a:schemeClr val="tx1"/>
                </a:solidFill>
                <a:cs typeface="Calibri"/>
              </a:rPr>
              <a:t>exoplanets	Solar studies	</a:t>
            </a:r>
          </a:p>
        </p:txBody>
      </p:sp>
      <p:pic>
        <p:nvPicPr>
          <p:cNvPr id="9" name="SKA_Australia_closeup_v2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lum/>
          </a:blip>
          <a:stretch>
            <a:fillRect/>
          </a:stretch>
        </p:blipFill>
        <p:spPr>
          <a:xfrm>
            <a:off x="1048367" y="1141740"/>
            <a:ext cx="7104001" cy="39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49459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4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pl-PL" smtClean="0"/>
              <a:t>T. Bourke's Slides RePurposed</a:t>
            </a:r>
            <a:endParaRPr lang="en-US" dirty="0"/>
          </a:p>
        </p:txBody>
      </p:sp>
      <p:sp>
        <p:nvSpPr>
          <p:cNvPr id="4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360964" y="521799"/>
            <a:ext cx="7216772" cy="619941"/>
          </a:xfrm>
        </p:spPr>
        <p:txBody>
          <a:bodyPr/>
          <a:lstStyle/>
          <a:p>
            <a:r>
              <a:rPr lang="en-US" dirty="0" smtClean="0"/>
              <a:t>Karoo Radio Astronomy Reserve</a:t>
            </a:r>
            <a:endParaRPr lang="en-US" dirty="0"/>
          </a:p>
        </p:txBody>
      </p:sp>
      <p:grpSp>
        <p:nvGrpSpPr>
          <p:cNvPr id="5" name="Group 4"/>
          <p:cNvGrpSpPr>
            <a:grpSpLocks noChangeAspect="1"/>
          </p:cNvGrpSpPr>
          <p:nvPr/>
        </p:nvGrpSpPr>
        <p:grpSpPr>
          <a:xfrm>
            <a:off x="639292" y="1141740"/>
            <a:ext cx="7296447" cy="5156057"/>
            <a:chOff x="358130" y="980728"/>
            <a:chExt cx="8001000" cy="5653932"/>
          </a:xfrm>
        </p:grpSpPr>
        <p:pic>
          <p:nvPicPr>
            <p:cNvPr id="6" name="Picture 5" descr="pop_density.jpg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8130" y="980728"/>
              <a:ext cx="8001000" cy="5653932"/>
            </a:xfrm>
            <a:prstGeom prst="rect">
              <a:avLst/>
            </a:prstGeom>
          </p:spPr>
        </p:pic>
        <p:grpSp>
          <p:nvGrpSpPr>
            <p:cNvPr id="7" name="Group 6"/>
            <p:cNvGrpSpPr/>
            <p:nvPr/>
          </p:nvGrpSpPr>
          <p:grpSpPr>
            <a:xfrm>
              <a:off x="1346200" y="3937913"/>
              <a:ext cx="1789493" cy="659487"/>
              <a:chOff x="1600200" y="4141113"/>
              <a:chExt cx="1789493" cy="659487"/>
            </a:xfrm>
          </p:grpSpPr>
          <p:cxnSp>
            <p:nvCxnSpPr>
              <p:cNvPr id="8" name="Straight Arrow Connector 7"/>
              <p:cNvCxnSpPr/>
              <p:nvPr/>
            </p:nvCxnSpPr>
            <p:spPr bwMode="auto">
              <a:xfrm>
                <a:off x="1600200" y="4343400"/>
                <a:ext cx="1600200" cy="457200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arrow" w="med" len="med"/>
                <a:tailEnd type="arrow" w="med" len="med"/>
              </a:ln>
              <a:effectLst/>
            </p:spPr>
          </p:cxnSp>
          <p:sp>
            <p:nvSpPr>
              <p:cNvPr id="9" name="TextBox 8"/>
              <p:cNvSpPr txBox="1"/>
              <p:nvPr/>
            </p:nvSpPr>
            <p:spPr>
              <a:xfrm>
                <a:off x="2195736" y="4141113"/>
                <a:ext cx="1193957" cy="430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buNone/>
                </a:pPr>
                <a:r>
                  <a:rPr lang="en-US" dirty="0" smtClean="0">
                    <a:solidFill>
                      <a:srgbClr val="FF0000"/>
                    </a:solidFill>
                  </a:rPr>
                  <a:t>500 km</a:t>
                </a:r>
                <a:endParaRPr lang="en-US" dirty="0">
                  <a:solidFill>
                    <a:srgbClr val="FF0000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698038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SKA1-MID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pl-PL" smtClean="0"/>
              <a:t>T. Bourke's Slides RePurposed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0" y="5527506"/>
            <a:ext cx="9144000" cy="894597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t"/>
          <a:lstStyle/>
          <a:p>
            <a:r>
              <a:rPr lang="en-US" sz="1600">
                <a:solidFill>
                  <a:schemeClr val="tx1"/>
                </a:solidFill>
                <a:cs typeface="Calibri"/>
                <a:sym typeface="Avenir Black" charset="0"/>
              </a:rPr>
              <a:t>	</a:t>
            </a:r>
            <a:r>
              <a:rPr lang="en-US" sz="1600" b="1" smtClean="0">
                <a:solidFill>
                  <a:schemeClr val="tx1"/>
                </a:solidFill>
                <a:cs typeface="Calibri"/>
                <a:sym typeface="Avenir Black" charset="0"/>
              </a:rPr>
              <a:t>Pulsar </a:t>
            </a:r>
            <a:r>
              <a:rPr lang="en-US" sz="1600" b="1" dirty="0">
                <a:solidFill>
                  <a:schemeClr val="tx1"/>
                </a:solidFill>
                <a:cs typeface="Calibri"/>
                <a:sym typeface="Avenir Black" charset="0"/>
              </a:rPr>
              <a:t>surveying </a:t>
            </a:r>
            <a:r>
              <a:rPr lang="en-US" sz="1600" b="1" dirty="0" smtClean="0">
                <a:solidFill>
                  <a:schemeClr val="tx1"/>
                </a:solidFill>
                <a:cs typeface="Calibri"/>
                <a:sym typeface="Avenir Black" charset="0"/>
              </a:rPr>
              <a:t>and timing </a:t>
            </a:r>
            <a:r>
              <a:rPr lang="en-US" sz="1600" dirty="0" smtClean="0">
                <a:solidFill>
                  <a:schemeClr val="tx1"/>
                </a:solidFill>
                <a:cs typeface="Calibri"/>
                <a:sym typeface="Avenir Black" charset="0"/>
              </a:rPr>
              <a:t>(Gravitational Wave astronomy; GR in the strong regime)</a:t>
            </a:r>
          </a:p>
          <a:p>
            <a:pPr lvl="1">
              <a:buClr>
                <a:srgbClr val="FFFFFF"/>
              </a:buClr>
              <a:buSzPct val="125000"/>
            </a:pPr>
            <a:r>
              <a:rPr lang="en-US" sz="1600" dirty="0" smtClean="0">
                <a:solidFill>
                  <a:schemeClr val="tx1"/>
                </a:solidFill>
                <a:cs typeface="Calibri"/>
                <a:sym typeface="Avenir Black" charset="0"/>
              </a:rPr>
              <a:t>Cosmology </a:t>
            </a:r>
            <a:r>
              <a:rPr lang="en-US" sz="1600" dirty="0">
                <a:solidFill>
                  <a:schemeClr val="tx1"/>
                </a:solidFill>
                <a:cs typeface="Calibri"/>
                <a:sym typeface="Avenir Black" charset="0"/>
              </a:rPr>
              <a:t>and Galaxy evolution (through </a:t>
            </a:r>
            <a:r>
              <a:rPr lang="en-US" sz="1600" b="1" dirty="0">
                <a:solidFill>
                  <a:schemeClr val="tx1"/>
                </a:solidFill>
                <a:cs typeface="Calibri"/>
                <a:sym typeface="Avenir Black" charset="0"/>
              </a:rPr>
              <a:t>HI</a:t>
            </a:r>
            <a:r>
              <a:rPr lang="en-US" sz="1600" dirty="0">
                <a:solidFill>
                  <a:schemeClr val="tx1"/>
                </a:solidFill>
                <a:cs typeface="Calibri"/>
                <a:sym typeface="Avenir Black" charset="0"/>
              </a:rPr>
              <a:t>, Continuum and OH)</a:t>
            </a:r>
          </a:p>
          <a:p>
            <a:pPr>
              <a:buClr>
                <a:srgbClr val="FFFFFF"/>
              </a:buClr>
              <a:buSzPct val="125000"/>
              <a:buFont typeface="Avenir Book" charset="0"/>
              <a:buChar char="•"/>
            </a:pPr>
            <a:r>
              <a:rPr lang="en-US" sz="1600" dirty="0">
                <a:solidFill>
                  <a:schemeClr val="tx1"/>
                </a:solidFill>
                <a:cs typeface="Calibri"/>
                <a:sym typeface="Avenir Black" charset="0"/>
              </a:rPr>
              <a:t>   </a:t>
            </a:r>
            <a:r>
              <a:rPr lang="en-US" sz="1600" dirty="0" smtClean="0">
                <a:solidFill>
                  <a:schemeClr val="tx1"/>
                </a:solidFill>
                <a:cs typeface="Calibri"/>
                <a:sym typeface="Avenir Black" charset="0"/>
              </a:rPr>
              <a:t>	</a:t>
            </a:r>
            <a:r>
              <a:rPr lang="en-US" sz="1600" dirty="0">
                <a:solidFill>
                  <a:schemeClr val="tx1"/>
                </a:solidFill>
                <a:cs typeface="Calibri"/>
                <a:sym typeface="Avenir Black" charset="0"/>
              </a:rPr>
              <a:t>S</a:t>
            </a:r>
            <a:r>
              <a:rPr lang="en-US" sz="1600" dirty="0" smtClean="0">
                <a:solidFill>
                  <a:schemeClr val="tx1"/>
                </a:solidFill>
                <a:cs typeface="Calibri"/>
                <a:sym typeface="Avenir Black" charset="0"/>
              </a:rPr>
              <a:t>tar formation history; </a:t>
            </a:r>
            <a:r>
              <a:rPr lang="en-US" sz="1600" dirty="0">
                <a:solidFill>
                  <a:schemeClr val="tx1"/>
                </a:solidFill>
                <a:cs typeface="Calibri"/>
                <a:sym typeface="Avenir Black" charset="0"/>
              </a:rPr>
              <a:t>proto-planetary </a:t>
            </a:r>
            <a:r>
              <a:rPr lang="en-US" sz="1600" dirty="0" smtClean="0">
                <a:solidFill>
                  <a:schemeClr val="tx1"/>
                </a:solidFill>
                <a:cs typeface="Calibri"/>
                <a:sym typeface="Avenir Black" charset="0"/>
              </a:rPr>
              <a:t>disks; </a:t>
            </a:r>
            <a:r>
              <a:rPr lang="en-US" sz="1600" dirty="0">
                <a:solidFill>
                  <a:schemeClr val="tx1"/>
                </a:solidFill>
                <a:cs typeface="Calibri"/>
                <a:sym typeface="Avenir Black" charset="0"/>
              </a:rPr>
              <a:t>cosmic </a:t>
            </a:r>
            <a:r>
              <a:rPr lang="en-US" sz="1600" dirty="0" smtClean="0">
                <a:solidFill>
                  <a:schemeClr val="tx1"/>
                </a:solidFill>
                <a:cs typeface="Calibri"/>
                <a:sym typeface="Avenir Black" charset="0"/>
              </a:rPr>
              <a:t>magnetism; transients (FRBs)</a:t>
            </a:r>
            <a:endParaRPr lang="en-US" sz="1600" dirty="0">
              <a:solidFill>
                <a:schemeClr val="tx1"/>
              </a:solidFill>
              <a:cs typeface="Calibri"/>
              <a:sym typeface="Avenir Black" charset="0"/>
            </a:endParaRPr>
          </a:p>
          <a:p>
            <a:pPr>
              <a:defRPr/>
            </a:pPr>
            <a:endParaRPr lang="en-US" sz="1600" dirty="0">
              <a:solidFill>
                <a:schemeClr val="tx1"/>
              </a:solidFill>
              <a:cs typeface="Calibri"/>
            </a:endParaRPr>
          </a:p>
        </p:txBody>
      </p:sp>
      <p:pic>
        <p:nvPicPr>
          <p:cNvPr id="6" name="SKA-mid dish buildup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78684" y="1251246"/>
            <a:ext cx="7289322" cy="4100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38979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2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pl-PL" smtClean="0"/>
              <a:t>T. Bourke's Slides RePurposed</a:t>
            </a:r>
            <a:endParaRPr lang="en-US" dirty="0"/>
          </a:p>
        </p:txBody>
      </p:sp>
      <p:sp>
        <p:nvSpPr>
          <p:cNvPr id="4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360964" y="521799"/>
            <a:ext cx="6276872" cy="619941"/>
          </a:xfrm>
        </p:spPr>
        <p:txBody>
          <a:bodyPr/>
          <a:lstStyle/>
          <a:p>
            <a:r>
              <a:rPr lang="en-US" dirty="0" smtClean="0"/>
              <a:t>SKA Configurations</a:t>
            </a:r>
            <a:endParaRPr lang="en-US" dirty="0"/>
          </a:p>
        </p:txBody>
      </p:sp>
      <p:pic>
        <p:nvPicPr>
          <p:cNvPr id="5" name="Picture 4" descr="ska2_300km.pdf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007" t="19234" r="16939" b="16614"/>
          <a:stretch/>
        </p:blipFill>
        <p:spPr>
          <a:xfrm>
            <a:off x="568373" y="3710006"/>
            <a:ext cx="2589693" cy="2528616"/>
          </a:xfrm>
          <a:prstGeom prst="rect">
            <a:avLst/>
          </a:prstGeom>
        </p:spPr>
      </p:pic>
      <p:pic>
        <p:nvPicPr>
          <p:cNvPr id="6" name="Picture 5" descr="MID-BDv2-wide.pn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64475" y="1233620"/>
            <a:ext cx="4809065" cy="464156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090143" y="5455202"/>
            <a:ext cx="25571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  <a:latin typeface="Calibri"/>
                <a:cs typeface="Calibri"/>
              </a:rPr>
              <a:t>Red = MID; green = </a:t>
            </a:r>
            <a:r>
              <a:rPr lang="en-US" sz="1600" dirty="0" err="1" smtClean="0">
                <a:solidFill>
                  <a:schemeClr val="bg1"/>
                </a:solidFill>
                <a:latin typeface="Calibri"/>
                <a:cs typeface="Calibri"/>
              </a:rPr>
              <a:t>MeerKat</a:t>
            </a:r>
            <a:endParaRPr lang="en-US" sz="1600" dirty="0" smtClean="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291840" y="4202079"/>
            <a:ext cx="25214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FFFF"/>
                </a:solidFill>
                <a:latin typeface="Calibri"/>
                <a:cs typeface="Calibri"/>
              </a:rPr>
              <a:t>~150 km maximum baseline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11200" y="5690518"/>
            <a:ext cx="6612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  <a:latin typeface="Calibri"/>
                <a:cs typeface="Calibri"/>
              </a:rPr>
              <a:t>SKA2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73640" y="1233620"/>
            <a:ext cx="346228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alibri"/>
                <a:cs typeface="Calibri"/>
              </a:rPr>
              <a:t>Fixed positions</a:t>
            </a:r>
          </a:p>
          <a:p>
            <a:endParaRPr lang="en-US" dirty="0">
              <a:latin typeface="Calibri"/>
              <a:cs typeface="Calibri"/>
            </a:endParaRPr>
          </a:p>
          <a:p>
            <a:r>
              <a:rPr lang="en-US" dirty="0" smtClean="0">
                <a:latin typeface="Calibri"/>
                <a:cs typeface="Calibri"/>
              </a:rPr>
              <a:t>Dense inner-core (~2 km diam.)</a:t>
            </a:r>
          </a:p>
          <a:p>
            <a:r>
              <a:rPr lang="en-US" dirty="0">
                <a:latin typeface="Calibri"/>
                <a:cs typeface="Calibri"/>
              </a:rPr>
              <a:t>	</a:t>
            </a:r>
            <a:r>
              <a:rPr lang="en-US" dirty="0" smtClean="0">
                <a:latin typeface="Calibri"/>
                <a:cs typeface="Calibri"/>
              </a:rPr>
              <a:t>➞ Brightness Sensitivity</a:t>
            </a:r>
          </a:p>
          <a:p>
            <a:endParaRPr lang="en-US" dirty="0">
              <a:latin typeface="Calibri"/>
              <a:cs typeface="Calibri"/>
            </a:endParaRPr>
          </a:p>
          <a:p>
            <a:r>
              <a:rPr lang="en-US" dirty="0" smtClean="0">
                <a:latin typeface="Calibri"/>
                <a:cs typeface="Calibri"/>
              </a:rPr>
              <a:t>Logarithmic spiral arms</a:t>
            </a:r>
          </a:p>
          <a:p>
            <a:r>
              <a:rPr lang="en-US" dirty="0">
                <a:latin typeface="Calibri"/>
                <a:cs typeface="Calibri"/>
              </a:rPr>
              <a:t>	</a:t>
            </a:r>
            <a:r>
              <a:rPr lang="en-US" dirty="0" smtClean="0">
                <a:latin typeface="Calibri"/>
                <a:cs typeface="Calibri"/>
              </a:rPr>
              <a:t>➞ Imaging a range of 	angular scales (“scale-free”)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977940" y="1320245"/>
            <a:ext cx="11563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FFFF"/>
                </a:solidFill>
                <a:latin typeface="Calibri"/>
                <a:cs typeface="Calibri"/>
                <a:sym typeface="Wingdings"/>
              </a:rPr>
              <a:t>SKA1-MID</a:t>
            </a:r>
          </a:p>
        </p:txBody>
      </p:sp>
    </p:spTree>
    <p:extLst>
      <p:ext uri="{BB962C8B-B14F-4D97-AF65-F5344CB8AC3E}">
        <p14:creationId xmlns:p14="http://schemas.microsoft.com/office/powerpoint/2010/main" val="12434160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SKA_PowerPoint Template Update 150dpi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="" xmlns:thm15="http://schemas.microsoft.com/office/thememl/2012/main" name="SKA_PowerPoint Template Update-jan2016[1] (Read-Only)" id="{D3FBC1F7-B323-5E44-9119-325B241C6368}" vid="{5C4FE7F7-09C6-E147-AAF2-DB235A21B35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SKA_PowerPoint Template July 2016</Template>
  <TotalTime>12775</TotalTime>
  <Words>3123</Words>
  <Application>Microsoft Macintosh PowerPoint</Application>
  <PresentationFormat>On-screen Show (4:3)</PresentationFormat>
  <Paragraphs>598</Paragraphs>
  <Slides>57</Slides>
  <Notes>14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57</vt:i4>
      </vt:variant>
    </vt:vector>
  </HeadingPairs>
  <TitlesOfParts>
    <vt:vector size="58" baseType="lpstr">
      <vt:lpstr>SKA_PowerPoint Template Update 150dpi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Doug Johnstone</cp:lastModifiedBy>
  <cp:revision>229</cp:revision>
  <dcterms:created xsi:type="dcterms:W3CDTF">2016-07-06T13:51:07Z</dcterms:created>
  <dcterms:modified xsi:type="dcterms:W3CDTF">2018-03-29T22:10:15Z</dcterms:modified>
</cp:coreProperties>
</file>