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70" r:id="rId4"/>
    <p:sldId id="271" r:id="rId5"/>
    <p:sldId id="259" r:id="rId6"/>
    <p:sldId id="280" r:id="rId7"/>
    <p:sldId id="260" r:id="rId8"/>
    <p:sldId id="266" r:id="rId9"/>
    <p:sldId id="261" r:id="rId10"/>
    <p:sldId id="262" r:id="rId11"/>
    <p:sldId id="267" r:id="rId12"/>
    <p:sldId id="268" r:id="rId13"/>
    <p:sldId id="282" r:id="rId14"/>
    <p:sldId id="264" r:id="rId15"/>
    <p:sldId id="263" r:id="rId16"/>
    <p:sldId id="265" r:id="rId17"/>
    <p:sldId id="281" r:id="rId18"/>
    <p:sldId id="273" r:id="rId19"/>
    <p:sldId id="275" r:id="rId20"/>
    <p:sldId id="277" r:id="rId21"/>
    <p:sldId id="278" r:id="rId22"/>
    <p:sldId id="289" r:id="rId23"/>
    <p:sldId id="317" r:id="rId24"/>
    <p:sldId id="290" r:id="rId25"/>
    <p:sldId id="274" r:id="rId26"/>
    <p:sldId id="283" r:id="rId27"/>
    <p:sldId id="284" r:id="rId28"/>
    <p:sldId id="286" r:id="rId29"/>
    <p:sldId id="287" r:id="rId30"/>
    <p:sldId id="288" r:id="rId31"/>
    <p:sldId id="312" r:id="rId32"/>
    <p:sldId id="276" r:id="rId33"/>
    <p:sldId id="291" r:id="rId34"/>
    <p:sldId id="306" r:id="rId35"/>
    <p:sldId id="310" r:id="rId36"/>
    <p:sldId id="292" r:id="rId37"/>
    <p:sldId id="314" r:id="rId38"/>
    <p:sldId id="294" r:id="rId39"/>
    <p:sldId id="296" r:id="rId40"/>
    <p:sldId id="315" r:id="rId41"/>
    <p:sldId id="300" r:id="rId42"/>
    <p:sldId id="298" r:id="rId43"/>
    <p:sldId id="297" r:id="rId44"/>
    <p:sldId id="301" r:id="rId45"/>
    <p:sldId id="302" r:id="rId46"/>
    <p:sldId id="305" r:id="rId47"/>
    <p:sldId id="316" r:id="rId48"/>
    <p:sldId id="320" r:id="rId49"/>
    <p:sldId id="311" r:id="rId50"/>
    <p:sldId id="308" r:id="rId51"/>
    <p:sldId id="307" r:id="rId52"/>
    <p:sldId id="318" r:id="rId53"/>
    <p:sldId id="31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671" autoAdjust="0"/>
  </p:normalViewPr>
  <p:slideViewPr>
    <p:cSldViewPr>
      <p:cViewPr>
        <p:scale>
          <a:sx n="66" d="100"/>
          <a:sy n="66" d="100"/>
        </p:scale>
        <p:origin x="-864" y="-234"/>
      </p:cViewPr>
      <p:guideLst>
        <p:guide orient="horz" pos="2160"/>
        <p:guide pos="2880"/>
      </p:guideLst>
    </p:cSldViewPr>
  </p:slideViewPr>
  <p:notesTextViewPr>
    <p:cViewPr>
      <p:scale>
        <a:sx n="1" d="1"/>
        <a:sy n="1" d="1"/>
      </p:scale>
      <p:origin x="0" y="0"/>
    </p:cViewPr>
  </p:notesTextViewPr>
  <p:sorterViewPr>
    <p:cViewPr>
      <p:scale>
        <a:sx n="65" d="100"/>
        <a:sy n="65" d="100"/>
      </p:scale>
      <p:origin x="0" y="36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931A7-1E27-49C8-9582-E66BA177369F}" type="datetimeFigureOut">
              <a:rPr lang="en-US" smtClean="0"/>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94EEC-DDEE-4D11-BC43-FA20972FA4B7}" type="slidenum">
              <a:rPr lang="en-US" smtClean="0"/>
              <a:t>‹#›</a:t>
            </a:fld>
            <a:endParaRPr lang="en-US"/>
          </a:p>
        </p:txBody>
      </p:sp>
    </p:spTree>
    <p:extLst>
      <p:ext uri="{BB962C8B-B14F-4D97-AF65-F5344CB8AC3E}">
        <p14:creationId xmlns:p14="http://schemas.microsoft.com/office/powerpoint/2010/main" val="355055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Wilsing</a:t>
            </a:r>
            <a:r>
              <a:rPr lang="en-US" dirty="0" smtClean="0"/>
              <a:t>: Physicist, </a:t>
            </a:r>
            <a:r>
              <a:rPr lang="en-US" dirty="0" err="1" smtClean="0"/>
              <a:t>Scheiner</a:t>
            </a:r>
            <a:r>
              <a:rPr lang="en-US" dirty="0" smtClean="0"/>
              <a:t>: Astronomer. </a:t>
            </a:r>
          </a:p>
          <a:p>
            <a:r>
              <a:rPr lang="en-US" dirty="0" smtClean="0"/>
              <a:t>8 day experiment</a:t>
            </a:r>
            <a:r>
              <a:rPr lang="en-US" baseline="0" dirty="0" smtClean="0"/>
              <a:t> unable to detect any signals associated with the sun.</a:t>
            </a:r>
            <a:endParaRPr lang="en-US"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6</a:t>
            </a:fld>
            <a:endParaRPr lang="en-US"/>
          </a:p>
        </p:txBody>
      </p:sp>
    </p:spTree>
    <p:extLst>
      <p:ext uri="{BB962C8B-B14F-4D97-AF65-F5344CB8AC3E}">
        <p14:creationId xmlns:p14="http://schemas.microsoft.com/office/powerpoint/2010/main" val="15479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Back in the early 30s, some of the world was getting used to the luxury of transatlantic telephone communication, but it was not without its problems</a:t>
            </a:r>
          </a:p>
          <a:p>
            <a:r>
              <a:rPr lang="en-US" altLang="en-US" dirty="0" smtClean="0"/>
              <a:t>* Working for Bell Labs in New Jersey, this young physicist was given the task of investigating some phone noise that was making some customers mad. </a:t>
            </a:r>
          </a:p>
          <a:p>
            <a:r>
              <a:rPr lang="en-US" altLang="en-US" dirty="0" smtClean="0"/>
              <a:t>* This extra static had to come from somewhere... but where?</a:t>
            </a:r>
          </a:p>
          <a:p>
            <a:r>
              <a:rPr lang="en-US" altLang="en-US" dirty="0" smtClean="0"/>
              <a:t>* Built a rotating antenna, so he could pinpoint the location of the noise.  This antenna is made up of folded dipoles and as you can see here, is quite large, it is tuned to a frequency of 20 MHz, about the same frequency as modern day CB radios (10-4 good buddy people).  Its azimuth can be controlled by a motor moving the antenna on a track using Ford tires.  It cannot point in elevation, but is a transit instrument, letting the sky pass through its beam.  At the time, </a:t>
            </a:r>
            <a:r>
              <a:rPr lang="en-US" altLang="en-US" dirty="0" err="1" smtClean="0"/>
              <a:t>Jansky</a:t>
            </a:r>
            <a:r>
              <a:rPr lang="en-US" altLang="en-US" dirty="0" smtClean="0"/>
              <a:t> probably didn’t think this was important, as he was looking for interference along the horizon, from man-made sources.</a:t>
            </a:r>
          </a:p>
          <a:p>
            <a:r>
              <a:rPr lang="en-US" altLang="en-US" dirty="0" smtClean="0"/>
              <a:t>* Initial results showed that thunderstorms were mostly responsible for this extra static, and Bell Labs was happy, as they could build their transatlantic relay antennas to avoid these thunderstorm prone areas.  But </a:t>
            </a:r>
            <a:r>
              <a:rPr lang="en-US" altLang="en-US" dirty="0" err="1" smtClean="0"/>
              <a:t>Jansky</a:t>
            </a:r>
            <a:r>
              <a:rPr lang="en-US" altLang="en-US" dirty="0" smtClean="0"/>
              <a:t> kept working, and took data over many months, as a diligent scientist would, and found something interesting.  There was another source of the static.  But its location changed over time, and seemed to follow a 23hr and 56 minute clock, hmmm...  More maps made showed that this static indeed came from something outside our solar system, and in fact from the center of the galaxy.</a:t>
            </a:r>
          </a:p>
          <a:p>
            <a:r>
              <a:rPr lang="en-US" altLang="en-US" dirty="0" smtClean="0"/>
              <a:t>* Now although no-one knew that the center of the galaxy radiates at 20 MHz, and it seems preposterous, </a:t>
            </a:r>
            <a:r>
              <a:rPr lang="en-US" altLang="en-US" dirty="0" err="1" smtClean="0"/>
              <a:t>Jansky</a:t>
            </a:r>
            <a:r>
              <a:rPr lang="en-US" altLang="en-US" dirty="0" smtClean="0"/>
              <a:t> published his paper anyway, in a electrical engineering journal, and went on with other projects that his boss wanted him to do.</a:t>
            </a:r>
          </a:p>
          <a:p>
            <a:r>
              <a:rPr lang="en-US" altLang="en-US" dirty="0" smtClean="0"/>
              <a:t>* This “discovery” lay dormant for a few years... </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8</a:t>
            </a:fld>
            <a:endParaRPr lang="en-US"/>
          </a:p>
        </p:txBody>
      </p:sp>
    </p:spTree>
    <p:extLst>
      <p:ext uri="{BB962C8B-B14F-4D97-AF65-F5344CB8AC3E}">
        <p14:creationId xmlns:p14="http://schemas.microsoft.com/office/powerpoint/2010/main" val="130838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until the 40’s.  During this time, almost no mention of </a:t>
            </a:r>
            <a:r>
              <a:rPr lang="en-US" altLang="en-US" dirty="0" err="1" smtClean="0"/>
              <a:t>Jansky’s</a:t>
            </a:r>
            <a:r>
              <a:rPr lang="en-US" altLang="en-US" dirty="0" smtClean="0"/>
              <a:t> discovery was made to the astronomers of the day.  Those astronomers were optical astronomers, they were fighting over who gets to use the giant 200” telescope at Palomar, Einstein was at Princeton, the war was on, and things were scarce.</a:t>
            </a:r>
          </a:p>
          <a:p>
            <a:r>
              <a:rPr lang="en-US" altLang="en-US" dirty="0" smtClean="0"/>
              <a:t>* an enterprising and brilliant ham radio operator was looking for something cool to work on, when he came across </a:t>
            </a:r>
            <a:r>
              <a:rPr lang="en-US" altLang="en-US" dirty="0" err="1" smtClean="0"/>
              <a:t>Jansky’s</a:t>
            </a:r>
            <a:r>
              <a:rPr lang="en-US" altLang="en-US" dirty="0" smtClean="0"/>
              <a:t> papers and decided to revisit his experiment.  He collected a large surplus dish reflector, and made his own receivers.  He put up this alien looking contraption in his back yard in Wheaton, </a:t>
            </a:r>
            <a:r>
              <a:rPr lang="en-US" altLang="en-US" dirty="0" err="1" smtClean="0"/>
              <a:t>ILHe</a:t>
            </a:r>
            <a:r>
              <a:rPr lang="en-US" altLang="en-US" dirty="0" smtClean="0"/>
              <a:t> tried </a:t>
            </a:r>
            <a:r>
              <a:rPr lang="en-US" altLang="en-US" dirty="0" err="1" smtClean="0"/>
              <a:t>unusuccessfully</a:t>
            </a:r>
            <a:r>
              <a:rPr lang="en-US" altLang="en-US" dirty="0" smtClean="0"/>
              <a:t> at a higher frequency (3 GHz) first, then moved down to around 900 </a:t>
            </a:r>
            <a:r>
              <a:rPr lang="en-US" altLang="en-US" dirty="0" err="1" smtClean="0"/>
              <a:t>MHz.</a:t>
            </a:r>
            <a:r>
              <a:rPr lang="en-US" altLang="en-US" dirty="0" smtClean="0"/>
              <a:t>  Still no luck.  Third attempt was a 160 MHz receiver, which was successful, and he started to collect strip chart recordings of the data, and make them into maps revealing some structure to the galactic center’s emission.</a:t>
            </a:r>
          </a:p>
          <a:p>
            <a:r>
              <a:rPr lang="en-US" altLang="en-US" dirty="0" smtClean="0"/>
              <a:t>* While his findings were readily accepted to electronic journals, he tried to publish also in astronomy journals, namely the Astrophysical Journal.  Otto Struve was the editor then, and while he had doubts, he took an important step and allowed it to be published.  Thus introducing the first non-optical article ever to be published in an astronomical journal.  This was big news, astronomy had previously been exclusively optical.  And to have a go-getter, home-built instrument be used for professional astronomy was a little bit more than some ivy </a:t>
            </a:r>
            <a:r>
              <a:rPr lang="en-US" altLang="en-US" dirty="0" err="1" smtClean="0"/>
              <a:t>leagers</a:t>
            </a:r>
            <a:r>
              <a:rPr lang="en-US" altLang="en-US" dirty="0" smtClean="0"/>
              <a:t> could handle.  But eventually, they let their institution be opened up to other frequencies.  and when they did...</a:t>
            </a:r>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11</a:t>
            </a:fld>
            <a:endParaRPr lang="en-US"/>
          </a:p>
        </p:txBody>
      </p:sp>
    </p:spTree>
    <p:extLst>
      <p:ext uri="{BB962C8B-B14F-4D97-AF65-F5344CB8AC3E}">
        <p14:creationId xmlns:p14="http://schemas.microsoft.com/office/powerpoint/2010/main" val="159171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Hoooolleeee</a:t>
            </a:r>
            <a:r>
              <a:rPr lang="en-US" altLang="en-US" dirty="0" smtClean="0"/>
              <a:t>... when scientists/engineers/astronomers </a:t>
            </a:r>
            <a:r>
              <a:rPr lang="en-US" altLang="en-US" dirty="0" err="1" smtClean="0"/>
              <a:t>realised</a:t>
            </a:r>
            <a:r>
              <a:rPr lang="en-US" altLang="en-US" dirty="0" smtClean="0"/>
              <a:t> that astronomical sources could be studied at every wavelength from ultra-low frequency radio to gamma rays, the possibilities seemed endless.   The emission that couldn’t be seen from the ground, due to the atmosphere blocking it, is studied with rockets, balloons and satellites.  There are ground based radio telescopes like here, millimeter wave (microwave) observatories on mountain tops and at the south pole, infra-red telescopes like IRAS in orbit, UV satellites (which one?), X ray detectors sent up regularly on rockets and orbiting telescopes, the </a:t>
            </a:r>
            <a:r>
              <a:rPr lang="en-US" altLang="en-US" dirty="0" err="1" smtClean="0"/>
              <a:t>orbitting</a:t>
            </a:r>
            <a:r>
              <a:rPr lang="en-US" altLang="en-US" dirty="0" smtClean="0"/>
              <a:t> Compton Gamma Ray observatory... there are many more... they give us a GREAT </a:t>
            </a:r>
            <a:r>
              <a:rPr lang="en-US" altLang="en-US" dirty="0" err="1" smtClean="0"/>
              <a:t>multiwavelength</a:t>
            </a:r>
            <a:r>
              <a:rPr lang="en-US" altLang="en-US" dirty="0" smtClean="0"/>
              <a:t> view of the radio sky...</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12</a:t>
            </a:fld>
            <a:endParaRPr lang="en-US"/>
          </a:p>
        </p:txBody>
      </p:sp>
    </p:spTree>
    <p:extLst>
      <p:ext uri="{BB962C8B-B14F-4D97-AF65-F5344CB8AC3E}">
        <p14:creationId xmlns:p14="http://schemas.microsoft.com/office/powerpoint/2010/main" val="73072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radio and optical have similar physical optics.  Both usually have a large reflector, a few reflections in the path, and then a receiver or detector.</a:t>
            </a:r>
          </a:p>
          <a:p>
            <a:endParaRPr lang="en-US" baseline="0" dirty="0" smtClean="0"/>
          </a:p>
          <a:p>
            <a:r>
              <a:rPr lang="en-US" baseline="0" dirty="0" smtClean="0"/>
              <a:t>Goldstone: 70-m </a:t>
            </a:r>
            <a:r>
              <a:rPr lang="en-US" baseline="0" dirty="0" err="1" smtClean="0"/>
              <a:t>Cassegrain</a:t>
            </a:r>
            <a:r>
              <a:rPr lang="en-US" baseline="0" dirty="0" smtClean="0"/>
              <a:t> antenna, used by NASA’s Deep Space Network for </a:t>
            </a:r>
            <a:r>
              <a:rPr lang="en-US" baseline="0" dirty="0" err="1" smtClean="0"/>
              <a:t>comm</a:t>
            </a:r>
            <a:r>
              <a:rPr lang="en-US" baseline="0" dirty="0" smtClean="0"/>
              <a:t> with spacecraft in our solar system.</a:t>
            </a:r>
          </a:p>
          <a:p>
            <a:endParaRPr lang="en-US" baseline="0" dirty="0" smtClean="0"/>
          </a:p>
          <a:p>
            <a:r>
              <a:rPr lang="en-US" dirty="0" smtClean="0"/>
              <a:t>TMT: 30-m</a:t>
            </a:r>
            <a:r>
              <a:rPr lang="en-US" baseline="0" dirty="0" smtClean="0"/>
              <a:t> reflector.  ~700 segmented mirrors. Uses </a:t>
            </a:r>
            <a:r>
              <a:rPr lang="en-US" baseline="0" dirty="0" err="1" smtClean="0"/>
              <a:t>adapative</a:t>
            </a:r>
            <a:r>
              <a:rPr lang="en-US" baseline="0" dirty="0" smtClean="0"/>
              <a:t> optics to de-blur the images.  Optical and near IR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16</a:t>
            </a:fld>
            <a:endParaRPr lang="en-US"/>
          </a:p>
        </p:txBody>
      </p:sp>
    </p:spTree>
    <p:extLst>
      <p:ext uri="{BB962C8B-B14F-4D97-AF65-F5344CB8AC3E}">
        <p14:creationId xmlns:p14="http://schemas.microsoft.com/office/powerpoint/2010/main" val="301895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I had to put this slide in, to show you how opening up the spectrum to astronomy can show so much information.</a:t>
            </a:r>
          </a:p>
          <a:p>
            <a:r>
              <a:rPr lang="en-US" altLang="en-US" dirty="0" smtClean="0"/>
              <a:t>* Originally, we only had the optical view of our galaxy, these are the same strip of our galaxy, showing the center, in different wavelengths/</a:t>
            </a:r>
            <a:r>
              <a:rPr lang="en-US" altLang="en-US" dirty="0" err="1" smtClean="0"/>
              <a:t>frequenices</a:t>
            </a:r>
            <a:r>
              <a:rPr lang="en-US" altLang="en-US" dirty="0" smtClean="0"/>
              <a:t>.</a:t>
            </a:r>
          </a:p>
          <a:p>
            <a:r>
              <a:rPr lang="en-US" altLang="en-US" dirty="0" smtClean="0"/>
              <a:t>* What </a:t>
            </a:r>
            <a:r>
              <a:rPr lang="en-US" altLang="en-US" dirty="0" err="1" smtClean="0"/>
              <a:t>Jansky</a:t>
            </a:r>
            <a:r>
              <a:rPr lang="en-US" altLang="en-US" dirty="0" smtClean="0"/>
              <a:t> and </a:t>
            </a:r>
            <a:r>
              <a:rPr lang="en-US" altLang="en-US" dirty="0" err="1" smtClean="0"/>
              <a:t>Reber</a:t>
            </a:r>
            <a:r>
              <a:rPr lang="en-US" altLang="en-US" dirty="0" smtClean="0"/>
              <a:t> saw was something close to the top plot, but with much less resolution.  At Arecibo, we can image the first three plots, but as the </a:t>
            </a:r>
            <a:r>
              <a:rPr lang="en-US" altLang="en-US" dirty="0" err="1" smtClean="0"/>
              <a:t>freqency</a:t>
            </a:r>
            <a:r>
              <a:rPr lang="en-US" altLang="en-US" dirty="0" smtClean="0"/>
              <a:t> increases, you will have to go to different observatories for this data.  Notice that at the top, the emission seems to come from the cooler dust and hydrogen.  Infra-red regions tell you where the warm dust is, and further down the picture, comes the cooler stars then the hotter stars. </a:t>
            </a:r>
          </a:p>
          <a:p>
            <a:r>
              <a:rPr lang="en-US" altLang="en-US" dirty="0" smtClean="0"/>
              <a:t>* ok, now that the scene is set, you know that </a:t>
            </a:r>
          </a:p>
          <a:p>
            <a:r>
              <a:rPr lang="en-US" altLang="en-US" dirty="0" smtClean="0"/>
              <a:t>a. any EM wavelength can be used to study astronomy</a:t>
            </a:r>
          </a:p>
          <a:p>
            <a:r>
              <a:rPr lang="en-US" altLang="en-US" dirty="0" smtClean="0"/>
              <a:t>Now we will investigate more about radio astronomy... and introduce you to how it is all possible.</a:t>
            </a:r>
            <a:endParaRPr lang="en-CA"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18</a:t>
            </a:fld>
            <a:endParaRPr lang="en-US"/>
          </a:p>
        </p:txBody>
      </p:sp>
    </p:spTree>
    <p:extLst>
      <p:ext uri="{BB962C8B-B14F-4D97-AF65-F5344CB8AC3E}">
        <p14:creationId xmlns:p14="http://schemas.microsoft.com/office/powerpoint/2010/main" val="397946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OK, now we’re getting somewhere.  This is a physical diagram tracking the progress of the astronomical source’s emission to your stored tape drive.</a:t>
            </a:r>
          </a:p>
          <a:p>
            <a:r>
              <a:rPr lang="en-US" altLang="en-US" dirty="0" smtClean="0"/>
              <a:t>* First, we have the source itself.  How does it emit?  Briefly, there are some major classes of emission types.  One is due to its physical temperature, called appropriately, “thermal emission”.  Anything that has a physical temperature above absolute zero, emits some radio emission.  That is neat!  Everything you could possibly think of or look at will radiate, and our telescope can pick this up.  The power that we receive here is dependent on frequency and temperature, as explained by the Planck blackbody curve.</a:t>
            </a:r>
          </a:p>
          <a:p>
            <a:r>
              <a:rPr lang="en-US" altLang="en-US" dirty="0" smtClean="0"/>
              <a:t>* The source can emit “synchrotron radiation”  which happens when an electron encounters a magnetic field, and is accelerated.  Emission is given off.</a:t>
            </a:r>
          </a:p>
          <a:p>
            <a:r>
              <a:rPr lang="en-US" altLang="en-US" dirty="0" smtClean="0"/>
              <a:t>* The source can also emit because of specific molecules/atoms which may be present.     Transitions between energy levels will produce radiation at certain frequencies which we can also pick up.</a:t>
            </a:r>
          </a:p>
          <a:p>
            <a:r>
              <a:rPr lang="en-US" altLang="en-US" dirty="0" smtClean="0"/>
              <a:t>* Now, assuming the object has emitted and now this radiation must traverse galactic and extra-galactic distances, what happens to this original signal?  Radiative Transfer theory tells us that there will be some changes... one is the pure attenuation of the signal due to the distance it is travelling.  For a distance R, the power will decrease by the root of P.  The amplitude also gets altered depending on the material it travels through.  It may be amplified if travelling through an hotter region and attenuated if travelling through a colder region (or is it the spectral features that change, picking up signatures from these intervening clouds?).  The phase of the signal may also change if travelling near magnetic fields.  but remember, most of space is just that, empty, so by the time the signal gets to our telescope, hopefully we can decode what it originally was.</a:t>
            </a:r>
          </a:p>
          <a:p>
            <a:r>
              <a:rPr lang="en-US" altLang="en-US" dirty="0" smtClean="0"/>
              <a:t>* Finally after traversing across space for what could be zillions of years, it approaches the primary reflector.  The three reflectors will serve to focus this incoming radiation to a single point.  In the process adding a LOT of gain (a factor of a million) due to the size of the main reflector.  I am also including the feed horn in this section, which takes the EM wave focused at a point and channels it onto a transmission line.  This is useful, otherwise we couldn’t harness the energy into our electronic system.  This is the transducer.  </a:t>
            </a:r>
          </a:p>
          <a:p>
            <a:r>
              <a:rPr lang="en-US" altLang="en-US" dirty="0" smtClean="0"/>
              <a:t>* The optical analog is your eyeball.  It takes in visual EM waves, and focuses them onto the back of your retina, where it is changed into an electrical signal by those neat photoreceptors, rods and cones.  This is the same thing.  It’s a giant radio eyeball.</a:t>
            </a:r>
          </a:p>
          <a:p>
            <a:r>
              <a:rPr lang="en-US" altLang="en-US" dirty="0" smtClean="0"/>
              <a:t>* Ah... venturing into unknown territory, the receiver... this and the feed horn are where the magic happens.  The signal at this point has been amplified by the gain of the optics, but is still very weak.  Too weak to work with or to pick up on cool headphones and listen to out in the desert while sitting on the hood of our baby blue thunderbird convertible (contact movie), so it has to be changed a bit more.  The receiver takes in this baby-weak signal and amplifies the </a:t>
            </a:r>
            <a:r>
              <a:rPr lang="en-US" altLang="en-US" dirty="0" err="1" smtClean="0"/>
              <a:t>begeezes</a:t>
            </a:r>
            <a:r>
              <a:rPr lang="en-US" altLang="en-US" dirty="0" smtClean="0"/>
              <a:t> out of it.  It also selects in frequency which region we’re interested in.  Receivers usually take this signal and shift it in frequency, while still preserving the information, and eventually ....</a:t>
            </a:r>
          </a:p>
          <a:p>
            <a:r>
              <a:rPr lang="en-US" altLang="en-US" dirty="0" smtClean="0"/>
              <a:t>* Record it to disk or other storage media so astronomer dudes can take it home with them and give it to their students to work with.</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20</a:t>
            </a:fld>
            <a:endParaRPr lang="en-US"/>
          </a:p>
        </p:txBody>
      </p:sp>
    </p:spTree>
    <p:extLst>
      <p:ext uri="{BB962C8B-B14F-4D97-AF65-F5344CB8AC3E}">
        <p14:creationId xmlns:p14="http://schemas.microsoft.com/office/powerpoint/2010/main" val="120992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Receivers:  main goal is to take the incoming signal and amplify it, because it’s way too weak!</a:t>
            </a:r>
          </a:p>
          <a:p>
            <a:r>
              <a:rPr lang="en-US" altLang="en-US" dirty="0" smtClean="0"/>
              <a:t>we want to frequency select, because the radiation coming in is very broad band, so we need to choose a range that we’re interested in.</a:t>
            </a:r>
          </a:p>
          <a:p>
            <a:r>
              <a:rPr lang="en-US" altLang="en-US" dirty="0" smtClean="0"/>
              <a:t>while doing this, we have to make sure that we don’t add a lot of extra noise to the system, and also that our receiver is linear.  This means there is no distortion in the signals, as what may happen to your stereo if you turn up the volume too loud....</a:t>
            </a:r>
          </a:p>
          <a:p>
            <a:r>
              <a:rPr lang="en-US" altLang="en-US" dirty="0" smtClean="0"/>
              <a:t>What kinds of signals are coming into these receivers?</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F0594EEC-DDEE-4D11-BC43-FA20972FA4B7}" type="slidenum">
              <a:rPr lang="en-US" smtClean="0"/>
              <a:t>21</a:t>
            </a:fld>
            <a:endParaRPr lang="en-US"/>
          </a:p>
        </p:txBody>
      </p:sp>
    </p:spTree>
    <p:extLst>
      <p:ext uri="{BB962C8B-B14F-4D97-AF65-F5344CB8AC3E}">
        <p14:creationId xmlns:p14="http://schemas.microsoft.com/office/powerpoint/2010/main" val="304195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F1AB88-7E5B-49A2-9EAB-3576DF408C4E}" type="datetimeFigureOut">
              <a:rPr lang="en-US" smtClean="0"/>
              <a:t>3/15/2018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8A84D4-038B-4F55-B59F-6BB0C1BDB217}" type="slidenum">
              <a:rPr lang="en-US" smtClean="0"/>
              <a:t>‹#›</a:t>
            </a:fld>
            <a:endParaRPr lang="en-US" dirty="0"/>
          </a:p>
        </p:txBody>
      </p:sp>
    </p:spTree>
    <p:extLst>
      <p:ext uri="{BB962C8B-B14F-4D97-AF65-F5344CB8AC3E}">
        <p14:creationId xmlns:p14="http://schemas.microsoft.com/office/powerpoint/2010/main" val="26921895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AB88-7E5B-49A2-9EAB-3576DF408C4E}"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131114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AB88-7E5B-49A2-9EAB-3576DF408C4E}"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23814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AB88-7E5B-49A2-9EAB-3576DF408C4E}"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318495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1AB88-7E5B-49A2-9EAB-3576DF408C4E}"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407184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F1AB88-7E5B-49A2-9EAB-3576DF408C4E}"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255312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F1AB88-7E5B-49A2-9EAB-3576DF408C4E}"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358153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1AB88-7E5B-49A2-9EAB-3576DF408C4E}"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294048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1AB88-7E5B-49A2-9EAB-3576DF408C4E}"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288011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1AB88-7E5B-49A2-9EAB-3576DF408C4E}"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3996260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1AB88-7E5B-49A2-9EAB-3576DF408C4E}"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A84D4-038B-4F55-B59F-6BB0C1BDB217}" type="slidenum">
              <a:rPr lang="en-US" smtClean="0"/>
              <a:t>‹#›</a:t>
            </a:fld>
            <a:endParaRPr lang="en-US"/>
          </a:p>
        </p:txBody>
      </p:sp>
    </p:spTree>
    <p:extLst>
      <p:ext uri="{BB962C8B-B14F-4D97-AF65-F5344CB8AC3E}">
        <p14:creationId xmlns:p14="http://schemas.microsoft.com/office/powerpoint/2010/main" val="184566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1AB88-7E5B-49A2-9EAB-3576DF408C4E}" type="datetimeFigureOut">
              <a:rPr lang="en-US" smtClean="0"/>
              <a:t>3/15/2018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A84D4-038B-4F55-B59F-6BB0C1BDB217}" type="slidenum">
              <a:rPr lang="en-US" smtClean="0"/>
              <a:t>‹#›</a:t>
            </a:fld>
            <a:endParaRPr lang="en-US"/>
          </a:p>
        </p:txBody>
      </p:sp>
    </p:spTree>
    <p:extLst>
      <p:ext uri="{BB962C8B-B14F-4D97-AF65-F5344CB8AC3E}">
        <p14:creationId xmlns:p14="http://schemas.microsoft.com/office/powerpoint/2010/main" val="3261354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1.wmf"/><Relationship Id="rId3" Type="http://schemas.openxmlformats.org/officeDocument/2006/relationships/notesSlide" Target="../notesSlides/notesSlide7.xml"/><Relationship Id="rId7" Type="http://schemas.openxmlformats.org/officeDocument/2006/relationships/image" Target="../media/image46.wmf"/><Relationship Id="rId12" Type="http://schemas.openxmlformats.org/officeDocument/2006/relationships/oleObject" Target="../embeddings/oleObject2.bin"/><Relationship Id="rId17" Type="http://schemas.openxmlformats.org/officeDocument/2006/relationships/image" Target="../media/image50.png"/><Relationship Id="rId2" Type="http://schemas.openxmlformats.org/officeDocument/2006/relationships/slideLayout" Target="../slideLayouts/slideLayout7.xml"/><Relationship Id="rId16" Type="http://schemas.openxmlformats.org/officeDocument/2006/relationships/image" Target="../media/image49.jpeg"/><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image" Target="../media/image40.wmf"/><Relationship Id="rId5" Type="http://schemas.openxmlformats.org/officeDocument/2006/relationships/image" Target="../media/image44.wmf"/><Relationship Id="rId15" Type="http://schemas.openxmlformats.org/officeDocument/2006/relationships/image" Target="../media/image42.wmf"/><Relationship Id="rId10" Type="http://schemas.openxmlformats.org/officeDocument/2006/relationships/oleObject" Target="../embeddings/oleObject1.bin"/><Relationship Id="rId4" Type="http://schemas.openxmlformats.org/officeDocument/2006/relationships/image" Target="../media/image43.png"/><Relationship Id="rId9" Type="http://schemas.openxmlformats.org/officeDocument/2006/relationships/image" Target="../media/image48.wmf"/><Relationship Id="rId1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wmf"/><Relationship Id="rId4" Type="http://schemas.openxmlformats.org/officeDocument/2006/relationships/image" Target="../media/image46.wmf"/></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2.w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6.wm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6.w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youtu.be/k28zWHmHtT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gif"/></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 Id="rId9"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gif"/><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youtube.com/watch?v=lfXIuP9ST4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gif"/><Relationship Id="rId7" Type="http://schemas.openxmlformats.org/officeDocument/2006/relationships/hyperlink" Target="https://en.wikipedia.org/wiki/Special:BookSources/08014823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en.wikipedia.org/wiki/Cornell_University_Press" TargetMode="External"/><Relationship Id="rId5" Type="http://schemas.openxmlformats.org/officeDocument/2006/relationships/hyperlink" Target="https://en.wikipedia.org/wiki/The_Maxwellians" TargetMode="External"/><Relationship Id="rId4" Type="http://schemas.openxmlformats.org/officeDocument/2006/relationships/image" Target="../media/image6.jpe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4825"/>
            <a:ext cx="7772400" cy="1470025"/>
          </a:xfrm>
        </p:spPr>
        <p:txBody>
          <a:bodyPr/>
          <a:lstStyle/>
          <a:p>
            <a:r>
              <a:rPr lang="en-US" dirty="0" smtClean="0"/>
              <a:t>Radio &amp; Microwave Receivers</a:t>
            </a:r>
            <a:endParaRPr lang="en-US" dirty="0"/>
          </a:p>
        </p:txBody>
      </p:sp>
      <p:sp>
        <p:nvSpPr>
          <p:cNvPr id="3" name="Subtitle 2"/>
          <p:cNvSpPr>
            <a:spLocks noGrp="1"/>
          </p:cNvSpPr>
          <p:nvPr>
            <p:ph type="subTitle" idx="1"/>
          </p:nvPr>
        </p:nvSpPr>
        <p:spPr>
          <a:xfrm>
            <a:off x="1371600" y="4800600"/>
            <a:ext cx="6400800" cy="1752600"/>
          </a:xfrm>
        </p:spPr>
        <p:txBody>
          <a:bodyPr>
            <a:normAutofit fontScale="85000" lnSpcReduction="20000"/>
          </a:bodyPr>
          <a:lstStyle/>
          <a:p>
            <a:r>
              <a:rPr lang="en-US" dirty="0" smtClean="0"/>
              <a:t>Lisa Locke, Engineer</a:t>
            </a:r>
          </a:p>
          <a:p>
            <a:r>
              <a:rPr lang="en-US" dirty="0" err="1" smtClean="0"/>
              <a:t>Millimetre</a:t>
            </a:r>
            <a:r>
              <a:rPr lang="en-US" dirty="0" smtClean="0"/>
              <a:t> Astronomy Group</a:t>
            </a:r>
          </a:p>
          <a:p>
            <a:r>
              <a:rPr lang="en-US" dirty="0" smtClean="0"/>
              <a:t>Herzberg Astronomy Research Centre</a:t>
            </a:r>
          </a:p>
          <a:p>
            <a:r>
              <a:rPr lang="en-US" dirty="0" smtClean="0"/>
              <a:t>National Research Council </a:t>
            </a: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2657"/>
            <a:ext cx="4605980" cy="312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20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3229" r="1771" b="47093"/>
          <a:stretch>
            <a:fillRect/>
          </a:stretch>
        </p:blipFill>
        <p:spPr bwMode="auto">
          <a:xfrm>
            <a:off x="0" y="-1"/>
            <a:ext cx="9144000" cy="6600826"/>
          </a:xfrm>
          <a:prstGeom prst="rect">
            <a:avLst/>
          </a:prstGeom>
          <a:noFill/>
          <a:ln w="9525">
            <a:noFill/>
            <a:miter lim="800000"/>
            <a:headEnd/>
            <a:tailEnd/>
          </a:ln>
        </p:spPr>
      </p:pic>
      <p:sp>
        <p:nvSpPr>
          <p:cNvPr id="5" name="Rectangle 4"/>
          <p:cNvSpPr/>
          <p:nvPr/>
        </p:nvSpPr>
        <p:spPr>
          <a:xfrm>
            <a:off x="2568345" y="1034704"/>
            <a:ext cx="4217462" cy="547436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590805"/>
            <a:ext cx="9144000" cy="267192"/>
          </a:xfrm>
          <a:prstGeom prst="rect">
            <a:avLst/>
          </a:prstGeom>
        </p:spPr>
        <p:txBody>
          <a:bodyPr wrap="square">
            <a:normAutofit fontScale="77500" lnSpcReduction="20000"/>
          </a:bodyPr>
          <a:lstStyle/>
          <a:p>
            <a:pPr algn="ctr"/>
            <a:r>
              <a:rPr lang="en-US" b="1" dirty="0" smtClean="0">
                <a:solidFill>
                  <a:srgbClr val="0000FF"/>
                </a:solidFill>
                <a:latin typeface="Times New Roman" pitchFamily="18" charset="0"/>
                <a:cs typeface="Times New Roman" pitchFamily="18" charset="0"/>
              </a:rPr>
              <a:t>http://www.gb.nrao.edu/sd03/talks/SDSS_history_talk1.pdf</a:t>
            </a:r>
          </a:p>
        </p:txBody>
      </p:sp>
      <p:sp>
        <p:nvSpPr>
          <p:cNvPr id="7" name="Rectangle 6"/>
          <p:cNvSpPr/>
          <p:nvPr/>
        </p:nvSpPr>
        <p:spPr>
          <a:xfrm>
            <a:off x="0" y="1133475"/>
            <a:ext cx="1247775" cy="809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60288" y="0"/>
            <a:ext cx="1383712" cy="369332"/>
          </a:xfrm>
          <a:prstGeom prst="rect">
            <a:avLst/>
          </a:prstGeom>
          <a:solidFill>
            <a:schemeClr val="bg1"/>
          </a:solidFill>
        </p:spPr>
        <p:txBody>
          <a:bodyPr wrap="none" rtlCol="0">
            <a:spAutoFit/>
          </a:bodyPr>
          <a:lstStyle/>
          <a:p>
            <a:r>
              <a:rPr lang="en-US" b="1" dirty="0" smtClean="0">
                <a:solidFill>
                  <a:srgbClr val="FF0000"/>
                </a:solidFill>
                <a:latin typeface="Times New Roman" pitchFamily="18" charset="0"/>
                <a:cs typeface="Times New Roman" pitchFamily="18" charset="0"/>
              </a:rPr>
              <a:t>May 5, 1933</a:t>
            </a:r>
            <a:endParaRPr lang="en-US" b="1" dirty="0">
              <a:solidFill>
                <a:srgbClr val="FF0000"/>
              </a:solidFill>
              <a:latin typeface="Times New Roman" pitchFamily="18" charset="0"/>
              <a:cs typeface="Times New Roman" pitchFamily="18" charset="0"/>
            </a:endParaRPr>
          </a:p>
        </p:txBody>
      </p:sp>
      <p:sp>
        <p:nvSpPr>
          <p:cNvPr id="10" name="Rectangle 9"/>
          <p:cNvSpPr/>
          <p:nvPr/>
        </p:nvSpPr>
        <p:spPr>
          <a:xfrm>
            <a:off x="0" y="1947863"/>
            <a:ext cx="1247775" cy="1843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1"/>
          <p:cNvSpPr>
            <a:spLocks noGrp="1"/>
          </p:cNvSpPr>
          <p:nvPr>
            <p:ph type="sldNum" sz="quarter" idx="12"/>
          </p:nvPr>
        </p:nvSpPr>
        <p:spPr>
          <a:xfrm>
            <a:off x="7010400" y="6492875"/>
            <a:ext cx="2133600" cy="365125"/>
          </a:xfrm>
        </p:spPr>
        <p:txBody>
          <a:bodyPr/>
          <a:lstStyle/>
          <a:p>
            <a:fld id="{76FF0BF1-9506-405B-BA62-DA715F68524D}" type="slidenum">
              <a:rPr lang="en-US" smtClean="0"/>
              <a:pPr/>
              <a:t>10</a:t>
            </a:fld>
            <a:endParaRPr lang="en-US" dirty="0"/>
          </a:p>
        </p:txBody>
      </p:sp>
      <p:sp>
        <p:nvSpPr>
          <p:cNvPr id="12" name="TextBox 11"/>
          <p:cNvSpPr txBox="1"/>
          <p:nvPr/>
        </p:nvSpPr>
        <p:spPr>
          <a:xfrm>
            <a:off x="3190315" y="1088023"/>
            <a:ext cx="3427049" cy="1029288"/>
          </a:xfrm>
          <a:prstGeom prst="rect">
            <a:avLst/>
          </a:prstGeom>
          <a:solidFill>
            <a:schemeClr val="bg1"/>
          </a:solidFill>
        </p:spPr>
        <p:txBody>
          <a:bodyPr wrap="square" rtlCol="0">
            <a:normAutofit/>
          </a:bodyPr>
          <a:lstStyle/>
          <a:p>
            <a:pPr algn="ctr"/>
            <a:r>
              <a:rPr lang="en-US" sz="2000" b="1" dirty="0" smtClean="0">
                <a:latin typeface="Times New Roman" pitchFamily="18" charset="0"/>
                <a:cs typeface="Times New Roman" pitchFamily="18" charset="0"/>
              </a:rPr>
              <a:t>NEW RADIO WAVES TRACED TO CENTRE OF THE MILKY WAY</a:t>
            </a:r>
            <a:endParaRPr lang="en-US" sz="2000" b="1" i="1" dirty="0">
              <a:latin typeface="Times New Roman" pitchFamily="18" charset="0"/>
              <a:cs typeface="Times New Roman" pitchFamily="18" charset="0"/>
            </a:endParaRPr>
          </a:p>
        </p:txBody>
      </p:sp>
      <p:sp>
        <p:nvSpPr>
          <p:cNvPr id="14" name="TextBox 13"/>
          <p:cNvSpPr txBox="1"/>
          <p:nvPr/>
        </p:nvSpPr>
        <p:spPr>
          <a:xfrm>
            <a:off x="3190315" y="2171112"/>
            <a:ext cx="3427049" cy="1029288"/>
          </a:xfrm>
          <a:prstGeom prst="rect">
            <a:avLst/>
          </a:prstGeom>
          <a:solidFill>
            <a:schemeClr val="bg1"/>
          </a:solidFill>
        </p:spPr>
        <p:txBody>
          <a:bodyPr wrap="square" rtlCol="0">
            <a:normAutofit/>
          </a:bodyPr>
          <a:lstStyle/>
          <a:p>
            <a:pPr algn="ctr"/>
            <a:r>
              <a:rPr lang="en-US" sz="2000" b="1" dirty="0" smtClean="0">
                <a:latin typeface="Times New Roman" pitchFamily="18" charset="0"/>
                <a:cs typeface="Times New Roman" pitchFamily="18" charset="0"/>
              </a:rPr>
              <a:t>Mysterious Static, Reported by K. G. </a:t>
            </a:r>
            <a:r>
              <a:rPr lang="en-US" sz="2000" b="1" dirty="0" err="1" smtClean="0">
                <a:latin typeface="Times New Roman" pitchFamily="18" charset="0"/>
                <a:cs typeface="Times New Roman" pitchFamily="18" charset="0"/>
              </a:rPr>
              <a:t>Jansky</a:t>
            </a:r>
            <a:r>
              <a:rPr lang="en-US" sz="2000" b="1" dirty="0" smtClean="0">
                <a:latin typeface="Times New Roman" pitchFamily="18" charset="0"/>
                <a:cs typeface="Times New Roman" pitchFamily="18" charset="0"/>
              </a:rPr>
              <a:t>, Held to Differ From Cosmic Ray.</a:t>
            </a:r>
            <a:endParaRPr lang="en-US" sz="2000" b="1" i="1" dirty="0">
              <a:latin typeface="Times New Roman" pitchFamily="18" charset="0"/>
              <a:cs typeface="Times New Roman" pitchFamily="18" charset="0"/>
            </a:endParaRPr>
          </a:p>
        </p:txBody>
      </p:sp>
      <p:sp>
        <p:nvSpPr>
          <p:cNvPr id="15" name="TextBox 14"/>
          <p:cNvSpPr txBox="1"/>
          <p:nvPr/>
        </p:nvSpPr>
        <p:spPr>
          <a:xfrm>
            <a:off x="3190316" y="3237913"/>
            <a:ext cx="3427049" cy="724487"/>
          </a:xfrm>
          <a:prstGeom prst="rect">
            <a:avLst/>
          </a:prstGeom>
          <a:solidFill>
            <a:schemeClr val="bg1"/>
          </a:solidFill>
        </p:spPr>
        <p:txBody>
          <a:bodyPr wrap="square" rtlCol="0">
            <a:normAutofit/>
          </a:bodyPr>
          <a:lstStyle/>
          <a:p>
            <a:pPr algn="ctr"/>
            <a:r>
              <a:rPr lang="en-US" sz="2000" b="1" dirty="0" smtClean="0">
                <a:latin typeface="Times New Roman" pitchFamily="18" charset="0"/>
                <a:cs typeface="Times New Roman" pitchFamily="18" charset="0"/>
              </a:rPr>
              <a:t>DIRECTION IS UNCHANGING</a:t>
            </a:r>
            <a:endParaRPr lang="en-US" sz="2000" b="1" i="1" dirty="0">
              <a:latin typeface="Times New Roman" pitchFamily="18" charset="0"/>
              <a:cs typeface="Times New Roman" pitchFamily="18" charset="0"/>
            </a:endParaRPr>
          </a:p>
        </p:txBody>
      </p:sp>
      <p:sp>
        <p:nvSpPr>
          <p:cNvPr id="16" name="TextBox 15"/>
          <p:cNvSpPr txBox="1"/>
          <p:nvPr/>
        </p:nvSpPr>
        <p:spPr>
          <a:xfrm>
            <a:off x="3190315" y="4015145"/>
            <a:ext cx="3427050" cy="937855"/>
          </a:xfrm>
          <a:prstGeom prst="rect">
            <a:avLst/>
          </a:prstGeom>
          <a:solidFill>
            <a:schemeClr val="bg1"/>
          </a:solidFill>
        </p:spPr>
        <p:txBody>
          <a:bodyPr wrap="square" rtlCol="0">
            <a:normAutofit lnSpcReduction="10000"/>
          </a:bodyPr>
          <a:lstStyle/>
          <a:p>
            <a:pPr algn="ctr"/>
            <a:r>
              <a:rPr lang="en-US" sz="2000" b="1" dirty="0" smtClean="0">
                <a:latin typeface="Times New Roman" pitchFamily="18" charset="0"/>
                <a:cs typeface="Times New Roman" pitchFamily="18" charset="0"/>
              </a:rPr>
              <a:t>Recorded and Tested for More Than Year to Identify</a:t>
            </a:r>
          </a:p>
          <a:p>
            <a:pPr algn="ctr"/>
            <a:r>
              <a:rPr lang="en-US" sz="2000" b="1" dirty="0" smtClean="0">
                <a:latin typeface="Times New Roman" pitchFamily="18" charset="0"/>
                <a:cs typeface="Times New Roman" pitchFamily="18" charset="0"/>
              </a:rPr>
              <a:t>It as From Earth's Galaxy.</a:t>
            </a:r>
            <a:endParaRPr lang="en-US" sz="2000" b="1" i="1" dirty="0">
              <a:latin typeface="Times New Roman" pitchFamily="18" charset="0"/>
              <a:cs typeface="Times New Roman" pitchFamily="18" charset="0"/>
            </a:endParaRPr>
          </a:p>
        </p:txBody>
      </p:sp>
      <p:sp>
        <p:nvSpPr>
          <p:cNvPr id="17" name="TextBox 16"/>
          <p:cNvSpPr txBox="1"/>
          <p:nvPr/>
        </p:nvSpPr>
        <p:spPr>
          <a:xfrm>
            <a:off x="3190315" y="5791200"/>
            <a:ext cx="3427050" cy="461898"/>
          </a:xfrm>
          <a:prstGeom prst="rect">
            <a:avLst/>
          </a:prstGeom>
          <a:solidFill>
            <a:schemeClr val="bg1"/>
          </a:solidFill>
        </p:spPr>
        <p:txBody>
          <a:bodyPr wrap="square" rtlCol="0">
            <a:normAutofit/>
          </a:bodyPr>
          <a:lstStyle/>
          <a:p>
            <a:pPr algn="ctr"/>
            <a:r>
              <a:rPr lang="en-US" sz="2000" b="1" dirty="0" smtClean="0">
                <a:latin typeface="Times New Roman" pitchFamily="18" charset="0"/>
                <a:cs typeface="Times New Roman" pitchFamily="18" charset="0"/>
              </a:rPr>
              <a:t>ITS INTENSITY IS LOW</a:t>
            </a:r>
            <a:endParaRPr lang="en-US" sz="2000" b="1" i="1" dirty="0">
              <a:latin typeface="Times New Roman" pitchFamily="18" charset="0"/>
              <a:cs typeface="Times New Roman" pitchFamily="18" charset="0"/>
            </a:endParaRPr>
          </a:p>
        </p:txBody>
      </p:sp>
      <p:sp>
        <p:nvSpPr>
          <p:cNvPr id="23" name="TextBox 22"/>
          <p:cNvSpPr txBox="1"/>
          <p:nvPr/>
        </p:nvSpPr>
        <p:spPr>
          <a:xfrm>
            <a:off x="3190315" y="5029200"/>
            <a:ext cx="3427050" cy="702044"/>
          </a:xfrm>
          <a:prstGeom prst="rect">
            <a:avLst/>
          </a:prstGeom>
          <a:solidFill>
            <a:schemeClr val="bg1"/>
          </a:solidFill>
        </p:spPr>
        <p:txBody>
          <a:bodyPr wrap="square" rtlCol="0">
            <a:normAutofit/>
          </a:bodyPr>
          <a:lstStyle/>
          <a:p>
            <a:pPr algn="ctr"/>
            <a:r>
              <a:rPr lang="en-US" sz="2000" b="1" dirty="0" smtClean="0">
                <a:latin typeface="Times New Roman" pitchFamily="18" charset="0"/>
                <a:cs typeface="Times New Roman" pitchFamily="18" charset="0"/>
              </a:rPr>
              <a:t>No Evidence of Interstellar </a:t>
            </a:r>
            <a:r>
              <a:rPr lang="en-US" sz="2000" b="1" dirty="0" err="1" smtClean="0">
                <a:latin typeface="Times New Roman" pitchFamily="18" charset="0"/>
                <a:cs typeface="Times New Roman" pitchFamily="18" charset="0"/>
              </a:rPr>
              <a:t>Signalling</a:t>
            </a:r>
            <a:r>
              <a:rPr lang="en-US" sz="2000" b="1" dirty="0" smtClean="0">
                <a:latin typeface="Times New Roman" pitchFamily="18" charset="0"/>
                <a:cs typeface="Times New Roman" pitchFamily="18" charset="0"/>
              </a:rPr>
              <a:t>.</a:t>
            </a:r>
            <a:endParaRPr lang="en-US" sz="2000" b="1" i="1" dirty="0">
              <a:latin typeface="Times New Roman" pitchFamily="18" charset="0"/>
              <a:cs typeface="Times New Roman" pitchFamily="18" charset="0"/>
            </a:endParaRPr>
          </a:p>
        </p:txBody>
      </p:sp>
      <p:sp>
        <p:nvSpPr>
          <p:cNvPr id="24" name="TextBox 23"/>
          <p:cNvSpPr txBox="1"/>
          <p:nvPr/>
        </p:nvSpPr>
        <p:spPr>
          <a:xfrm rot="-2700000">
            <a:off x="2589677" y="5397243"/>
            <a:ext cx="851515" cy="369332"/>
          </a:xfrm>
          <a:prstGeom prst="rect">
            <a:avLst/>
          </a:prstGeom>
          <a:solidFill>
            <a:schemeClr val="bg1"/>
          </a:solidFill>
        </p:spPr>
        <p:txBody>
          <a:bodyPr wrap="none" rtlCol="0">
            <a:spAutoFit/>
          </a:bodyPr>
          <a:lstStyle/>
          <a:p>
            <a:r>
              <a:rPr lang="en-US" b="1" dirty="0" smtClean="0">
                <a:solidFill>
                  <a:srgbClr val="FF0000"/>
                </a:solidFill>
                <a:latin typeface="Times New Roman" pitchFamily="18" charset="0"/>
                <a:cs typeface="Times New Roman" pitchFamily="18" charset="0"/>
              </a:rPr>
              <a:t>LGM?</a:t>
            </a:r>
            <a:endParaRPr lang="en-US" b="1" dirty="0">
              <a:solidFill>
                <a:srgbClr val="FF0000"/>
              </a:solidFill>
              <a:latin typeface="Times New Roman" pitchFamily="18" charset="0"/>
              <a:cs typeface="Times New Roman" pitchFamily="18" charset="0"/>
            </a:endParaRPr>
          </a:p>
        </p:txBody>
      </p:sp>
      <p:sp>
        <p:nvSpPr>
          <p:cNvPr id="25" name="TextBox 24"/>
          <p:cNvSpPr txBox="1"/>
          <p:nvPr/>
        </p:nvSpPr>
        <p:spPr>
          <a:xfrm rot="-2700000">
            <a:off x="2767676" y="5965750"/>
            <a:ext cx="598241" cy="369332"/>
          </a:xfrm>
          <a:prstGeom prst="rect">
            <a:avLst/>
          </a:prstGeom>
          <a:solidFill>
            <a:schemeClr val="bg1"/>
          </a:solidFill>
        </p:spPr>
        <p:txBody>
          <a:bodyPr wrap="square" rtlCol="0">
            <a:spAutoFit/>
          </a:bodyPr>
          <a:lstStyle/>
          <a:p>
            <a:r>
              <a:rPr lang="en-US" b="1" dirty="0" smtClean="0">
                <a:solidFill>
                  <a:srgbClr val="FF0000"/>
                </a:solidFill>
                <a:latin typeface="Times New Roman" pitchFamily="18" charset="0"/>
                <a:cs typeface="Times New Roman" pitchFamily="18" charset="0"/>
              </a:rPr>
              <a:t>3</a:t>
            </a:r>
            <a:r>
              <a:rPr lang="el-GR" b="1" dirty="0" smtClean="0">
                <a:solidFill>
                  <a:srgbClr val="FF0000"/>
                </a:solidFill>
                <a:latin typeface="Times New Roman" pitchFamily="18" charset="0"/>
                <a:cs typeface="Times New Roman" pitchFamily="18" charset="0"/>
              </a:rPr>
              <a:t>σ</a:t>
            </a:r>
            <a:r>
              <a:rPr lang="en-US" b="1" dirty="0" smtClean="0">
                <a:solidFill>
                  <a:srgbClr val="FF0000"/>
                </a:solidFill>
                <a:latin typeface="Times New Roman" pitchFamily="18" charset="0"/>
                <a:cs typeface="Times New Roman" pitchFamily="18" charset="0"/>
              </a:rPr>
              <a:t> ?</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63567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1"/>
          </p:nvPr>
        </p:nvSpPr>
        <p:spPr>
          <a:xfrm>
            <a:off x="7772400" y="6248400"/>
            <a:ext cx="685800" cy="457200"/>
          </a:xfrm>
        </p:spPr>
        <p:txBody>
          <a:bodyPr/>
          <a:lstStyle/>
          <a:p>
            <a:fld id="{8B90DD0C-EAD7-4587-81E6-FE019B1DC8D0}" type="slidenum">
              <a:rPr lang="en-US" altLang="en-US"/>
              <a:pPr/>
              <a:t>11</a:t>
            </a:fld>
            <a:endParaRPr lang="en-US" altLang="en-US"/>
          </a:p>
        </p:txBody>
      </p:sp>
      <p:sp>
        <p:nvSpPr>
          <p:cNvPr id="3" name="Rectangle 4"/>
          <p:cNvSpPr txBox="1">
            <a:spLocks noChangeArrowheads="1"/>
          </p:cNvSpPr>
          <p:nvPr/>
        </p:nvSpPr>
        <p:spPr>
          <a:xfrm>
            <a:off x="5943601" y="762000"/>
            <a:ext cx="3124198" cy="599290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endParaRPr lang="en-US" altLang="en-US" sz="2800" dirty="0"/>
          </a:p>
          <a:p>
            <a:pPr>
              <a:buFontTx/>
              <a:buNone/>
            </a:pPr>
            <a:endParaRPr lang="en-US" altLang="en-US" sz="2800" dirty="0"/>
          </a:p>
          <a:p>
            <a:pPr marL="457200" lvl="1" indent="0">
              <a:buNone/>
            </a:pPr>
            <a:r>
              <a:rPr lang="en-US" altLang="en-US" sz="1800" dirty="0"/>
              <a:t>* Built a 30 foot parabolic dish in his backyard, inadvertently scaring his </a:t>
            </a:r>
            <a:r>
              <a:rPr lang="en-US" altLang="en-US" sz="1800" dirty="0" err="1"/>
              <a:t>neighbours</a:t>
            </a:r>
            <a:endParaRPr lang="en-US" altLang="en-US" sz="1800" dirty="0"/>
          </a:p>
          <a:p>
            <a:pPr marL="457200" lvl="1" indent="0">
              <a:buNone/>
            </a:pPr>
            <a:r>
              <a:rPr lang="en-US" altLang="en-US" sz="1800" dirty="0"/>
              <a:t>* After a few years of trying different frequency bands, detected radio emission at 160 MHz around 1940.</a:t>
            </a:r>
          </a:p>
          <a:p>
            <a:pPr marL="457200" lvl="1" indent="0">
              <a:buNone/>
            </a:pPr>
            <a:r>
              <a:rPr lang="en-US" altLang="en-US" sz="1800" dirty="0"/>
              <a:t>* Recognized antenna-receiver combination can measure equivalent temperature of space</a:t>
            </a:r>
          </a:p>
          <a:p>
            <a:pPr marL="457200" lvl="1" indent="0">
              <a:buNone/>
            </a:pPr>
            <a:r>
              <a:rPr lang="en-US" altLang="en-US" sz="1800" dirty="0"/>
              <a:t>* Published findings in Astrophysical Journal, 1944, first ever article on non-optical astronomy</a:t>
            </a:r>
          </a:p>
        </p:txBody>
      </p:sp>
      <p:sp>
        <p:nvSpPr>
          <p:cNvPr id="4" name="Text Box 12"/>
          <p:cNvSpPr txBox="1">
            <a:spLocks noChangeArrowheads="1"/>
          </p:cNvSpPr>
          <p:nvPr/>
        </p:nvSpPr>
        <p:spPr bwMode="auto">
          <a:xfrm>
            <a:off x="3526841" y="4552739"/>
            <a:ext cx="12079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solidFill>
                  <a:schemeClr val="bg1"/>
                </a:solidFill>
              </a:rPr>
              <a:t>receiver is here</a:t>
            </a:r>
          </a:p>
        </p:txBody>
      </p:sp>
      <p:sp>
        <p:nvSpPr>
          <p:cNvPr id="5" name="Text Box 18"/>
          <p:cNvSpPr txBox="1">
            <a:spLocks noChangeArrowheads="1"/>
          </p:cNvSpPr>
          <p:nvPr/>
        </p:nvSpPr>
        <p:spPr bwMode="auto">
          <a:xfrm>
            <a:off x="3250675" y="6450106"/>
            <a:ext cx="2709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solidFill>
                  <a:schemeClr val="bg1"/>
                </a:solidFill>
                <a:latin typeface="Comic Sans MS" panose="030F0702030302020204" pitchFamily="66" charset="0"/>
              </a:rPr>
              <a:t>Grote’s Backyard, Wheaton, IL</a:t>
            </a:r>
          </a:p>
        </p:txBody>
      </p:sp>
      <p:sp>
        <p:nvSpPr>
          <p:cNvPr id="6" name="Rectangle 19"/>
          <p:cNvSpPr txBox="1">
            <a:spLocks noChangeArrowheads="1"/>
          </p:cNvSpPr>
          <p:nvPr/>
        </p:nvSpPr>
        <p:spPr>
          <a:xfrm>
            <a:off x="6393838" y="174144"/>
            <a:ext cx="2673961" cy="19594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t>Grote </a:t>
            </a:r>
            <a:r>
              <a:rPr lang="en-US" altLang="en-US" sz="2800" dirty="0" err="1" smtClean="0"/>
              <a:t>Reber</a:t>
            </a:r>
            <a:r>
              <a:rPr lang="en-US" altLang="en-US" sz="2800" dirty="0" smtClean="0"/>
              <a:t>, radio engineer, W9GFZ</a:t>
            </a:r>
            <a:endParaRPr lang="en-US" altLang="en-US" sz="2800" dirty="0"/>
          </a:p>
        </p:txBody>
      </p:sp>
      <p:pic>
        <p:nvPicPr>
          <p:cNvPr id="7" name="Picture 6"/>
          <p:cNvPicPr>
            <a:picLocks noChangeAspect="1"/>
          </p:cNvPicPr>
          <p:nvPr/>
        </p:nvPicPr>
        <p:blipFill>
          <a:blip r:embed="rId3"/>
          <a:stretch>
            <a:fillRect/>
          </a:stretch>
        </p:blipFill>
        <p:spPr>
          <a:xfrm>
            <a:off x="202675" y="207378"/>
            <a:ext cx="6096000" cy="3954479"/>
          </a:xfrm>
          <a:prstGeom prst="rect">
            <a:avLst/>
          </a:prstGeom>
        </p:spPr>
      </p:pic>
      <p:pic>
        <p:nvPicPr>
          <p:cNvPr id="8" name="Picture 7"/>
          <p:cNvPicPr>
            <a:picLocks noChangeAspect="1"/>
          </p:cNvPicPr>
          <p:nvPr/>
        </p:nvPicPr>
        <p:blipFill>
          <a:blip r:embed="rId4"/>
          <a:stretch>
            <a:fillRect/>
          </a:stretch>
        </p:blipFill>
        <p:spPr>
          <a:xfrm>
            <a:off x="4856601" y="4284785"/>
            <a:ext cx="1452563" cy="2066926"/>
          </a:xfrm>
          <a:prstGeom prst="rect">
            <a:avLst/>
          </a:prstGeom>
        </p:spPr>
      </p:pic>
      <p:sp>
        <p:nvSpPr>
          <p:cNvPr id="9" name="AutoShape 16"/>
          <p:cNvSpPr>
            <a:spLocks noChangeArrowheads="1"/>
          </p:cNvSpPr>
          <p:nvPr/>
        </p:nvSpPr>
        <p:spPr bwMode="auto">
          <a:xfrm>
            <a:off x="3180201" y="4915009"/>
            <a:ext cx="1676400" cy="990600"/>
          </a:xfrm>
          <a:prstGeom prst="wedgeRoundRectCallout">
            <a:avLst>
              <a:gd name="adj1" fmla="val 82093"/>
              <a:gd name="adj2" fmla="val -329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r>
              <a:rPr lang="en-US" altLang="en-US" sz="1200" dirty="0"/>
              <a:t>My original telescope</a:t>
            </a:r>
          </a:p>
          <a:p>
            <a:r>
              <a:rPr lang="en-US" altLang="en-US" sz="1200" dirty="0"/>
              <a:t> and receivers can also</a:t>
            </a:r>
          </a:p>
          <a:p>
            <a:r>
              <a:rPr lang="en-US" altLang="en-US" sz="1200" dirty="0"/>
              <a:t> be found at Green</a:t>
            </a:r>
          </a:p>
          <a:p>
            <a:r>
              <a:rPr lang="en-US" altLang="en-US" sz="1200" dirty="0"/>
              <a:t> Bank, WV</a:t>
            </a:r>
          </a:p>
        </p:txBody>
      </p:sp>
      <p:pic>
        <p:nvPicPr>
          <p:cNvPr id="10" name="Picture 2" descr="https://upload.wikimedia.org/wikipedia/commons/thumb/8/8b/Grote_Antenna_Wheaton.gif/220px-Grote_Antenna_Wheat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51" y="3595567"/>
            <a:ext cx="2592496" cy="3264188"/>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3"/>
          <p:cNvSpPr>
            <a:spLocks noChangeShapeType="1"/>
          </p:cNvSpPr>
          <p:nvPr/>
        </p:nvSpPr>
        <p:spPr bwMode="auto">
          <a:xfrm flipH="1" flipV="1">
            <a:off x="1600199" y="4267200"/>
            <a:ext cx="1904999" cy="4379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endParaRPr lang="en-CA"/>
          </a:p>
        </p:txBody>
      </p:sp>
      <p:pic>
        <p:nvPicPr>
          <p:cNvPr id="12" name="Picture 2" descr="Image result for time to lea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3494"/>
            <a:ext cx="2545783" cy="142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816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C:\Images\radio astronomy\multiwavelength astronomy\UV_SMC_by_UITUltravioletImagingTelescope_GSFC_NAS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2854325"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304800" y="152400"/>
            <a:ext cx="8686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dirty="0"/>
              <a:t>What?  Astronomy can be done with Radio?</a:t>
            </a:r>
            <a:r>
              <a:rPr lang="en-US" altLang="en-US" dirty="0"/>
              <a:t/>
            </a:r>
            <a:br>
              <a:rPr lang="en-US" altLang="en-US" dirty="0"/>
            </a:br>
            <a:r>
              <a:rPr lang="en-US" altLang="en-US" sz="1600" dirty="0"/>
              <a:t>Yes It Is Really Astronomy,  Step Aside Alan </a:t>
            </a:r>
            <a:r>
              <a:rPr lang="en-US" altLang="en-US" sz="1600" dirty="0" err="1"/>
              <a:t>Sandage</a:t>
            </a:r>
            <a:r>
              <a:rPr lang="en-US" altLang="en-US" sz="1600" dirty="0"/>
              <a:t>…</a:t>
            </a:r>
          </a:p>
        </p:txBody>
      </p:sp>
      <p:sp>
        <p:nvSpPr>
          <p:cNvPr id="4" name="Rectangle 3"/>
          <p:cNvSpPr txBox="1">
            <a:spLocks noChangeArrowheads="1"/>
          </p:cNvSpPr>
          <p:nvPr/>
        </p:nvSpPr>
        <p:spPr>
          <a:xfrm>
            <a:off x="263470" y="990600"/>
            <a:ext cx="6594529" cy="3276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altLang="en-US" sz="2000" dirty="0"/>
              <a:t>Prior to 1930’s, most (all?) astronomy was optical.</a:t>
            </a:r>
          </a:p>
          <a:p>
            <a:pPr>
              <a:lnSpc>
                <a:spcPct val="90000"/>
              </a:lnSpc>
            </a:pPr>
            <a:r>
              <a:rPr lang="en-US" altLang="en-US" sz="2000" dirty="0" err="1"/>
              <a:t>Jansky</a:t>
            </a:r>
            <a:r>
              <a:rPr lang="en-US" altLang="en-US" sz="2000" dirty="0"/>
              <a:t> and </a:t>
            </a:r>
            <a:r>
              <a:rPr lang="en-US" altLang="en-US" sz="2000" dirty="0" err="1"/>
              <a:t>Reber</a:t>
            </a:r>
            <a:r>
              <a:rPr lang="en-US" altLang="en-US" sz="2000" dirty="0"/>
              <a:t> set off a storm of non-optical astronomical theorizing and observing, including:</a:t>
            </a:r>
          </a:p>
          <a:p>
            <a:pPr lvl="1">
              <a:lnSpc>
                <a:spcPct val="90000"/>
              </a:lnSpc>
            </a:pPr>
            <a:r>
              <a:rPr lang="en-US" altLang="en-US" sz="2000" dirty="0"/>
              <a:t>1949: </a:t>
            </a:r>
            <a:r>
              <a:rPr lang="en-US" altLang="en-US" sz="2000" dirty="0" err="1"/>
              <a:t>Aerobee</a:t>
            </a:r>
            <a:r>
              <a:rPr lang="en-US" altLang="en-US" sz="2000" dirty="0"/>
              <a:t> 150 rocket launched from White Sands, detecting </a:t>
            </a:r>
            <a:r>
              <a:rPr lang="en-US" altLang="en-US" sz="2000" dirty="0">
                <a:solidFill>
                  <a:srgbClr val="000099"/>
                </a:solidFill>
              </a:rPr>
              <a:t>X-ray</a:t>
            </a:r>
            <a:r>
              <a:rPr lang="en-US" altLang="en-US" sz="2000" dirty="0"/>
              <a:t> emission from the sun</a:t>
            </a:r>
          </a:p>
          <a:p>
            <a:pPr lvl="1">
              <a:lnSpc>
                <a:spcPct val="90000"/>
              </a:lnSpc>
            </a:pPr>
            <a:r>
              <a:rPr lang="en-US" altLang="en-US" sz="2000" dirty="0"/>
              <a:t>~1960: balloons carrying </a:t>
            </a:r>
            <a:r>
              <a:rPr lang="en-US" altLang="en-US" sz="2000" dirty="0">
                <a:solidFill>
                  <a:srgbClr val="CC0000"/>
                </a:solidFill>
              </a:rPr>
              <a:t>Infra Red</a:t>
            </a:r>
            <a:r>
              <a:rPr lang="en-US" altLang="en-US" sz="2000" dirty="0"/>
              <a:t> detectors launched</a:t>
            </a:r>
          </a:p>
          <a:p>
            <a:pPr lvl="1">
              <a:lnSpc>
                <a:spcPct val="90000"/>
              </a:lnSpc>
            </a:pPr>
            <a:r>
              <a:rPr lang="en-US" altLang="en-US" sz="2000" dirty="0"/>
              <a:t>1961: satellite Explorer XI detects </a:t>
            </a:r>
            <a:r>
              <a:rPr lang="en-US" altLang="en-US" sz="2000" dirty="0">
                <a:solidFill>
                  <a:srgbClr val="000099"/>
                </a:solidFill>
              </a:rPr>
              <a:t>gamma ray</a:t>
            </a:r>
            <a:r>
              <a:rPr lang="en-US" altLang="en-US" sz="2000" dirty="0"/>
              <a:t> photons from universe</a:t>
            </a:r>
            <a:endParaRPr lang="en-US" altLang="en-US" sz="2400" dirty="0"/>
          </a:p>
        </p:txBody>
      </p:sp>
      <p:sp>
        <p:nvSpPr>
          <p:cNvPr id="5" name="Text Box 7"/>
          <p:cNvSpPr txBox="1">
            <a:spLocks noChangeArrowheads="1"/>
          </p:cNvSpPr>
          <p:nvPr/>
        </p:nvSpPr>
        <p:spPr bwMode="auto">
          <a:xfrm>
            <a:off x="7010400" y="58674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Times New Roman" panose="02020603050405020304" pitchFamily="18" charset="0"/>
              </a:rPr>
              <a:t>Horsehead nebula in various wavelengths, note cooler gas showing in IR images</a:t>
            </a:r>
          </a:p>
        </p:txBody>
      </p:sp>
      <p:sp>
        <p:nvSpPr>
          <p:cNvPr id="6" name="Text Box 11"/>
          <p:cNvSpPr txBox="1">
            <a:spLocks noChangeArrowheads="1"/>
          </p:cNvSpPr>
          <p:nvPr/>
        </p:nvSpPr>
        <p:spPr bwMode="auto">
          <a:xfrm>
            <a:off x="228600" y="5486400"/>
            <a:ext cx="1447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Times New Roman" panose="02020603050405020304" pitchFamily="18" charset="0"/>
              </a:rPr>
              <a:t>Small Magellanic Cloud seen in UV by Ultraviolet Imaging Telescope, GSFC/NASA</a:t>
            </a:r>
          </a:p>
        </p:txBody>
      </p:sp>
      <p:sp>
        <p:nvSpPr>
          <p:cNvPr id="7" name="Text Box 13"/>
          <p:cNvSpPr txBox="1">
            <a:spLocks noChangeArrowheads="1"/>
          </p:cNvSpPr>
          <p:nvPr/>
        </p:nvSpPr>
        <p:spPr bwMode="auto">
          <a:xfrm>
            <a:off x="3733800" y="6248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Times New Roman" panose="02020603050405020304" pitchFamily="18" charset="0"/>
              </a:rPr>
              <a:t>Filling the GRIP balloon, to launch a Gamma Ray detector, Caltech</a:t>
            </a:r>
          </a:p>
        </p:txBody>
      </p:sp>
      <p:pic>
        <p:nvPicPr>
          <p:cNvPr id="8" name="Picture 14" descr="C:\Images\radio astronomy\multiwavelength astronomy\Gamma_Ray_balloon_GRIP_GSFC_NA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572000"/>
            <a:ext cx="2468563" cy="1646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C:\Images\radio astronomy\multiwavelength astronomy\visible_NIR_MIR_horsehead_howard_mccallo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143000"/>
            <a:ext cx="1797050" cy="472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Post WWII</a:t>
            </a:r>
            <a:endParaRPr lang="en-US" dirty="0"/>
          </a:p>
        </p:txBody>
      </p:sp>
      <p:sp>
        <p:nvSpPr>
          <p:cNvPr id="3" name="Content Placeholder 2"/>
          <p:cNvSpPr txBox="1">
            <a:spLocks/>
          </p:cNvSpPr>
          <p:nvPr/>
        </p:nvSpPr>
        <p:spPr>
          <a:xfrm>
            <a:off x="457200" y="1600200"/>
            <a:ext cx="8229600" cy="4525963"/>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Many groups spawned after war</a:t>
            </a:r>
          </a:p>
          <a:p>
            <a:r>
              <a:rPr lang="en-US" dirty="0" smtClean="0"/>
              <a:t>Surplus radar equipment – amateur radio</a:t>
            </a:r>
          </a:p>
          <a:p>
            <a:r>
              <a:rPr lang="en-US" dirty="0" smtClean="0"/>
              <a:t>Amateurs and professional radio astronomy groups</a:t>
            </a:r>
          </a:p>
          <a:p>
            <a:pPr lvl="1"/>
            <a:r>
              <a:rPr lang="en-US" dirty="0" smtClean="0"/>
              <a:t>UK – Manchester</a:t>
            </a:r>
          </a:p>
          <a:p>
            <a:pPr lvl="1"/>
            <a:r>
              <a:rPr lang="en-US" dirty="0" smtClean="0"/>
              <a:t>Canada (Queens, UT, DRAO)</a:t>
            </a:r>
          </a:p>
          <a:p>
            <a:pPr lvl="1"/>
            <a:r>
              <a:rPr lang="en-US" dirty="0" smtClean="0"/>
              <a:t>Australia – CSIRO’s Radio Physics</a:t>
            </a:r>
          </a:p>
          <a:p>
            <a:pPr lvl="1"/>
            <a:r>
              <a:rPr lang="en-US" dirty="0" smtClean="0"/>
              <a:t>Germany – Max Planck </a:t>
            </a:r>
            <a:r>
              <a:rPr lang="en-US" dirty="0" err="1" smtClean="0"/>
              <a:t>Insitute</a:t>
            </a:r>
            <a:r>
              <a:rPr lang="en-US" dirty="0" smtClean="0"/>
              <a:t> for Radio Astronomy</a:t>
            </a:r>
          </a:p>
          <a:p>
            <a:pPr lvl="1"/>
            <a:r>
              <a:rPr lang="en-US" dirty="0" smtClean="0"/>
              <a:t>USA: National Radio Astronomy Observatory</a:t>
            </a:r>
          </a:p>
          <a:p>
            <a:pPr lvl="1"/>
            <a:endParaRPr lang="en-US" dirty="0">
              <a:solidFill>
                <a:schemeClr val="bg1"/>
              </a:solidFill>
            </a:endParaRPr>
          </a:p>
        </p:txBody>
      </p:sp>
    </p:spTree>
    <p:extLst>
      <p:ext uri="{BB962C8B-B14F-4D97-AF65-F5344CB8AC3E}">
        <p14:creationId xmlns:p14="http://schemas.microsoft.com/office/powerpoint/2010/main" val="1466949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WINDOWS, Radio vs optical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764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3174179"/>
            <a:ext cx="8572500" cy="3607621"/>
            <a:chOff x="228600" y="3055532"/>
            <a:chExt cx="8572500" cy="3607621"/>
          </a:xfrm>
        </p:grpSpPr>
        <p:pic>
          <p:nvPicPr>
            <p:cNvPr id="3" name="Picture 7" descr="Atmospheric Absor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55532"/>
              <a:ext cx="8572500" cy="3607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6324600"/>
              <a:ext cx="4133850" cy="215444"/>
            </a:xfrm>
            <a:prstGeom prst="rect">
              <a:avLst/>
            </a:prstGeom>
          </p:spPr>
          <p:txBody>
            <a:bodyPr wrap="square">
              <a:spAutoFit/>
            </a:bodyPr>
            <a:lstStyle/>
            <a:p>
              <a:r>
                <a:rPr lang="en-US" sz="800" dirty="0" smtClean="0">
                  <a:solidFill>
                    <a:schemeClr val="bg1">
                      <a:lumMod val="65000"/>
                    </a:schemeClr>
                  </a:solidFill>
                </a:rPr>
                <a:t>http://gsp.humboldt.edu/OLM/Courses/GSP_216_Online/lesson2-1/atmosphere.html</a:t>
              </a:r>
              <a:endParaRPr lang="en-US" sz="800" dirty="0">
                <a:solidFill>
                  <a:schemeClr val="bg1">
                    <a:lumMod val="65000"/>
                  </a:schemeClr>
                </a:solidFill>
              </a:endParaRPr>
            </a:p>
          </p:txBody>
        </p:sp>
      </p:grpSp>
      <p:pic>
        <p:nvPicPr>
          <p:cNvPr id="5" name="Picture 6" descr="Image result for DRAO telesc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787" y="669860"/>
            <a:ext cx="2687880" cy="2600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922" y="652047"/>
            <a:ext cx="2789875" cy="259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567261" y="2897181"/>
            <a:ext cx="2385536" cy="276999"/>
          </a:xfrm>
          <a:prstGeom prst="rect">
            <a:avLst/>
          </a:prstGeom>
          <a:noFill/>
          <a:ln>
            <a:noFill/>
          </a:ln>
        </p:spPr>
        <p:txBody>
          <a:bodyPr wrap="square" rtlCol="0">
            <a:spAutoFit/>
          </a:bodyPr>
          <a:lstStyle/>
          <a:p>
            <a:r>
              <a:rPr lang="en-US" sz="1200" dirty="0" smtClean="0">
                <a:solidFill>
                  <a:schemeClr val="bg1">
                    <a:lumMod val="65000"/>
                  </a:schemeClr>
                </a:solidFill>
              </a:rPr>
              <a:t>Image: http:// lalyreduquebec.com</a:t>
            </a:r>
            <a:endParaRPr lang="en-US" sz="1200" dirty="0">
              <a:solidFill>
                <a:schemeClr val="bg1">
                  <a:lumMod val="65000"/>
                </a:schemeClr>
              </a:solidFill>
            </a:endParaRPr>
          </a:p>
        </p:txBody>
      </p:sp>
      <p:sp>
        <p:nvSpPr>
          <p:cNvPr id="8" name="TextBox 7"/>
          <p:cNvSpPr txBox="1"/>
          <p:nvPr/>
        </p:nvSpPr>
        <p:spPr>
          <a:xfrm>
            <a:off x="6240352" y="2959077"/>
            <a:ext cx="2260599" cy="246221"/>
          </a:xfrm>
          <a:prstGeom prst="rect">
            <a:avLst/>
          </a:prstGeom>
          <a:noFill/>
          <a:ln>
            <a:noFill/>
          </a:ln>
        </p:spPr>
        <p:txBody>
          <a:bodyPr wrap="square" rtlCol="0">
            <a:spAutoFit/>
          </a:bodyPr>
          <a:lstStyle/>
          <a:p>
            <a:r>
              <a:rPr lang="en-US" sz="1000" dirty="0" smtClean="0">
                <a:solidFill>
                  <a:schemeClr val="bg1">
                    <a:lumMod val="65000"/>
                  </a:schemeClr>
                </a:solidFill>
              </a:rPr>
              <a:t>Image: http://ieee.ca/millennium/drao/</a:t>
            </a:r>
            <a:endParaRPr lang="en-US" sz="1000" dirty="0">
              <a:solidFill>
                <a:schemeClr val="bg1">
                  <a:lumMod val="65000"/>
                </a:schemeClr>
              </a:solidFill>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80277"/>
            <a:ext cx="2667000" cy="186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6200" y="711291"/>
            <a:ext cx="2971800" cy="584775"/>
          </a:xfrm>
          <a:prstGeom prst="rect">
            <a:avLst/>
          </a:prstGeom>
        </p:spPr>
        <p:txBody>
          <a:bodyPr wrap="square">
            <a:spAutoFit/>
          </a:bodyPr>
          <a:lstStyle/>
          <a:p>
            <a:r>
              <a:rPr lang="en-US" sz="800" dirty="0" smtClean="0">
                <a:solidFill>
                  <a:schemeClr val="bg1">
                    <a:lumMod val="65000"/>
                  </a:schemeClr>
                </a:solidFill>
              </a:rPr>
              <a:t>By NASA - http://chandra.harvard.edu/resources/chandraMission.html, Public Domain, https://commons.wikimedia.org/w/index.php?curid=23137247</a:t>
            </a:r>
            <a:endParaRPr lang="en-US" sz="800" dirty="0">
              <a:solidFill>
                <a:schemeClr val="bg1">
                  <a:lumMod val="65000"/>
                </a:schemeClr>
              </a:solidFill>
            </a:endParaRPr>
          </a:p>
        </p:txBody>
      </p:sp>
      <p:sp>
        <p:nvSpPr>
          <p:cNvPr id="11" name="Title 1"/>
          <p:cNvSpPr txBox="1">
            <a:spLocks/>
          </p:cNvSpPr>
          <p:nvPr/>
        </p:nvSpPr>
        <p:spPr>
          <a:xfrm>
            <a:off x="33779" y="-186153"/>
            <a:ext cx="9110221"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Frequency/Wavelength Definitions</a:t>
            </a:r>
            <a:endParaRPr lang="en-US" dirty="0"/>
          </a:p>
        </p:txBody>
      </p:sp>
      <p:sp>
        <p:nvSpPr>
          <p:cNvPr id="12" name="TextBox 11"/>
          <p:cNvSpPr txBox="1"/>
          <p:nvPr/>
        </p:nvSpPr>
        <p:spPr>
          <a:xfrm>
            <a:off x="33779" y="2553056"/>
            <a:ext cx="1219976" cy="646331"/>
          </a:xfrm>
          <a:prstGeom prst="rect">
            <a:avLst/>
          </a:prstGeom>
          <a:solidFill>
            <a:schemeClr val="bg1"/>
          </a:solidFill>
        </p:spPr>
        <p:txBody>
          <a:bodyPr wrap="square" rtlCol="0">
            <a:spAutoFit/>
          </a:bodyPr>
          <a:lstStyle/>
          <a:p>
            <a:r>
              <a:rPr lang="en-US" dirty="0" smtClean="0"/>
              <a:t>Chandra</a:t>
            </a:r>
          </a:p>
          <a:p>
            <a:r>
              <a:rPr lang="en-US" dirty="0" smtClean="0"/>
              <a:t>X-ray </a:t>
            </a:r>
            <a:endParaRPr lang="en-US" dirty="0"/>
          </a:p>
        </p:txBody>
      </p:sp>
      <p:sp>
        <p:nvSpPr>
          <p:cNvPr id="13" name="TextBox 12"/>
          <p:cNvSpPr txBox="1"/>
          <p:nvPr/>
        </p:nvSpPr>
        <p:spPr>
          <a:xfrm>
            <a:off x="3581401" y="2380582"/>
            <a:ext cx="1219976" cy="646331"/>
          </a:xfrm>
          <a:prstGeom prst="rect">
            <a:avLst/>
          </a:prstGeom>
          <a:solidFill>
            <a:schemeClr val="bg1">
              <a:alpha val="31000"/>
            </a:schemeClr>
          </a:solidFill>
        </p:spPr>
        <p:txBody>
          <a:bodyPr wrap="square" rtlCol="0">
            <a:spAutoFit/>
          </a:bodyPr>
          <a:lstStyle/>
          <a:p>
            <a:r>
              <a:rPr lang="en-US" dirty="0" smtClean="0"/>
              <a:t>CFHT</a:t>
            </a:r>
          </a:p>
          <a:p>
            <a:r>
              <a:rPr lang="en-US" dirty="0" smtClean="0"/>
              <a:t>Vis, IR</a:t>
            </a:r>
            <a:endParaRPr lang="en-US" dirty="0"/>
          </a:p>
        </p:txBody>
      </p:sp>
      <p:sp>
        <p:nvSpPr>
          <p:cNvPr id="14" name="TextBox 13"/>
          <p:cNvSpPr txBox="1"/>
          <p:nvPr/>
        </p:nvSpPr>
        <p:spPr>
          <a:xfrm>
            <a:off x="6265490" y="2404647"/>
            <a:ext cx="1506910" cy="646331"/>
          </a:xfrm>
          <a:prstGeom prst="rect">
            <a:avLst/>
          </a:prstGeom>
          <a:solidFill>
            <a:schemeClr val="bg1">
              <a:alpha val="31000"/>
            </a:schemeClr>
          </a:solidFill>
        </p:spPr>
        <p:txBody>
          <a:bodyPr wrap="square" rtlCol="0">
            <a:spAutoFit/>
          </a:bodyPr>
          <a:lstStyle/>
          <a:p>
            <a:r>
              <a:rPr lang="en-US" dirty="0" smtClean="0"/>
              <a:t>DRAO</a:t>
            </a:r>
          </a:p>
          <a:p>
            <a:r>
              <a:rPr lang="en-US" dirty="0" err="1" smtClean="0"/>
              <a:t>uwave</a:t>
            </a:r>
            <a:r>
              <a:rPr lang="en-US" dirty="0" smtClean="0"/>
              <a:t>, radio</a:t>
            </a:r>
            <a:endParaRPr lang="en-US" dirty="0"/>
          </a:p>
        </p:txBody>
      </p:sp>
      <p:pic>
        <p:nvPicPr>
          <p:cNvPr id="15" name="Picture 5" descr="https://upload.wikimedia.org/wikipedia/commons/thumb/1/1a/Chandra-spacecraft_labeled-en.jpg/1024px-Chandra-spacecraft_labeled-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1871247"/>
            <a:ext cx="2246739" cy="141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448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mtClean="0"/>
          </a:p>
          <a:p>
            <a:endParaRPr lang="en-US" smtClean="0"/>
          </a:p>
          <a:p>
            <a:endParaRPr lang="en-US" smtClean="0"/>
          </a:p>
          <a:p>
            <a:endParaRPr lang="en-US" smtClean="0"/>
          </a:p>
          <a:p>
            <a:endParaRPr lang="en-US" smtClean="0"/>
          </a:p>
          <a:p>
            <a:endParaRPr lang="en-US" smtClean="0"/>
          </a:p>
          <a:p>
            <a:endParaRPr lang="en-US" dirty="0"/>
          </a:p>
        </p:txBody>
      </p:sp>
      <p:sp>
        <p:nvSpPr>
          <p:cNvPr id="18" name="Title 1"/>
          <p:cNvSpPr txBox="1">
            <a:spLocks/>
          </p:cNvSpPr>
          <p:nvPr/>
        </p:nvSpPr>
        <p:spPr>
          <a:xfrm>
            <a:off x="457200" y="274638"/>
            <a:ext cx="8229600" cy="662781"/>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Radio vs Optical</a:t>
            </a:r>
            <a:r>
              <a:rPr lang="en-US" dirty="0"/>
              <a:t> </a:t>
            </a:r>
            <a:r>
              <a:rPr lang="en-US" dirty="0" smtClean="0"/>
              <a:t>- Instruments</a:t>
            </a:r>
            <a:endParaRPr lang="en-US" dirty="0"/>
          </a:p>
        </p:txBody>
      </p:sp>
      <p:sp>
        <p:nvSpPr>
          <p:cNvPr id="19"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mtClean="0"/>
          </a:p>
          <a:p>
            <a:endParaRPr lang="en-US" smtClean="0"/>
          </a:p>
          <a:p>
            <a:endParaRPr lang="en-US" smtClean="0"/>
          </a:p>
          <a:p>
            <a:endParaRPr lang="en-US" smtClean="0"/>
          </a:p>
          <a:p>
            <a:endParaRPr lang="en-US" smtClean="0"/>
          </a:p>
          <a:p>
            <a:endParaRPr lang="en-US" smtClean="0"/>
          </a:p>
          <a:p>
            <a:endParaRPr lang="en-US" dirty="0"/>
          </a:p>
        </p:txBody>
      </p:sp>
      <p:pic>
        <p:nvPicPr>
          <p:cNvPr id="20" name="Picture 8" descr="Image result for TMT telescope ray t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4219507"/>
            <a:ext cx="3732730" cy="26023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MT"/>
          <p:cNvPicPr>
            <a:picLocks noChangeAspect="1" noChangeArrowheads="1"/>
          </p:cNvPicPr>
          <p:nvPr/>
        </p:nvPicPr>
        <p:blipFill rotWithShape="1">
          <a:blip r:embed="rId4">
            <a:extLst>
              <a:ext uri="{28A0092B-C50C-407E-A947-70E740481C1C}">
                <a14:useLocalDpi xmlns:a14="http://schemas.microsoft.com/office/drawing/2010/main" val="0"/>
              </a:ext>
            </a:extLst>
          </a:blip>
          <a:srcRect l="41304" t="11136" r="13676" b="23449"/>
          <a:stretch/>
        </p:blipFill>
        <p:spPr bwMode="auto">
          <a:xfrm>
            <a:off x="5456007" y="972151"/>
            <a:ext cx="3638263" cy="314264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248446" y="3540498"/>
            <a:ext cx="4572000" cy="276999"/>
          </a:xfrm>
          <a:prstGeom prst="rect">
            <a:avLst/>
          </a:prstGeom>
          <a:noFill/>
          <a:ln>
            <a:noFill/>
          </a:ln>
        </p:spPr>
        <p:txBody>
          <a:bodyPr wrap="square" rtlCol="0">
            <a:spAutoFit/>
          </a:bodyPr>
          <a:lstStyle/>
          <a:p>
            <a:r>
              <a:rPr lang="en-US" sz="600" dirty="0">
                <a:solidFill>
                  <a:schemeClr val="bg1">
                    <a:lumMod val="65000"/>
                  </a:schemeClr>
                </a:solidFill>
              </a:rPr>
              <a:t>By NASA - http://chandra.harvard.edu/resources/chandraMission.html, Public Domain, https://commons.wikimedia.org/w/index.php?curid=23137247</a:t>
            </a:r>
          </a:p>
        </p:txBody>
      </p:sp>
      <p:sp>
        <p:nvSpPr>
          <p:cNvPr id="23" name="Oval 22"/>
          <p:cNvSpPr/>
          <p:nvPr/>
        </p:nvSpPr>
        <p:spPr>
          <a:xfrm>
            <a:off x="75438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6477000" y="585787"/>
            <a:ext cx="1219200" cy="2386013"/>
            <a:chOff x="6477000" y="585787"/>
            <a:chExt cx="1219200" cy="2386013"/>
          </a:xfrm>
        </p:grpSpPr>
        <p:cxnSp>
          <p:nvCxnSpPr>
            <p:cNvPr id="25" name="Straight Arrow Connector 24"/>
            <p:cNvCxnSpPr/>
            <p:nvPr/>
          </p:nvCxnSpPr>
          <p:spPr>
            <a:xfrm>
              <a:off x="6477000" y="585787"/>
              <a:ext cx="215364" cy="23098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692364" y="1371600"/>
              <a:ext cx="241836" cy="1524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934200" y="1371600"/>
              <a:ext cx="228600" cy="1447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162800" y="2819400"/>
              <a:ext cx="5334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346031" y="3714583"/>
            <a:ext cx="2700337" cy="276999"/>
          </a:xfrm>
          <a:prstGeom prst="rect">
            <a:avLst/>
          </a:prstGeom>
          <a:noFill/>
          <a:ln>
            <a:noFill/>
          </a:ln>
        </p:spPr>
        <p:txBody>
          <a:bodyPr wrap="square" rtlCol="0">
            <a:spAutoFit/>
          </a:bodyPr>
          <a:lstStyle/>
          <a:p>
            <a:r>
              <a:rPr lang="en-US" sz="1200" dirty="0">
                <a:solidFill>
                  <a:schemeClr val="bg1">
                    <a:lumMod val="65000"/>
                  </a:schemeClr>
                </a:solidFill>
              </a:rPr>
              <a:t>Image: http://exoplanet.as.arizona.edu</a:t>
            </a:r>
          </a:p>
        </p:txBody>
      </p:sp>
      <p:grpSp>
        <p:nvGrpSpPr>
          <p:cNvPr id="30" name="Group 29"/>
          <p:cNvGrpSpPr/>
          <p:nvPr/>
        </p:nvGrpSpPr>
        <p:grpSpPr>
          <a:xfrm>
            <a:off x="26470" y="1066800"/>
            <a:ext cx="4118950" cy="5755104"/>
            <a:chOff x="26470" y="463989"/>
            <a:chExt cx="4550384" cy="6357915"/>
          </a:xfrm>
        </p:grpSpPr>
        <p:grpSp>
          <p:nvGrpSpPr>
            <p:cNvPr id="31" name="Group 30"/>
            <p:cNvGrpSpPr/>
            <p:nvPr/>
          </p:nvGrpSpPr>
          <p:grpSpPr>
            <a:xfrm>
              <a:off x="26470" y="625024"/>
              <a:ext cx="4550384" cy="3295014"/>
              <a:chOff x="914400" y="2667000"/>
              <a:chExt cx="5229225" cy="3786575"/>
            </a:xfrm>
          </p:grpSpPr>
          <p:pic>
            <p:nvPicPr>
              <p:cNvPr id="35" name="Picture 14" descr="Antenna receiving sign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667000"/>
                <a:ext cx="5229225" cy="364807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447800" y="6176576"/>
                <a:ext cx="2359025" cy="276999"/>
              </a:xfrm>
              <a:prstGeom prst="rect">
                <a:avLst/>
              </a:prstGeom>
              <a:noFill/>
              <a:ln>
                <a:noFill/>
              </a:ln>
            </p:spPr>
            <p:txBody>
              <a:bodyPr wrap="square" rtlCol="0">
                <a:spAutoFit/>
              </a:bodyPr>
              <a:lstStyle/>
              <a:p>
                <a:r>
                  <a:rPr lang="en-US" sz="1200" dirty="0">
                    <a:solidFill>
                      <a:schemeClr val="bg1">
                        <a:lumMod val="65000"/>
                      </a:schemeClr>
                    </a:solidFill>
                  </a:rPr>
                  <a:t>Image: www.nasa.gov</a:t>
                </a:r>
              </a:p>
            </p:txBody>
          </p:sp>
        </p:grpSp>
        <p:pic>
          <p:nvPicPr>
            <p:cNvPr id="32" name="Picture 18" descr="Image result for goldstone telescop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292" t="15970" r="5980"/>
            <a:stretch/>
          </p:blipFill>
          <p:spPr bwMode="auto">
            <a:xfrm>
              <a:off x="228601" y="4088968"/>
              <a:ext cx="2614612" cy="2626911"/>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1752600" y="204111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6470" y="463989"/>
              <a:ext cx="4209131" cy="635791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7" name="Rectangle 36"/>
          <p:cNvSpPr/>
          <p:nvPr/>
        </p:nvSpPr>
        <p:spPr>
          <a:xfrm>
            <a:off x="5424624" y="972151"/>
            <a:ext cx="3719375" cy="5885849"/>
          </a:xfrm>
          <a:prstGeom prst="rect">
            <a:avLst/>
          </a:prstGeom>
          <a:noFill/>
          <a:ln w="1016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itle 1"/>
          <p:cNvSpPr txBox="1">
            <a:spLocks/>
          </p:cNvSpPr>
          <p:nvPr/>
        </p:nvSpPr>
        <p:spPr>
          <a:xfrm rot="16200000">
            <a:off x="891382" y="3071019"/>
            <a:ext cx="8229600" cy="1325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tx2">
                    <a:lumMod val="20000"/>
                    <a:lumOff val="80000"/>
                  </a:schemeClr>
                </a:solidFill>
              </a:rPr>
              <a:t>Optical</a:t>
            </a:r>
          </a:p>
        </p:txBody>
      </p:sp>
      <p:sp>
        <p:nvSpPr>
          <p:cNvPr id="39" name="Title 1"/>
          <p:cNvSpPr txBox="1">
            <a:spLocks/>
          </p:cNvSpPr>
          <p:nvPr/>
        </p:nvSpPr>
        <p:spPr>
          <a:xfrm rot="16200000">
            <a:off x="99218" y="2994819"/>
            <a:ext cx="8229600" cy="13255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smtClean="0">
                <a:solidFill>
                  <a:srgbClr val="FF0000"/>
                </a:solidFill>
              </a:rPr>
              <a:t>Radio vs</a:t>
            </a:r>
            <a:endParaRPr lang="en-US" sz="8000" dirty="0">
              <a:solidFill>
                <a:srgbClr val="FF0000"/>
              </a:solidFill>
            </a:endParaRPr>
          </a:p>
        </p:txBody>
      </p:sp>
    </p:spTree>
    <p:extLst>
      <p:ext uri="{BB962C8B-B14F-4D97-AF65-F5344CB8AC3E}">
        <p14:creationId xmlns:p14="http://schemas.microsoft.com/office/powerpoint/2010/main" val="1458978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42998" y="237332"/>
            <a:ext cx="32004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Optical vs Radio</a:t>
            </a:r>
          </a:p>
          <a:p>
            <a:endParaRPr lang="en-US" dirty="0"/>
          </a:p>
        </p:txBody>
      </p:sp>
      <p:pic>
        <p:nvPicPr>
          <p:cNvPr id="3" name="Picture 2" descr="https://upload.wikimedia.org/wikipedia/commons/thumb/c/c2/M87_VLA_VLBA_radio_astronomy.jpg/800px-M87_VLA_VLBA_radio_astron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2133601"/>
            <a:ext cx="3762375"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57800" y="6157497"/>
            <a:ext cx="2971800" cy="338554"/>
          </a:xfrm>
          <a:prstGeom prst="rect">
            <a:avLst/>
          </a:prstGeom>
        </p:spPr>
        <p:txBody>
          <a:bodyPr wrap="square">
            <a:spAutoFit/>
          </a:bodyPr>
          <a:lstStyle/>
          <a:p>
            <a:r>
              <a:rPr lang="en-US" sz="800" dirty="0">
                <a:solidFill>
                  <a:schemeClr val="bg1">
                    <a:lumMod val="65000"/>
                  </a:schemeClr>
                </a:solidFill>
              </a:rPr>
              <a:t>By </a:t>
            </a:r>
            <a:r>
              <a:rPr lang="en-US" sz="800" dirty="0" err="1">
                <a:solidFill>
                  <a:schemeClr val="bg1">
                    <a:lumMod val="65000"/>
                  </a:schemeClr>
                </a:solidFill>
              </a:rPr>
              <a:t>Emesee</a:t>
            </a:r>
            <a:r>
              <a:rPr lang="en-US" sz="800" dirty="0">
                <a:solidFill>
                  <a:schemeClr val="bg1">
                    <a:lumMod val="65000"/>
                  </a:schemeClr>
                </a:solidFill>
              </a:rPr>
              <a:t> - </a:t>
            </a:r>
            <a:r>
              <a:rPr lang="en-US" sz="800" dirty="0" err="1">
                <a:solidFill>
                  <a:schemeClr val="bg1">
                    <a:lumMod val="65000"/>
                  </a:schemeClr>
                </a:solidFill>
              </a:rPr>
              <a:t>gov</a:t>
            </a:r>
            <a:r>
              <a:rPr lang="en-US" sz="800" dirty="0">
                <a:solidFill>
                  <a:schemeClr val="bg1">
                    <a:lumMod val="65000"/>
                  </a:schemeClr>
                </a:solidFill>
              </a:rPr>
              <a:t>, Public Domain, https://commons.wikimedia.org/w/index.php?curid=4665539</a:t>
            </a:r>
          </a:p>
        </p:txBody>
      </p:sp>
      <p:sp>
        <p:nvSpPr>
          <p:cNvPr id="5" name="TextBox 4"/>
          <p:cNvSpPr txBox="1"/>
          <p:nvPr/>
        </p:nvSpPr>
        <p:spPr>
          <a:xfrm>
            <a:off x="439057" y="3371245"/>
            <a:ext cx="4208282" cy="3139321"/>
          </a:xfrm>
          <a:prstGeom prst="rect">
            <a:avLst/>
          </a:prstGeom>
          <a:noFill/>
        </p:spPr>
        <p:txBody>
          <a:bodyPr wrap="square" rtlCol="0">
            <a:spAutoFit/>
          </a:bodyPr>
          <a:lstStyle/>
          <a:p>
            <a:r>
              <a:rPr lang="en-US" dirty="0"/>
              <a:t>An </a:t>
            </a:r>
            <a:r>
              <a:rPr lang="en-US" b="1" dirty="0"/>
              <a:t>optical</a:t>
            </a:r>
            <a:r>
              <a:rPr lang="en-US" dirty="0"/>
              <a:t> image of the galaxy M87 (HST), a radio image of same galaxy using </a:t>
            </a:r>
            <a:r>
              <a:rPr lang="en-US" b="1" dirty="0"/>
              <a:t>Interferometry</a:t>
            </a:r>
            <a:r>
              <a:rPr lang="en-US" dirty="0"/>
              <a:t> (Very Large Array-</a:t>
            </a:r>
            <a:r>
              <a:rPr lang="en-US" b="1" dirty="0"/>
              <a:t>VLA</a:t>
            </a:r>
            <a:r>
              <a:rPr lang="en-US" dirty="0"/>
              <a:t>), and an image of the center section (</a:t>
            </a:r>
            <a:r>
              <a:rPr lang="en-US" b="1" dirty="0"/>
              <a:t>VLBA</a:t>
            </a:r>
            <a:r>
              <a:rPr lang="en-US" dirty="0"/>
              <a:t>) using a </a:t>
            </a:r>
            <a:r>
              <a:rPr lang="en-US" i="1" dirty="0"/>
              <a:t>Very Long Baseline Array</a:t>
            </a:r>
            <a:r>
              <a:rPr lang="en-US" dirty="0"/>
              <a:t> (Global VLBI) consisting of antennas in the US, Germany, Italy, Finland, Sweden and Spain.</a:t>
            </a:r>
          </a:p>
          <a:p>
            <a:endParaRPr lang="en-US" dirty="0"/>
          </a:p>
          <a:p>
            <a:r>
              <a:rPr lang="en-US" dirty="0"/>
              <a:t> The jet of particles is suspected to be powered by a black hole in the center of the galaxy.</a:t>
            </a:r>
          </a:p>
        </p:txBody>
      </p:sp>
      <p:pic>
        <p:nvPicPr>
          <p:cNvPr id="6" name="Picture 4" descr="M87 optical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43337" cy="211931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8143" y="846932"/>
            <a:ext cx="2953657" cy="260051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Radio:</a:t>
            </a:r>
          </a:p>
          <a:p>
            <a:pPr lvl="1">
              <a:buFont typeface="Wingdings" panose="05000000000000000000" pitchFamily="2" charset="2"/>
              <a:buChar char="J"/>
            </a:pPr>
            <a:r>
              <a:rPr lang="en-US" dirty="0"/>
              <a:t> Can see through dust… </a:t>
            </a:r>
          </a:p>
          <a:p>
            <a:pPr lvl="1">
              <a:buFont typeface="Wingdings" panose="05000000000000000000" pitchFamily="2" charset="2"/>
              <a:buChar char="J"/>
            </a:pPr>
            <a:r>
              <a:rPr lang="en-US" dirty="0"/>
              <a:t> Can determine the velocity</a:t>
            </a:r>
          </a:p>
          <a:p>
            <a:pPr marL="457200" lvl="1" indent="0">
              <a:buNone/>
            </a:pPr>
            <a:r>
              <a:rPr lang="en-US" dirty="0">
                <a:sym typeface="Wingdings" panose="05000000000000000000" pitchFamily="2" charset="2"/>
              </a:rPr>
              <a:t> Need larger reflectors for fine resolution</a:t>
            </a:r>
            <a:endParaRPr lang="en-US" dirty="0"/>
          </a:p>
        </p:txBody>
      </p:sp>
      <p:sp>
        <p:nvSpPr>
          <p:cNvPr id="8" name="Content Placeholder 2"/>
          <p:cNvSpPr txBox="1">
            <a:spLocks/>
          </p:cNvSpPr>
          <p:nvPr/>
        </p:nvSpPr>
        <p:spPr>
          <a:xfrm>
            <a:off x="2741386" y="846933"/>
            <a:ext cx="2287814" cy="281066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Optical:</a:t>
            </a:r>
          </a:p>
          <a:p>
            <a:pPr marL="457200" lvl="1" indent="0">
              <a:buFont typeface="Arial" panose="020B0604020202020204" pitchFamily="34" charset="0"/>
              <a:buNone/>
            </a:pPr>
            <a:r>
              <a:rPr lang="en-US" sz="2000" dirty="0" smtClean="0">
                <a:sym typeface="Wingdings" panose="05000000000000000000" pitchFamily="2" charset="2"/>
              </a:rPr>
              <a:t> </a:t>
            </a:r>
            <a:r>
              <a:rPr lang="en-US" sz="2000" dirty="0" smtClean="0"/>
              <a:t>Can’t see through dust.</a:t>
            </a:r>
          </a:p>
          <a:p>
            <a:pPr marL="457200" lvl="1" indent="0">
              <a:buFont typeface="Arial" panose="020B0604020202020204" pitchFamily="34" charset="0"/>
              <a:buNone/>
            </a:pPr>
            <a:r>
              <a:rPr lang="en-US" sz="2000" dirty="0" smtClean="0">
                <a:sym typeface="Wingdings" panose="05000000000000000000" pitchFamily="2" charset="2"/>
              </a:rPr>
              <a:t> </a:t>
            </a:r>
            <a:r>
              <a:rPr lang="en-US" sz="2000" dirty="0" smtClean="0"/>
              <a:t>V. fine resolution due to small wavelength</a:t>
            </a:r>
            <a:endParaRPr lang="en-US" sz="2000" dirty="0"/>
          </a:p>
        </p:txBody>
      </p:sp>
    </p:spTree>
    <p:extLst>
      <p:ext uri="{BB962C8B-B14F-4D97-AF65-F5344CB8AC3E}">
        <p14:creationId xmlns:p14="http://schemas.microsoft.com/office/powerpoint/2010/main" val="3413943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7772400" y="6248400"/>
            <a:ext cx="685800" cy="457200"/>
          </a:xfrm>
        </p:spPr>
        <p:txBody>
          <a:bodyPr/>
          <a:lstStyle/>
          <a:p>
            <a:fld id="{B86439DD-C252-4F73-95F3-1AFEB290F967}" type="slidenum">
              <a:rPr lang="en-US" altLang="en-US"/>
              <a:pPr/>
              <a:t>18</a:t>
            </a:fld>
            <a:endParaRPr lang="en-US" altLang="en-US"/>
          </a:p>
        </p:txBody>
      </p:sp>
      <p:sp>
        <p:nvSpPr>
          <p:cNvPr id="3" name="Text Box 1029"/>
          <p:cNvSpPr txBox="1">
            <a:spLocks noChangeArrowheads="1"/>
          </p:cNvSpPr>
          <p:nvPr/>
        </p:nvSpPr>
        <p:spPr bwMode="auto">
          <a:xfrm rot="5400000">
            <a:off x="7839075" y="1852614"/>
            <a:ext cx="933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a:t>Cool dust</a:t>
            </a:r>
          </a:p>
        </p:txBody>
      </p:sp>
      <p:sp>
        <p:nvSpPr>
          <p:cNvPr id="4" name="Text Box 1030"/>
          <p:cNvSpPr txBox="1">
            <a:spLocks noChangeArrowheads="1"/>
          </p:cNvSpPr>
          <p:nvPr/>
        </p:nvSpPr>
        <p:spPr bwMode="auto">
          <a:xfrm rot="5400000">
            <a:off x="7812192" y="3378515"/>
            <a:ext cx="974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t>Warm dust</a:t>
            </a:r>
          </a:p>
        </p:txBody>
      </p:sp>
      <p:sp>
        <p:nvSpPr>
          <p:cNvPr id="5" name="Text Box 1031"/>
          <p:cNvSpPr txBox="1">
            <a:spLocks noChangeArrowheads="1"/>
          </p:cNvSpPr>
          <p:nvPr/>
        </p:nvSpPr>
        <p:spPr bwMode="auto">
          <a:xfrm rot="5400000">
            <a:off x="7827016" y="4552112"/>
            <a:ext cx="971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t>Cool stars</a:t>
            </a:r>
          </a:p>
        </p:txBody>
      </p:sp>
      <p:sp>
        <p:nvSpPr>
          <p:cNvPr id="6" name="Text Box 1032"/>
          <p:cNvSpPr txBox="1">
            <a:spLocks noChangeArrowheads="1"/>
          </p:cNvSpPr>
          <p:nvPr/>
        </p:nvSpPr>
        <p:spPr bwMode="auto">
          <a:xfrm rot="5400000">
            <a:off x="7868792" y="5431633"/>
            <a:ext cx="896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t>Hot stars</a:t>
            </a:r>
          </a:p>
        </p:txBody>
      </p:sp>
      <p:sp>
        <p:nvSpPr>
          <p:cNvPr id="7" name="Line 1033"/>
          <p:cNvSpPr>
            <a:spLocks noChangeShapeType="1"/>
          </p:cNvSpPr>
          <p:nvPr/>
        </p:nvSpPr>
        <p:spPr bwMode="auto">
          <a:xfrm>
            <a:off x="8153399" y="1538289"/>
            <a:ext cx="2521" cy="4176711"/>
          </a:xfrm>
          <a:prstGeom prst="line">
            <a:avLst/>
          </a:prstGeom>
          <a:noFill/>
          <a:ln w="19050">
            <a:solidFill>
              <a:schemeClr val="tx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endParaRPr lang="en-CA"/>
          </a:p>
        </p:txBody>
      </p:sp>
      <p:sp>
        <p:nvSpPr>
          <p:cNvPr id="8" name="Text Box 1034"/>
          <p:cNvSpPr txBox="1">
            <a:spLocks noChangeArrowheads="1"/>
          </p:cNvSpPr>
          <p:nvPr/>
        </p:nvSpPr>
        <p:spPr bwMode="auto">
          <a:xfrm rot="5400000">
            <a:off x="7353906" y="3466306"/>
            <a:ext cx="2759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2000" dirty="0"/>
              <a:t>Increasing Temperature</a:t>
            </a:r>
          </a:p>
        </p:txBody>
      </p:sp>
      <p:sp>
        <p:nvSpPr>
          <p:cNvPr id="9" name="Text Box 1035"/>
          <p:cNvSpPr txBox="1">
            <a:spLocks noChangeArrowheads="1"/>
          </p:cNvSpPr>
          <p:nvPr/>
        </p:nvSpPr>
        <p:spPr bwMode="auto">
          <a:xfrm>
            <a:off x="8304025" y="2605087"/>
            <a:ext cx="461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800" dirty="0"/>
              <a:t>H</a:t>
            </a:r>
            <a:r>
              <a:rPr lang="en-US" altLang="en-US" sz="1800" baseline="-25000" dirty="0"/>
              <a:t>2</a:t>
            </a:r>
            <a:endParaRPr lang="en-US" altLang="en-US" sz="1800" dirty="0"/>
          </a:p>
        </p:txBody>
      </p:sp>
      <p:sp>
        <p:nvSpPr>
          <p:cNvPr id="10" name="Line 1037"/>
          <p:cNvSpPr>
            <a:spLocks noChangeShapeType="1"/>
          </p:cNvSpPr>
          <p:nvPr/>
        </p:nvSpPr>
        <p:spPr bwMode="auto">
          <a:xfrm flipH="1">
            <a:off x="202290" y="1614489"/>
            <a:ext cx="26310" cy="4100511"/>
          </a:xfrm>
          <a:prstGeom prst="line">
            <a:avLst/>
          </a:prstGeom>
          <a:noFill/>
          <a:ln w="19050">
            <a:solidFill>
              <a:schemeClr val="tx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endParaRPr lang="en-CA"/>
          </a:p>
        </p:txBody>
      </p:sp>
      <p:sp>
        <p:nvSpPr>
          <p:cNvPr id="11" name="Text Box 1038"/>
          <p:cNvSpPr txBox="1">
            <a:spLocks noChangeArrowheads="1"/>
          </p:cNvSpPr>
          <p:nvPr/>
        </p:nvSpPr>
        <p:spPr bwMode="auto">
          <a:xfrm rot="5400000">
            <a:off x="-507321" y="4648201"/>
            <a:ext cx="1724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a:t>Increasing Frequency</a:t>
            </a:r>
          </a:p>
        </p:txBody>
      </p:sp>
      <p:sp>
        <p:nvSpPr>
          <p:cNvPr id="12" name="Line 1039"/>
          <p:cNvSpPr>
            <a:spLocks noChangeShapeType="1"/>
          </p:cNvSpPr>
          <p:nvPr/>
        </p:nvSpPr>
        <p:spPr bwMode="auto">
          <a:xfrm flipH="1">
            <a:off x="761998" y="1614489"/>
            <a:ext cx="2" cy="4100511"/>
          </a:xfrm>
          <a:prstGeom prst="line">
            <a:avLst/>
          </a:prstGeom>
          <a:noFill/>
          <a:ln w="19050">
            <a:solidFill>
              <a:schemeClr val="tx1"/>
            </a:solidFill>
            <a:round/>
            <a:headEnd type="stealth"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endParaRPr lang="en-CA"/>
          </a:p>
        </p:txBody>
      </p:sp>
      <p:sp>
        <p:nvSpPr>
          <p:cNvPr id="13" name="Text Box 1040"/>
          <p:cNvSpPr txBox="1">
            <a:spLocks noChangeArrowheads="1"/>
          </p:cNvSpPr>
          <p:nvPr/>
        </p:nvSpPr>
        <p:spPr bwMode="auto">
          <a:xfrm rot="5400000">
            <a:off x="-291307" y="2591596"/>
            <a:ext cx="1801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r>
              <a:rPr lang="en-US" altLang="en-US" sz="1400" dirty="0"/>
              <a:t>Increasing Wavelength</a:t>
            </a:r>
          </a:p>
        </p:txBody>
      </p:sp>
      <p:sp>
        <p:nvSpPr>
          <p:cNvPr id="14" name="Rectangle 1026"/>
          <p:cNvSpPr txBox="1">
            <a:spLocks noChangeArrowheads="1"/>
          </p:cNvSpPr>
          <p:nvPr/>
        </p:nvSpPr>
        <p:spPr>
          <a:xfrm>
            <a:off x="3712854" y="228600"/>
            <a:ext cx="5278746" cy="4674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dirty="0"/>
              <a:t>80 Years of Multiwavelength Astronomy</a:t>
            </a:r>
          </a:p>
        </p:txBody>
      </p:sp>
      <p:pic>
        <p:nvPicPr>
          <p:cNvPr id="15" name="Picture 2" descr="Image result for time to le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26" y="54893"/>
            <a:ext cx="2594587" cy="145482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840666" y="1406892"/>
            <a:ext cx="7275967" cy="5040537"/>
            <a:chOff x="-152400" y="-6248"/>
            <a:chExt cx="9908476" cy="6864248"/>
          </a:xfrm>
        </p:grpSpPr>
        <p:pic>
          <p:nvPicPr>
            <p:cNvPr id="1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7" t="11333" r="15345" b="2036"/>
            <a:stretch/>
          </p:blipFill>
          <p:spPr bwMode="auto">
            <a:xfrm>
              <a:off x="-152400" y="225"/>
              <a:ext cx="9908476" cy="68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2649387" y="-6248"/>
              <a:ext cx="0" cy="6400800"/>
            </a:xfrm>
            <a:prstGeom prst="straightConnector1">
              <a:avLst/>
            </a:prstGeom>
            <a:ln w="127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9" name="Line 1036"/>
          <p:cNvSpPr>
            <a:spLocks noChangeShapeType="1"/>
          </p:cNvSpPr>
          <p:nvPr/>
        </p:nvSpPr>
        <p:spPr bwMode="auto">
          <a:xfrm flipH="1">
            <a:off x="7162800" y="2833689"/>
            <a:ext cx="1066800" cy="138111"/>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endParaRPr lang="en-CA"/>
          </a:p>
        </p:txBody>
      </p:sp>
      <p:cxnSp>
        <p:nvCxnSpPr>
          <p:cNvPr id="20" name="Straight Arrow Connector 19"/>
          <p:cNvCxnSpPr/>
          <p:nvPr/>
        </p:nvCxnSpPr>
        <p:spPr>
          <a:xfrm flipV="1">
            <a:off x="4493903" y="1459246"/>
            <a:ext cx="0" cy="4700219"/>
          </a:xfrm>
          <a:prstGeom prst="straightConnector1">
            <a:avLst/>
          </a:prstGeom>
          <a:ln w="127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400800" y="1350354"/>
            <a:ext cx="0" cy="4700219"/>
          </a:xfrm>
          <a:prstGeom prst="straightConnector1">
            <a:avLst/>
          </a:prstGeom>
          <a:ln w="1270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62600" y="6345340"/>
            <a:ext cx="3429000" cy="369332"/>
          </a:xfrm>
          <a:prstGeom prst="rect">
            <a:avLst/>
          </a:prstGeom>
          <a:noFill/>
        </p:spPr>
        <p:txBody>
          <a:bodyPr wrap="square" rtlCol="0">
            <a:spAutoFit/>
          </a:bodyPr>
          <a:lstStyle/>
          <a:p>
            <a:r>
              <a:rPr lang="en-CA" dirty="0"/>
              <a:t>VELA Pulsar (supernova </a:t>
            </a:r>
            <a:r>
              <a:rPr lang="en-CA" dirty="0" err="1"/>
              <a:t>remant</a:t>
            </a:r>
            <a:r>
              <a:rPr lang="en-CA" dirty="0"/>
              <a:t>)</a:t>
            </a:r>
          </a:p>
        </p:txBody>
      </p:sp>
      <p:sp>
        <p:nvSpPr>
          <p:cNvPr id="23" name="TextBox 22"/>
          <p:cNvSpPr txBox="1"/>
          <p:nvPr/>
        </p:nvSpPr>
        <p:spPr>
          <a:xfrm>
            <a:off x="2213885" y="6262763"/>
            <a:ext cx="1820630" cy="369332"/>
          </a:xfrm>
          <a:prstGeom prst="rect">
            <a:avLst/>
          </a:prstGeom>
          <a:noFill/>
        </p:spPr>
        <p:txBody>
          <a:bodyPr wrap="square" rtlCol="0">
            <a:spAutoFit/>
          </a:bodyPr>
          <a:lstStyle/>
          <a:p>
            <a:r>
              <a:rPr lang="en-CA" dirty="0"/>
              <a:t>Cygnus OB1</a:t>
            </a:r>
          </a:p>
        </p:txBody>
      </p:sp>
      <p:grpSp>
        <p:nvGrpSpPr>
          <p:cNvPr id="24" name="Group 23"/>
          <p:cNvGrpSpPr/>
          <p:nvPr/>
        </p:nvGrpSpPr>
        <p:grpSpPr>
          <a:xfrm>
            <a:off x="64617" y="75379"/>
            <a:ext cx="4598053" cy="1765848"/>
            <a:chOff x="64617" y="75379"/>
            <a:chExt cx="4598053" cy="1765848"/>
          </a:xfrm>
        </p:grpSpPr>
        <p:pic>
          <p:nvPicPr>
            <p:cNvPr id="25" name="Picture 2" descr="https://upload.wikimedia.org/wikipedia/commons/3/33/NGC_3372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17" y="75379"/>
              <a:ext cx="3648237" cy="176584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0670" y="1364289"/>
              <a:ext cx="4572000" cy="415498"/>
            </a:xfrm>
            <a:prstGeom prst="rect">
              <a:avLst/>
            </a:prstGeom>
          </p:spPr>
          <p:txBody>
            <a:bodyPr>
              <a:spAutoFit/>
            </a:bodyPr>
            <a:lstStyle/>
            <a:p>
              <a:r>
                <a:rPr lang="en-CA" sz="700" dirty="0"/>
                <a:t>By NASA, ESA, Z. </a:t>
              </a:r>
              <a:r>
                <a:rPr lang="en-CA" sz="700" dirty="0" err="1"/>
                <a:t>Levay</a:t>
              </a:r>
              <a:r>
                <a:rPr lang="en-CA" sz="700" dirty="0"/>
                <a:t> (</a:t>
              </a:r>
              <a:r>
                <a:rPr lang="en-CA" sz="700" dirty="0" err="1"/>
                <a:t>STScI</a:t>
              </a:r>
              <a:r>
                <a:rPr lang="en-CA" sz="700" dirty="0"/>
                <a:t>) - http://heritage.stsci.edu/2007/16/supplemental.html; see also http://hubblesite.org/newscenter/archive/releases/2007/16/image/k/, Public Domain, https://commons.wikimedia.org/w/index.php?curid=2097892</a:t>
              </a:r>
            </a:p>
          </p:txBody>
        </p:sp>
      </p:grpSp>
    </p:spTree>
    <p:extLst>
      <p:ext uri="{BB962C8B-B14F-4D97-AF65-F5344CB8AC3E}">
        <p14:creationId xmlns:p14="http://schemas.microsoft.com/office/powerpoint/2010/main" val="23755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structure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1814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Radio astronomy history</a:t>
            </a:r>
          </a:p>
          <a:p>
            <a:r>
              <a:rPr lang="en-US" dirty="0" smtClean="0"/>
              <a:t>Atmospheric windows</a:t>
            </a:r>
          </a:p>
          <a:p>
            <a:r>
              <a:rPr lang="en-US" dirty="0" smtClean="0"/>
              <a:t>Radiometer equation and some physics</a:t>
            </a:r>
          </a:p>
          <a:p>
            <a:r>
              <a:rPr lang="en-US" dirty="0" smtClean="0"/>
              <a:t>The typical receiver</a:t>
            </a:r>
          </a:p>
          <a:p>
            <a:r>
              <a:rPr lang="en-US" dirty="0" smtClean="0"/>
              <a:t>Details of receiver components</a:t>
            </a:r>
          </a:p>
        </p:txBody>
      </p:sp>
    </p:spTree>
    <p:extLst>
      <p:ext uri="{BB962C8B-B14F-4D97-AF65-F5344CB8AC3E}">
        <p14:creationId xmlns:p14="http://schemas.microsoft.com/office/powerpoint/2010/main" val="569742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1"/>
          </p:nvPr>
        </p:nvSpPr>
        <p:spPr>
          <a:xfrm>
            <a:off x="7772400" y="6248400"/>
            <a:ext cx="685800" cy="457200"/>
          </a:xfrm>
        </p:spPr>
        <p:txBody>
          <a:bodyPr/>
          <a:lstStyle/>
          <a:p>
            <a:fld id="{C5C87729-A750-4613-8B70-070667529723}" type="slidenum">
              <a:rPr lang="en-US" altLang="en-US"/>
              <a:pPr/>
              <a:t>20</a:t>
            </a:fld>
            <a:endParaRPr lang="en-US" altLang="en-US"/>
          </a:p>
        </p:txBody>
      </p:sp>
      <p:sp>
        <p:nvSpPr>
          <p:cNvPr id="3" name="Rectangle 2"/>
          <p:cNvSpPr txBox="1">
            <a:spLocks noChangeArrowheads="1"/>
          </p:cNvSpPr>
          <p:nvPr/>
        </p:nvSpPr>
        <p:spPr>
          <a:xfrm>
            <a:off x="152400" y="381000"/>
            <a:ext cx="8915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t>Stepping back a bit… How </a:t>
            </a:r>
            <a:r>
              <a:rPr lang="en-US" altLang="en-US" sz="2800" dirty="0"/>
              <a:t>Does the Information Get From the Star/object to a Signal on a Computer?</a:t>
            </a:r>
          </a:p>
        </p:txBody>
      </p:sp>
      <p:pic>
        <p:nvPicPr>
          <p:cNvPr id="4" name="Picture 12" descr="C:\Documents and Settings\Lisa\Application Data\Microsoft\Media Catalog\recevier.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3913" y="5822950"/>
            <a:ext cx="1487487" cy="34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5"/>
          <p:cNvSpPr>
            <a:spLocks noChangeArrowheads="1"/>
          </p:cNvSpPr>
          <p:nvPr/>
        </p:nvSpPr>
        <p:spPr bwMode="auto">
          <a:xfrm>
            <a:off x="1981200" y="3048000"/>
            <a:ext cx="1905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pPr>
            <a:r>
              <a:rPr lang="en-US" altLang="en-US" sz="1200" u="sng" dirty="0">
                <a:latin typeface="+mn-lt"/>
              </a:rPr>
              <a:t>Radiative Transfer</a:t>
            </a:r>
          </a:p>
          <a:p>
            <a:pPr>
              <a:lnSpc>
                <a:spcPct val="90000"/>
              </a:lnSpc>
              <a:spcBef>
                <a:spcPct val="20000"/>
              </a:spcBef>
            </a:pPr>
            <a:endParaRPr lang="en-US" altLang="en-US" sz="1200" dirty="0">
              <a:latin typeface="+mn-lt"/>
            </a:endParaRPr>
          </a:p>
          <a:p>
            <a:pPr>
              <a:lnSpc>
                <a:spcPct val="90000"/>
              </a:lnSpc>
              <a:spcBef>
                <a:spcPct val="20000"/>
              </a:spcBef>
            </a:pPr>
            <a:r>
              <a:rPr lang="en-US" altLang="en-US" sz="1200" dirty="0">
                <a:latin typeface="+mn-lt"/>
              </a:rPr>
              <a:t>Received brightness</a:t>
            </a:r>
          </a:p>
          <a:p>
            <a:pPr>
              <a:lnSpc>
                <a:spcPct val="90000"/>
              </a:lnSpc>
              <a:spcBef>
                <a:spcPct val="20000"/>
              </a:spcBef>
            </a:pPr>
            <a:r>
              <a:rPr lang="en-US" altLang="en-US" sz="1200" dirty="0">
                <a:latin typeface="+mn-lt"/>
              </a:rPr>
              <a:t>changes:</a:t>
            </a:r>
          </a:p>
          <a:p>
            <a:pPr>
              <a:lnSpc>
                <a:spcPct val="90000"/>
              </a:lnSpc>
              <a:spcBef>
                <a:spcPct val="20000"/>
              </a:spcBef>
            </a:pPr>
            <a:r>
              <a:rPr lang="en-US" altLang="en-US" sz="1200" dirty="0">
                <a:latin typeface="+mn-lt"/>
              </a:rPr>
              <a:t>-  due to distance travelled </a:t>
            </a:r>
          </a:p>
          <a:p>
            <a:pPr>
              <a:lnSpc>
                <a:spcPct val="90000"/>
              </a:lnSpc>
              <a:spcBef>
                <a:spcPct val="20000"/>
              </a:spcBef>
            </a:pPr>
            <a:endParaRPr lang="en-US" altLang="en-US" sz="1200" dirty="0">
              <a:latin typeface="+mn-lt"/>
            </a:endParaRPr>
          </a:p>
          <a:p>
            <a:pPr>
              <a:lnSpc>
                <a:spcPct val="90000"/>
              </a:lnSpc>
              <a:spcBef>
                <a:spcPct val="20000"/>
              </a:spcBef>
            </a:pPr>
            <a:endParaRPr lang="en-US" altLang="en-US" sz="1200" dirty="0">
              <a:latin typeface="+mn-lt"/>
            </a:endParaRPr>
          </a:p>
          <a:p>
            <a:pPr>
              <a:lnSpc>
                <a:spcPct val="90000"/>
              </a:lnSpc>
              <a:spcBef>
                <a:spcPct val="20000"/>
              </a:spcBef>
            </a:pPr>
            <a:r>
              <a:rPr lang="en-US" altLang="en-US" sz="1200" dirty="0">
                <a:latin typeface="+mn-lt"/>
              </a:rPr>
              <a:t>- Due to medium travelled </a:t>
            </a:r>
          </a:p>
          <a:p>
            <a:pPr>
              <a:lnSpc>
                <a:spcPct val="90000"/>
              </a:lnSpc>
              <a:spcBef>
                <a:spcPct val="20000"/>
              </a:spcBef>
            </a:pPr>
            <a:r>
              <a:rPr lang="en-US" altLang="en-US" sz="1200" dirty="0">
                <a:latin typeface="+mn-lt"/>
              </a:rPr>
              <a:t>through</a:t>
            </a:r>
          </a:p>
          <a:p>
            <a:pPr>
              <a:lnSpc>
                <a:spcPct val="90000"/>
              </a:lnSpc>
              <a:spcBef>
                <a:spcPct val="20000"/>
              </a:spcBef>
            </a:pPr>
            <a:endParaRPr lang="en-US" altLang="en-US" sz="1600" dirty="0">
              <a:latin typeface="+mn-lt"/>
            </a:endParaRPr>
          </a:p>
          <a:p>
            <a:pPr>
              <a:lnSpc>
                <a:spcPct val="90000"/>
              </a:lnSpc>
              <a:spcBef>
                <a:spcPct val="20000"/>
              </a:spcBef>
            </a:pPr>
            <a:r>
              <a:rPr lang="en-US" altLang="en-US" sz="1200" dirty="0">
                <a:latin typeface="+mn-lt"/>
              </a:rPr>
              <a:t>-    = optical depth of cloud</a:t>
            </a:r>
          </a:p>
          <a:p>
            <a:pPr>
              <a:lnSpc>
                <a:spcPct val="90000"/>
              </a:lnSpc>
              <a:spcBef>
                <a:spcPct val="20000"/>
              </a:spcBef>
            </a:pPr>
            <a:r>
              <a:rPr lang="en-US" altLang="en-US" sz="1200" dirty="0">
                <a:latin typeface="+mn-lt"/>
              </a:rPr>
              <a:t>- B</a:t>
            </a:r>
            <a:r>
              <a:rPr lang="en-US" altLang="en-US" sz="1200" baseline="-25000" dirty="0">
                <a:latin typeface="+mn-lt"/>
              </a:rPr>
              <a:t>i </a:t>
            </a:r>
            <a:r>
              <a:rPr lang="en-US" altLang="en-US" sz="1200" dirty="0">
                <a:latin typeface="+mn-lt"/>
              </a:rPr>
              <a:t>= brightness of cloud</a:t>
            </a:r>
          </a:p>
          <a:p>
            <a:pPr>
              <a:lnSpc>
                <a:spcPct val="90000"/>
              </a:lnSpc>
              <a:spcBef>
                <a:spcPct val="20000"/>
              </a:spcBef>
            </a:pPr>
            <a:r>
              <a:rPr lang="en-US" altLang="en-US" sz="1200" dirty="0">
                <a:latin typeface="+mn-lt"/>
              </a:rPr>
              <a:t>- </a:t>
            </a:r>
            <a:r>
              <a:rPr lang="en-US" altLang="en-US" sz="1200" dirty="0" err="1">
                <a:latin typeface="+mn-lt"/>
              </a:rPr>
              <a:t>B</a:t>
            </a:r>
            <a:r>
              <a:rPr lang="en-US" altLang="en-US" sz="1200" baseline="-25000" dirty="0" err="1">
                <a:latin typeface="+mn-lt"/>
              </a:rPr>
              <a:t>s</a:t>
            </a:r>
            <a:r>
              <a:rPr lang="en-US" altLang="en-US" sz="1200" baseline="-25000" dirty="0">
                <a:latin typeface="+mn-lt"/>
              </a:rPr>
              <a:t> </a:t>
            </a:r>
            <a:r>
              <a:rPr lang="en-US" altLang="en-US" sz="1200" dirty="0">
                <a:latin typeface="+mn-lt"/>
              </a:rPr>
              <a:t>= brightness of source</a:t>
            </a:r>
          </a:p>
        </p:txBody>
      </p:sp>
      <p:sp>
        <p:nvSpPr>
          <p:cNvPr id="6" name="Rectangle 26"/>
          <p:cNvSpPr>
            <a:spLocks noChangeArrowheads="1"/>
          </p:cNvSpPr>
          <p:nvPr/>
        </p:nvSpPr>
        <p:spPr bwMode="auto">
          <a:xfrm>
            <a:off x="4038600" y="2895600"/>
            <a:ext cx="1828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0" indent="3175">
              <a:lnSpc>
                <a:spcPct val="90000"/>
              </a:lnSpc>
              <a:spcBef>
                <a:spcPct val="20000"/>
              </a:spcBef>
            </a:pPr>
            <a:r>
              <a:rPr lang="en-US" altLang="en-US" sz="1200" u="sng" dirty="0">
                <a:latin typeface="+mn-lt"/>
              </a:rPr>
              <a:t>Antenna / Telescope</a:t>
            </a:r>
          </a:p>
          <a:p>
            <a:pPr marL="0" indent="3175">
              <a:lnSpc>
                <a:spcPct val="90000"/>
              </a:lnSpc>
              <a:spcBef>
                <a:spcPct val="20000"/>
              </a:spcBef>
            </a:pPr>
            <a:endParaRPr lang="en-US" altLang="en-US" sz="1200" u="sng" dirty="0">
              <a:latin typeface="+mn-lt"/>
            </a:endParaRPr>
          </a:p>
          <a:p>
            <a:pPr marL="0" indent="3175">
              <a:lnSpc>
                <a:spcPct val="90000"/>
              </a:lnSpc>
              <a:spcBef>
                <a:spcPct val="20000"/>
              </a:spcBef>
            </a:pPr>
            <a:r>
              <a:rPr lang="en-US" altLang="en-US" sz="1200" dirty="0">
                <a:latin typeface="+mn-lt"/>
              </a:rPr>
              <a:t>R</a:t>
            </a:r>
            <a:r>
              <a:rPr lang="en-US" altLang="en-US" sz="1200" dirty="0" smtClean="0">
                <a:latin typeface="+mn-lt"/>
              </a:rPr>
              <a:t>eflectors </a:t>
            </a:r>
            <a:r>
              <a:rPr lang="en-US" altLang="en-US" sz="1200" dirty="0">
                <a:latin typeface="+mn-lt"/>
              </a:rPr>
              <a:t>focus and </a:t>
            </a:r>
          </a:p>
          <a:p>
            <a:pPr marL="0" indent="3175">
              <a:lnSpc>
                <a:spcPct val="90000"/>
              </a:lnSpc>
              <a:spcBef>
                <a:spcPct val="20000"/>
              </a:spcBef>
            </a:pPr>
            <a:r>
              <a:rPr lang="en-US" altLang="en-US" sz="1200" dirty="0">
                <a:latin typeface="+mn-lt"/>
              </a:rPr>
              <a:t>amplify signal.</a:t>
            </a:r>
          </a:p>
          <a:p>
            <a:pPr marL="0" indent="3175">
              <a:lnSpc>
                <a:spcPct val="90000"/>
              </a:lnSpc>
              <a:spcBef>
                <a:spcPct val="20000"/>
              </a:spcBef>
            </a:pPr>
            <a:endParaRPr lang="en-US" altLang="en-US" sz="1200" dirty="0">
              <a:latin typeface="+mn-lt"/>
            </a:endParaRPr>
          </a:p>
          <a:p>
            <a:pPr marL="0" indent="3175">
              <a:lnSpc>
                <a:spcPct val="90000"/>
              </a:lnSpc>
              <a:spcBef>
                <a:spcPct val="20000"/>
              </a:spcBef>
            </a:pPr>
            <a:r>
              <a:rPr lang="en-US" altLang="en-US" sz="1200" dirty="0">
                <a:latin typeface="+mn-lt"/>
              </a:rPr>
              <a:t>Feed: Transducer </a:t>
            </a:r>
          </a:p>
          <a:p>
            <a:pPr marL="0" indent="3175">
              <a:lnSpc>
                <a:spcPct val="90000"/>
              </a:lnSpc>
              <a:spcBef>
                <a:spcPct val="20000"/>
              </a:spcBef>
            </a:pPr>
            <a:r>
              <a:rPr lang="en-US" altLang="en-US" sz="1200" dirty="0">
                <a:latin typeface="+mn-lt"/>
              </a:rPr>
              <a:t>changing  EM waves in</a:t>
            </a:r>
          </a:p>
          <a:p>
            <a:pPr marL="0" indent="3175">
              <a:lnSpc>
                <a:spcPct val="90000"/>
              </a:lnSpc>
              <a:spcBef>
                <a:spcPct val="20000"/>
              </a:spcBef>
            </a:pPr>
            <a:r>
              <a:rPr lang="en-US" altLang="en-US" sz="1200" dirty="0">
                <a:latin typeface="+mn-lt"/>
              </a:rPr>
              <a:t> free  space to EM </a:t>
            </a:r>
          </a:p>
          <a:p>
            <a:pPr marL="0" indent="3175">
              <a:lnSpc>
                <a:spcPct val="90000"/>
              </a:lnSpc>
              <a:spcBef>
                <a:spcPct val="20000"/>
              </a:spcBef>
            </a:pPr>
            <a:r>
              <a:rPr lang="en-US" altLang="en-US" sz="1200" dirty="0">
                <a:latin typeface="+mn-lt"/>
              </a:rPr>
              <a:t>waves  on a transmission </a:t>
            </a:r>
          </a:p>
          <a:p>
            <a:pPr marL="0" indent="3175">
              <a:lnSpc>
                <a:spcPct val="90000"/>
              </a:lnSpc>
              <a:spcBef>
                <a:spcPct val="20000"/>
              </a:spcBef>
            </a:pPr>
            <a:r>
              <a:rPr lang="en-US" altLang="en-US" sz="1200" dirty="0">
                <a:latin typeface="+mn-lt"/>
              </a:rPr>
              <a:t>line,  i.e. coaxial cable or </a:t>
            </a:r>
          </a:p>
          <a:p>
            <a:pPr marL="0" indent="3175">
              <a:lnSpc>
                <a:spcPct val="90000"/>
              </a:lnSpc>
              <a:spcBef>
                <a:spcPct val="20000"/>
              </a:spcBef>
            </a:pPr>
            <a:r>
              <a:rPr lang="en-US" altLang="en-US" sz="1200" dirty="0">
                <a:latin typeface="+mn-lt"/>
              </a:rPr>
              <a:t>waveguide</a:t>
            </a:r>
          </a:p>
          <a:p>
            <a:pPr marL="0" indent="3175">
              <a:lnSpc>
                <a:spcPct val="90000"/>
              </a:lnSpc>
              <a:spcBef>
                <a:spcPct val="20000"/>
              </a:spcBef>
            </a:pPr>
            <a:endParaRPr lang="en-US" altLang="en-US" sz="1200" dirty="0">
              <a:latin typeface="+mn-lt"/>
            </a:endParaRPr>
          </a:p>
          <a:p>
            <a:pPr marL="0" indent="3175">
              <a:lnSpc>
                <a:spcPct val="90000"/>
              </a:lnSpc>
              <a:spcBef>
                <a:spcPct val="20000"/>
              </a:spcBef>
            </a:pPr>
            <a:r>
              <a:rPr lang="en-US" altLang="en-US" sz="1200" dirty="0">
                <a:latin typeface="+mn-lt"/>
              </a:rPr>
              <a:t>Optical analog </a:t>
            </a:r>
            <a:r>
              <a:rPr lang="en-US" altLang="en-US" sz="1200" dirty="0" smtClean="0">
                <a:latin typeface="+mn-lt"/>
              </a:rPr>
              <a:t>of entire telescope is </a:t>
            </a:r>
            <a:r>
              <a:rPr lang="en-US" altLang="en-US" sz="1200" dirty="0">
                <a:latin typeface="+mn-lt"/>
              </a:rPr>
              <a:t>an </a:t>
            </a:r>
          </a:p>
          <a:p>
            <a:pPr marL="0" indent="3175">
              <a:lnSpc>
                <a:spcPct val="90000"/>
              </a:lnSpc>
              <a:spcBef>
                <a:spcPct val="20000"/>
              </a:spcBef>
            </a:pPr>
            <a:r>
              <a:rPr lang="en-US" altLang="en-US" sz="1200" dirty="0">
                <a:latin typeface="+mn-lt"/>
              </a:rPr>
              <a:t>eyeball or a </a:t>
            </a:r>
            <a:r>
              <a:rPr lang="en-US" altLang="en-US" sz="1000" dirty="0">
                <a:latin typeface="+mn-lt"/>
              </a:rPr>
              <a:t>CCD</a:t>
            </a:r>
            <a:r>
              <a:rPr lang="en-US" altLang="en-US" sz="1200" dirty="0">
                <a:latin typeface="+mn-lt"/>
              </a:rPr>
              <a:t> or </a:t>
            </a:r>
          </a:p>
          <a:p>
            <a:pPr marL="0" indent="3175">
              <a:lnSpc>
                <a:spcPct val="90000"/>
              </a:lnSpc>
              <a:spcBef>
                <a:spcPct val="20000"/>
              </a:spcBef>
            </a:pPr>
            <a:r>
              <a:rPr lang="en-US" altLang="en-US" sz="1200" dirty="0">
                <a:latin typeface="+mn-lt"/>
              </a:rPr>
              <a:t>photographic plate</a:t>
            </a:r>
          </a:p>
          <a:p>
            <a:pPr>
              <a:lnSpc>
                <a:spcPct val="90000"/>
              </a:lnSpc>
              <a:spcBef>
                <a:spcPct val="20000"/>
              </a:spcBef>
              <a:buFontTx/>
              <a:buChar char="•"/>
            </a:pPr>
            <a:endParaRPr lang="en-US" altLang="en-US" sz="1200" dirty="0">
              <a:latin typeface="+mn-lt"/>
            </a:endParaRPr>
          </a:p>
        </p:txBody>
      </p:sp>
      <p:sp>
        <p:nvSpPr>
          <p:cNvPr id="7" name="Rectangle 29"/>
          <p:cNvSpPr>
            <a:spLocks noChangeArrowheads="1"/>
          </p:cNvSpPr>
          <p:nvPr/>
        </p:nvSpPr>
        <p:spPr bwMode="auto">
          <a:xfrm>
            <a:off x="152400" y="2514600"/>
            <a:ext cx="1828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pPr>
            <a:r>
              <a:rPr lang="en-US" altLang="en-US" sz="1200" u="sng" dirty="0">
                <a:latin typeface="+mn-lt"/>
              </a:rPr>
              <a:t>Celestial Object – how does it emit?</a:t>
            </a:r>
          </a:p>
          <a:p>
            <a:pPr>
              <a:lnSpc>
                <a:spcPct val="90000"/>
              </a:lnSpc>
              <a:spcBef>
                <a:spcPct val="20000"/>
              </a:spcBef>
            </a:pPr>
            <a:endParaRPr lang="en-US" altLang="en-US" sz="1200" u="sng" dirty="0">
              <a:latin typeface="+mn-lt"/>
            </a:endParaRPr>
          </a:p>
          <a:p>
            <a:pPr>
              <a:lnSpc>
                <a:spcPct val="90000"/>
              </a:lnSpc>
              <a:spcBef>
                <a:spcPct val="20000"/>
              </a:spcBef>
            </a:pPr>
            <a:r>
              <a:rPr lang="en-US" altLang="en-US" sz="1200" i="1" dirty="0">
                <a:latin typeface="+mn-lt"/>
              </a:rPr>
              <a:t>Thermal emission</a:t>
            </a:r>
          </a:p>
          <a:p>
            <a:pPr>
              <a:lnSpc>
                <a:spcPct val="90000"/>
              </a:lnSpc>
              <a:spcBef>
                <a:spcPct val="20000"/>
              </a:spcBef>
              <a:buFontTx/>
              <a:buChar char="-"/>
            </a:pPr>
            <a:r>
              <a:rPr lang="en-US" altLang="en-US" sz="1200" dirty="0">
                <a:latin typeface="+mn-lt"/>
              </a:rPr>
              <a:t>due to physical temperatures</a:t>
            </a:r>
          </a:p>
          <a:p>
            <a:pPr>
              <a:lnSpc>
                <a:spcPct val="90000"/>
              </a:lnSpc>
              <a:spcBef>
                <a:spcPct val="20000"/>
              </a:spcBef>
              <a:buFontTx/>
              <a:buChar char="-"/>
            </a:pPr>
            <a:r>
              <a:rPr lang="en-US" altLang="en-US" sz="1200" dirty="0">
                <a:latin typeface="+mn-lt"/>
              </a:rPr>
              <a:t>Planck’s law: P a f, t</a:t>
            </a:r>
          </a:p>
          <a:p>
            <a:pPr>
              <a:lnSpc>
                <a:spcPct val="90000"/>
              </a:lnSpc>
              <a:spcBef>
                <a:spcPct val="20000"/>
              </a:spcBef>
            </a:pPr>
            <a:endParaRPr lang="en-US" altLang="en-US" sz="1200" i="1" dirty="0">
              <a:latin typeface="+mn-lt"/>
            </a:endParaRPr>
          </a:p>
          <a:p>
            <a:pPr>
              <a:lnSpc>
                <a:spcPct val="90000"/>
              </a:lnSpc>
              <a:spcBef>
                <a:spcPct val="20000"/>
              </a:spcBef>
            </a:pPr>
            <a:r>
              <a:rPr lang="en-US" altLang="en-US" sz="1200" i="1" dirty="0">
                <a:latin typeface="+mn-lt"/>
              </a:rPr>
              <a:t>Non-thermal  (synchrotron) emission</a:t>
            </a:r>
          </a:p>
          <a:p>
            <a:pPr>
              <a:lnSpc>
                <a:spcPct val="90000"/>
              </a:lnSpc>
              <a:spcBef>
                <a:spcPct val="20000"/>
              </a:spcBef>
            </a:pPr>
            <a:r>
              <a:rPr lang="en-US" altLang="en-US" sz="1200" dirty="0">
                <a:latin typeface="+mn-lt"/>
              </a:rPr>
              <a:t>- electrons spiraling along B-field lines</a:t>
            </a:r>
          </a:p>
          <a:p>
            <a:pPr>
              <a:lnSpc>
                <a:spcPct val="90000"/>
              </a:lnSpc>
              <a:spcBef>
                <a:spcPct val="20000"/>
              </a:spcBef>
            </a:pPr>
            <a:endParaRPr lang="en-US" altLang="en-US" sz="1200" i="1" dirty="0">
              <a:latin typeface="+mn-lt"/>
            </a:endParaRPr>
          </a:p>
          <a:p>
            <a:pPr>
              <a:lnSpc>
                <a:spcPct val="90000"/>
              </a:lnSpc>
              <a:spcBef>
                <a:spcPct val="20000"/>
              </a:spcBef>
            </a:pPr>
            <a:r>
              <a:rPr lang="en-US" altLang="en-US" sz="1200" i="1" dirty="0">
                <a:latin typeface="+mn-lt"/>
              </a:rPr>
              <a:t>Spectral line emission</a:t>
            </a:r>
          </a:p>
          <a:p>
            <a:pPr>
              <a:lnSpc>
                <a:spcPct val="90000"/>
              </a:lnSpc>
              <a:spcBef>
                <a:spcPct val="20000"/>
              </a:spcBef>
            </a:pPr>
            <a:r>
              <a:rPr lang="en-US" altLang="en-US" sz="1200" dirty="0">
                <a:latin typeface="+mn-lt"/>
              </a:rPr>
              <a:t>- transitions between energy levels in atoms and molecules</a:t>
            </a:r>
          </a:p>
        </p:txBody>
      </p:sp>
      <p:sp>
        <p:nvSpPr>
          <p:cNvPr id="8" name="Rectangle 30"/>
          <p:cNvSpPr>
            <a:spLocks noChangeArrowheads="1"/>
          </p:cNvSpPr>
          <p:nvPr/>
        </p:nvSpPr>
        <p:spPr bwMode="auto">
          <a:xfrm>
            <a:off x="5867400" y="3048000"/>
            <a:ext cx="1600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20000"/>
              </a:spcBef>
            </a:pPr>
            <a:r>
              <a:rPr lang="en-US" altLang="en-US" sz="1200" u="sng" dirty="0">
                <a:latin typeface="+mn-lt"/>
              </a:rPr>
              <a:t>Receiver</a:t>
            </a:r>
          </a:p>
          <a:p>
            <a:pPr>
              <a:lnSpc>
                <a:spcPct val="90000"/>
              </a:lnSpc>
              <a:spcBef>
                <a:spcPct val="20000"/>
              </a:spcBef>
            </a:pPr>
            <a:endParaRPr lang="en-US" altLang="en-US" sz="1200" u="sng" dirty="0">
              <a:latin typeface="+mn-lt"/>
            </a:endParaRPr>
          </a:p>
          <a:p>
            <a:pPr>
              <a:lnSpc>
                <a:spcPct val="90000"/>
              </a:lnSpc>
              <a:spcBef>
                <a:spcPct val="20000"/>
              </a:spcBef>
            </a:pPr>
            <a:r>
              <a:rPr lang="en-US" altLang="en-US" sz="1200" dirty="0">
                <a:latin typeface="+mn-lt"/>
              </a:rPr>
              <a:t>Takes transmission line signal and:</a:t>
            </a:r>
          </a:p>
          <a:p>
            <a:pPr>
              <a:lnSpc>
                <a:spcPct val="90000"/>
              </a:lnSpc>
              <a:spcBef>
                <a:spcPct val="20000"/>
              </a:spcBef>
            </a:pPr>
            <a:r>
              <a:rPr lang="en-US" altLang="en-US" sz="1200" dirty="0">
                <a:latin typeface="+mn-lt"/>
              </a:rPr>
              <a:t>- Amplifies</a:t>
            </a:r>
          </a:p>
          <a:p>
            <a:pPr>
              <a:lnSpc>
                <a:spcPct val="90000"/>
              </a:lnSpc>
              <a:spcBef>
                <a:spcPct val="20000"/>
              </a:spcBef>
            </a:pPr>
            <a:r>
              <a:rPr lang="en-US" altLang="en-US" sz="1200" dirty="0">
                <a:latin typeface="+mn-lt"/>
              </a:rPr>
              <a:t>- Changes frequency “down-/up-converting”</a:t>
            </a:r>
          </a:p>
          <a:p>
            <a:pPr>
              <a:lnSpc>
                <a:spcPct val="90000"/>
              </a:lnSpc>
              <a:spcBef>
                <a:spcPct val="20000"/>
              </a:spcBef>
            </a:pPr>
            <a:r>
              <a:rPr lang="en-US" altLang="en-US" sz="1200" dirty="0">
                <a:latin typeface="+mn-lt"/>
              </a:rPr>
              <a:t>- Filters</a:t>
            </a:r>
          </a:p>
          <a:p>
            <a:pPr>
              <a:lnSpc>
                <a:spcPct val="90000"/>
              </a:lnSpc>
              <a:spcBef>
                <a:spcPct val="20000"/>
              </a:spcBef>
            </a:pPr>
            <a:r>
              <a:rPr lang="en-US" altLang="en-US" sz="1200" dirty="0" smtClean="0">
                <a:latin typeface="+mn-lt"/>
              </a:rPr>
              <a:t>- Detects</a:t>
            </a:r>
          </a:p>
          <a:p>
            <a:pPr>
              <a:lnSpc>
                <a:spcPct val="90000"/>
              </a:lnSpc>
              <a:spcBef>
                <a:spcPct val="20000"/>
              </a:spcBef>
            </a:pPr>
            <a:endParaRPr lang="en-US" altLang="en-US" sz="1200" dirty="0" smtClean="0">
              <a:latin typeface="+mn-lt"/>
            </a:endParaRPr>
          </a:p>
          <a:p>
            <a:pPr>
              <a:lnSpc>
                <a:spcPct val="90000"/>
              </a:lnSpc>
              <a:spcBef>
                <a:spcPct val="20000"/>
              </a:spcBef>
            </a:pPr>
            <a:r>
              <a:rPr lang="en-US" altLang="en-US" sz="1200" dirty="0" smtClean="0">
                <a:latin typeface="+mn-lt"/>
              </a:rPr>
              <a:t>Preserves the Phase </a:t>
            </a:r>
            <a:r>
              <a:rPr lang="en-US" altLang="en-US" sz="1200" b="1" dirty="0" smtClean="0">
                <a:latin typeface="+mn-lt"/>
              </a:rPr>
              <a:t>(Coherent)</a:t>
            </a:r>
            <a:endParaRPr lang="en-US" altLang="en-US" sz="1200" b="1" dirty="0">
              <a:latin typeface="+mn-lt"/>
            </a:endParaRPr>
          </a:p>
          <a:p>
            <a:pPr>
              <a:lnSpc>
                <a:spcPct val="90000"/>
              </a:lnSpc>
              <a:spcBef>
                <a:spcPct val="20000"/>
              </a:spcBef>
            </a:pPr>
            <a:endParaRPr lang="en-US" altLang="en-US" sz="1200" dirty="0">
              <a:latin typeface="+mn-lt"/>
            </a:endParaRPr>
          </a:p>
          <a:p>
            <a:pPr>
              <a:lnSpc>
                <a:spcPct val="90000"/>
              </a:lnSpc>
              <a:spcBef>
                <a:spcPct val="20000"/>
              </a:spcBef>
            </a:pPr>
            <a:endParaRPr lang="en-US" altLang="en-US" sz="1200" dirty="0">
              <a:latin typeface="+mn-lt"/>
            </a:endParaRPr>
          </a:p>
          <a:p>
            <a:pPr>
              <a:lnSpc>
                <a:spcPct val="90000"/>
              </a:lnSpc>
              <a:spcBef>
                <a:spcPct val="20000"/>
              </a:spcBef>
              <a:buFontTx/>
              <a:buChar char="•"/>
            </a:pPr>
            <a:endParaRPr lang="en-US" altLang="en-US" sz="1200" dirty="0">
              <a:latin typeface="Papyrus" panose="03070502060502030205" pitchFamily="66" charset="0"/>
            </a:endParaRPr>
          </a:p>
        </p:txBody>
      </p:sp>
      <p:sp>
        <p:nvSpPr>
          <p:cNvPr id="9" name="Rectangle 31"/>
          <p:cNvSpPr>
            <a:spLocks noChangeArrowheads="1"/>
          </p:cNvSpPr>
          <p:nvPr/>
        </p:nvSpPr>
        <p:spPr bwMode="auto">
          <a:xfrm>
            <a:off x="7391400" y="3200400"/>
            <a:ext cx="152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pPr>
            <a:r>
              <a:rPr lang="en-US" altLang="en-US" sz="1200" u="sng" dirty="0" err="1">
                <a:latin typeface="+mn-lt"/>
              </a:rPr>
              <a:t>Backends</a:t>
            </a:r>
            <a:r>
              <a:rPr lang="en-US" altLang="en-US" sz="1200" u="sng" dirty="0">
                <a:latin typeface="+mn-lt"/>
              </a:rPr>
              <a:t> and Storage</a:t>
            </a:r>
          </a:p>
          <a:p>
            <a:pPr>
              <a:lnSpc>
                <a:spcPct val="90000"/>
              </a:lnSpc>
              <a:spcBef>
                <a:spcPct val="20000"/>
              </a:spcBef>
            </a:pPr>
            <a:endParaRPr lang="en-US" altLang="en-US" sz="1200" dirty="0">
              <a:latin typeface="+mn-lt"/>
            </a:endParaRPr>
          </a:p>
          <a:p>
            <a:pPr>
              <a:lnSpc>
                <a:spcPct val="90000"/>
              </a:lnSpc>
              <a:spcBef>
                <a:spcPct val="20000"/>
              </a:spcBef>
            </a:pPr>
            <a:r>
              <a:rPr lang="en-US" altLang="en-US" sz="1200" dirty="0">
                <a:latin typeface="+mn-lt"/>
              </a:rPr>
              <a:t>- Sample in time or frequency</a:t>
            </a:r>
          </a:p>
          <a:p>
            <a:pPr>
              <a:lnSpc>
                <a:spcPct val="90000"/>
              </a:lnSpc>
              <a:spcBef>
                <a:spcPct val="20000"/>
              </a:spcBef>
            </a:pPr>
            <a:r>
              <a:rPr lang="en-US" altLang="en-US" sz="1200" dirty="0">
                <a:latin typeface="+mn-lt"/>
              </a:rPr>
              <a:t>- </a:t>
            </a:r>
            <a:r>
              <a:rPr lang="en-US" altLang="en-US" sz="1200" dirty="0" smtClean="0">
                <a:latin typeface="+mn-lt"/>
              </a:rPr>
              <a:t>store </a:t>
            </a:r>
            <a:r>
              <a:rPr lang="en-US" altLang="en-US" sz="1200" dirty="0">
                <a:latin typeface="+mn-lt"/>
              </a:rPr>
              <a:t>information on </a:t>
            </a:r>
            <a:r>
              <a:rPr lang="en-US" altLang="en-US" sz="1200" dirty="0" smtClean="0">
                <a:latin typeface="+mn-lt"/>
              </a:rPr>
              <a:t>computer</a:t>
            </a:r>
            <a:endParaRPr lang="en-US" altLang="en-US" sz="1200" dirty="0">
              <a:latin typeface="+mn-lt"/>
            </a:endParaRPr>
          </a:p>
          <a:p>
            <a:pPr>
              <a:lnSpc>
                <a:spcPct val="90000"/>
              </a:lnSpc>
              <a:spcBef>
                <a:spcPct val="20000"/>
              </a:spcBef>
              <a:buFontTx/>
              <a:buChar char="•"/>
            </a:pPr>
            <a:endParaRPr lang="en-US" altLang="en-US" sz="1200" dirty="0">
              <a:latin typeface="+mn-lt"/>
            </a:endParaRPr>
          </a:p>
        </p:txBody>
      </p:sp>
      <p:pic>
        <p:nvPicPr>
          <p:cNvPr id="10" name="Picture 6" descr="C:\Program Files\Microsoft Office\Clipart\standard\stddir3\na00862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676400"/>
            <a:ext cx="1135063" cy="919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1927225"/>
            <a:ext cx="955675"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descr="C:\Program Files\Microsoft Office\Clipart\standard\stddir2\bs00283_.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088" y="2305050"/>
            <a:ext cx="798513" cy="7985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6275" y="1927225"/>
            <a:ext cx="1836738" cy="98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10"/>
          <p:cNvSpPr>
            <a:spLocks noChangeShapeType="1"/>
          </p:cNvSpPr>
          <p:nvPr/>
        </p:nvSpPr>
        <p:spPr bwMode="auto">
          <a:xfrm flipH="1" flipV="1">
            <a:off x="1946275" y="2116138"/>
            <a:ext cx="2409825" cy="1889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5" name="Line 11"/>
          <p:cNvSpPr>
            <a:spLocks noChangeShapeType="1"/>
          </p:cNvSpPr>
          <p:nvPr/>
        </p:nvSpPr>
        <p:spPr bwMode="auto">
          <a:xfrm flipH="1">
            <a:off x="1946275" y="2305050"/>
            <a:ext cx="2409825" cy="1254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pic>
        <p:nvPicPr>
          <p:cNvPr id="16" name="Picture 13" descr="C:\Program Files\Microsoft Office\Clipart\standard\stddir1\bd05011_.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6975" y="1676400"/>
            <a:ext cx="922338" cy="757238"/>
          </a:xfrm>
          <a:prstGeom prst="rect">
            <a:avLst/>
          </a:prstGeom>
          <a:noFill/>
          <a:extLst>
            <a:ext uri="{909E8E84-426E-40DD-AFC4-6F175D3DCCD1}">
              <a14:hiddenFill xmlns:a14="http://schemas.microsoft.com/office/drawing/2010/main">
                <a:solidFill>
                  <a:srgbClr val="FFFFFF"/>
                </a:solidFill>
              </a14:hiddenFill>
            </a:ext>
          </a:extLst>
        </p:spPr>
      </p:pic>
      <p:sp>
        <p:nvSpPr>
          <p:cNvPr id="17" name="Line 14"/>
          <p:cNvSpPr>
            <a:spLocks noChangeShapeType="1"/>
          </p:cNvSpPr>
          <p:nvPr/>
        </p:nvSpPr>
        <p:spPr bwMode="auto">
          <a:xfrm flipV="1">
            <a:off x="5207000" y="2362200"/>
            <a:ext cx="812800"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8" name="Line 15"/>
          <p:cNvSpPr>
            <a:spLocks noChangeShapeType="1"/>
          </p:cNvSpPr>
          <p:nvPr/>
        </p:nvSpPr>
        <p:spPr bwMode="auto">
          <a:xfrm>
            <a:off x="6858000" y="2362200"/>
            <a:ext cx="688975"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9" name="Line 16"/>
          <p:cNvSpPr>
            <a:spLocks noChangeShapeType="1"/>
          </p:cNvSpPr>
          <p:nvPr/>
        </p:nvSpPr>
        <p:spPr bwMode="auto">
          <a:xfrm>
            <a:off x="1095375" y="2241550"/>
            <a:ext cx="7794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graphicFrame>
        <p:nvGraphicFramePr>
          <p:cNvPr id="20" name="Object 38"/>
          <p:cNvGraphicFramePr>
            <a:graphicFrameLocks noChangeAspect="1"/>
          </p:cNvGraphicFramePr>
          <p:nvPr/>
        </p:nvGraphicFramePr>
        <p:xfrm>
          <a:off x="2362200" y="4025900"/>
          <a:ext cx="609600" cy="511175"/>
        </p:xfrm>
        <a:graphic>
          <a:graphicData uri="http://schemas.openxmlformats.org/presentationml/2006/ole">
            <mc:AlternateContent xmlns:mc="http://schemas.openxmlformats.org/markup-compatibility/2006">
              <mc:Choice xmlns:v="urn:schemas-microsoft-com:vml" Requires="v">
                <p:oleObj spid="_x0000_s1125" name="Equation" r:id="rId10" imgW="469800" imgH="393480" progId="Equation.3">
                  <p:embed/>
                </p:oleObj>
              </mc:Choice>
              <mc:Fallback>
                <p:oleObj name="Equation" r:id="rId10" imgW="46980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025900"/>
                        <a:ext cx="6096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45"/>
          <p:cNvGraphicFramePr>
            <a:graphicFrameLocks noChangeAspect="1"/>
          </p:cNvGraphicFramePr>
          <p:nvPr/>
        </p:nvGraphicFramePr>
        <p:xfrm>
          <a:off x="2209800" y="4800600"/>
          <a:ext cx="1828800" cy="341313"/>
        </p:xfrm>
        <a:graphic>
          <a:graphicData uri="http://schemas.openxmlformats.org/presentationml/2006/ole">
            <mc:AlternateContent xmlns:mc="http://schemas.openxmlformats.org/markup-compatibility/2006">
              <mc:Choice xmlns:v="urn:schemas-microsoft-com:vml" Requires="v">
                <p:oleObj spid="_x0000_s1126" name="Equation" r:id="rId12" imgW="1295280" imgH="241200" progId="Equation.3">
                  <p:embed/>
                </p:oleObj>
              </mc:Choice>
              <mc:Fallback>
                <p:oleObj name="Equation" r:id="rId12" imgW="129528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4800600"/>
                        <a:ext cx="182880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46"/>
          <p:cNvGraphicFramePr>
            <a:graphicFrameLocks noChangeAspect="1"/>
          </p:cNvGraphicFramePr>
          <p:nvPr/>
        </p:nvGraphicFramePr>
        <p:xfrm>
          <a:off x="2133600" y="5194300"/>
          <a:ext cx="127000" cy="139700"/>
        </p:xfrm>
        <a:graphic>
          <a:graphicData uri="http://schemas.openxmlformats.org/presentationml/2006/ole">
            <mc:AlternateContent xmlns:mc="http://schemas.openxmlformats.org/markup-compatibility/2006">
              <mc:Choice xmlns:v="urn:schemas-microsoft-com:vml" Requires="v">
                <p:oleObj spid="_x0000_s1127" name="Equation" r:id="rId14" imgW="126720" imgH="139680" progId="Equation.3">
                  <p:embed/>
                </p:oleObj>
              </mc:Choice>
              <mc:Fallback>
                <p:oleObj name="Equation" r:id="rId14" imgW="126720" imgH="1396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33600" y="5194300"/>
                        <a:ext cx="127000"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3" name="Picture 53" descr="C:\Electronics Division\Presentations\Summer Students 2003 - Electronics and Receivers\xband_16bw.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96153" y="1752600"/>
            <a:ext cx="630238" cy="1219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17" cstate="print"/>
          <a:srcRect/>
          <a:stretch>
            <a:fillRect/>
          </a:stretch>
        </p:blipFill>
        <p:spPr bwMode="auto">
          <a:xfrm>
            <a:off x="9296400" y="2971800"/>
            <a:ext cx="9144000" cy="4006516"/>
          </a:xfrm>
          <a:prstGeom prst="rect">
            <a:avLst/>
          </a:prstGeom>
          <a:noFill/>
          <a:ln w="9525">
            <a:noFill/>
            <a:miter lim="800000"/>
            <a:headEnd/>
            <a:tailEnd/>
          </a:ln>
        </p:spPr>
      </p:pic>
    </p:spTree>
    <p:extLst>
      <p:ext uri="{BB962C8B-B14F-4D97-AF65-F5344CB8AC3E}">
        <p14:creationId xmlns:p14="http://schemas.microsoft.com/office/powerpoint/2010/main" val="692037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1"/>
          </p:nvPr>
        </p:nvSpPr>
        <p:spPr>
          <a:xfrm>
            <a:off x="7772400" y="6248400"/>
            <a:ext cx="685800" cy="457200"/>
          </a:xfrm>
        </p:spPr>
        <p:txBody>
          <a:bodyPr/>
          <a:lstStyle/>
          <a:p>
            <a:fld id="{1A7245E6-379E-4BAE-A6B1-162FB44FAF14}" type="slidenum">
              <a:rPr lang="en-US" altLang="en-US"/>
              <a:pPr/>
              <a:t>21</a:t>
            </a:fld>
            <a:endParaRPr lang="en-US" altLang="en-US"/>
          </a:p>
        </p:txBody>
      </p:sp>
      <p:sp>
        <p:nvSpPr>
          <p:cNvPr id="3" name="Rectangle 2"/>
          <p:cNvSpPr txBox="1">
            <a:spLocks noChangeArrowheads="1"/>
          </p:cNvSpPr>
          <p:nvPr/>
        </p:nvSpPr>
        <p:spPr>
          <a:xfrm>
            <a:off x="381000" y="152400"/>
            <a:ext cx="8077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t>Radio Telescope Receivers</a:t>
            </a:r>
          </a:p>
        </p:txBody>
      </p:sp>
      <p:sp>
        <p:nvSpPr>
          <p:cNvPr id="4" name="Rectangle 3"/>
          <p:cNvSpPr txBox="1">
            <a:spLocks noChangeArrowheads="1"/>
          </p:cNvSpPr>
          <p:nvPr/>
        </p:nvSpPr>
        <p:spPr>
          <a:xfrm>
            <a:off x="481083" y="723900"/>
            <a:ext cx="7877033" cy="5638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sz="2000" b="1" dirty="0"/>
              <a:t>The purpose of a </a:t>
            </a:r>
            <a:r>
              <a:rPr lang="en-US" sz="2000" b="1" dirty="0" smtClean="0"/>
              <a:t>receiver</a:t>
            </a:r>
          </a:p>
          <a:p>
            <a:pPr>
              <a:lnSpc>
                <a:spcPct val="90000"/>
              </a:lnSpc>
            </a:pPr>
            <a:r>
              <a:rPr lang="en-US" sz="2000" dirty="0"/>
              <a:t>T</a:t>
            </a:r>
            <a:r>
              <a:rPr lang="en-US" sz="2000" dirty="0" smtClean="0"/>
              <a:t>o </a:t>
            </a:r>
            <a:r>
              <a:rPr lang="en-US" sz="2000" dirty="0"/>
              <a:t>collect efficiently the astronomical signal that has been </a:t>
            </a:r>
            <a:r>
              <a:rPr lang="en-US" sz="2000" dirty="0" smtClean="0"/>
              <a:t>concentrated </a:t>
            </a:r>
            <a:r>
              <a:rPr lang="en-US" sz="2000" dirty="0"/>
              <a:t>by the </a:t>
            </a:r>
            <a:r>
              <a:rPr lang="en-US" sz="2000" dirty="0" smtClean="0"/>
              <a:t>antenna (optics) </a:t>
            </a:r>
            <a:r>
              <a:rPr lang="en-US" sz="2000" dirty="0"/>
              <a:t>near its focal point, </a:t>
            </a:r>
            <a:endParaRPr lang="en-US" sz="2000" dirty="0" smtClean="0"/>
          </a:p>
          <a:p>
            <a:pPr>
              <a:lnSpc>
                <a:spcPct val="90000"/>
              </a:lnSpc>
            </a:pPr>
            <a:r>
              <a:rPr lang="en-US" sz="2000" dirty="0"/>
              <a:t>s</a:t>
            </a:r>
            <a:r>
              <a:rPr lang="en-US" sz="2000" dirty="0" smtClean="0"/>
              <a:t>elect a frequency subset,</a:t>
            </a:r>
          </a:p>
          <a:p>
            <a:pPr>
              <a:lnSpc>
                <a:spcPct val="90000"/>
              </a:lnSpc>
            </a:pPr>
            <a:r>
              <a:rPr lang="en-US" sz="2000" dirty="0" smtClean="0"/>
              <a:t>amplify </a:t>
            </a:r>
            <a:r>
              <a:rPr lang="en-US" sz="2000" dirty="0"/>
              <a:t>it with a minimum of extra </a:t>
            </a:r>
            <a:r>
              <a:rPr lang="en-US" sz="2000" dirty="0" smtClean="0"/>
              <a:t>noise, </a:t>
            </a:r>
          </a:p>
          <a:p>
            <a:pPr>
              <a:lnSpc>
                <a:spcPct val="90000"/>
              </a:lnSpc>
            </a:pPr>
            <a:r>
              <a:rPr lang="en-US" sz="2000" dirty="0"/>
              <a:t>f</a:t>
            </a:r>
            <a:r>
              <a:rPr lang="en-US" sz="2000" dirty="0" smtClean="0"/>
              <a:t>requency shift (optional, though recommended),</a:t>
            </a:r>
          </a:p>
          <a:p>
            <a:pPr>
              <a:lnSpc>
                <a:spcPct val="90000"/>
              </a:lnSpc>
            </a:pPr>
            <a:r>
              <a:rPr lang="en-US" sz="2000" dirty="0" smtClean="0"/>
              <a:t>and digitally collect and process </a:t>
            </a:r>
            <a:endParaRPr lang="en-US" sz="2000" dirty="0"/>
          </a:p>
          <a:p>
            <a:pPr marL="457200" lvl="1" indent="0">
              <a:buNone/>
            </a:pPr>
            <a:r>
              <a:rPr lang="en-US" sz="1400" b="1" dirty="0" smtClean="0"/>
              <a:t>Spectral line emission </a:t>
            </a:r>
            <a:r>
              <a:rPr lang="en-US" sz="1400" dirty="0" smtClean="0"/>
              <a:t>(Spectrometers)</a:t>
            </a:r>
            <a:endParaRPr lang="en-US" altLang="en-US" sz="1400" dirty="0" smtClean="0">
              <a:solidFill>
                <a:srgbClr val="1E0804"/>
              </a:solidFill>
            </a:endParaRPr>
          </a:p>
          <a:p>
            <a:pPr lvl="1"/>
            <a:r>
              <a:rPr lang="en-US" altLang="en-US" sz="1400" dirty="0" smtClean="0">
                <a:solidFill>
                  <a:srgbClr val="1E0804"/>
                </a:solidFill>
              </a:rPr>
              <a:t>	Discrete </a:t>
            </a:r>
            <a:r>
              <a:rPr lang="en-US" altLang="en-US" sz="1400" dirty="0">
                <a:solidFill>
                  <a:srgbClr val="1E0804"/>
                </a:solidFill>
              </a:rPr>
              <a:t>energy jumps produce precise wavelength </a:t>
            </a:r>
            <a:r>
              <a:rPr lang="en-US" altLang="en-US" sz="1400" dirty="0" smtClean="0">
                <a:solidFill>
                  <a:srgbClr val="1E0804"/>
                </a:solidFill>
              </a:rPr>
              <a:t>emission</a:t>
            </a:r>
          </a:p>
          <a:p>
            <a:pPr lvl="1"/>
            <a:r>
              <a:rPr lang="en-US" altLang="en-US" sz="1400" dirty="0" smtClean="0">
                <a:solidFill>
                  <a:srgbClr val="1E0804"/>
                </a:solidFill>
              </a:rPr>
              <a:t>	Features </a:t>
            </a:r>
            <a:r>
              <a:rPr lang="en-US" altLang="en-US" sz="1400" dirty="0">
                <a:solidFill>
                  <a:srgbClr val="1E0804"/>
                </a:solidFill>
              </a:rPr>
              <a:t>are narrowband (few to 100 kHz), </a:t>
            </a:r>
            <a:r>
              <a:rPr lang="en-US" altLang="en-US" sz="1400" dirty="0" smtClean="0">
                <a:solidFill>
                  <a:srgbClr val="1E0804"/>
                </a:solidFill>
              </a:rPr>
              <a:t>need </a:t>
            </a:r>
            <a:r>
              <a:rPr lang="en-US" altLang="en-US" sz="1400" dirty="0">
                <a:solidFill>
                  <a:srgbClr val="1E0804"/>
                </a:solidFill>
              </a:rPr>
              <a:t>very high resolution </a:t>
            </a:r>
            <a:endParaRPr lang="en-US" altLang="en-US" sz="1400" dirty="0" smtClean="0">
              <a:solidFill>
                <a:srgbClr val="1E0804"/>
              </a:solidFill>
            </a:endParaRPr>
          </a:p>
          <a:p>
            <a:pPr marL="457200" lvl="1" indent="0">
              <a:buNone/>
            </a:pPr>
            <a:r>
              <a:rPr lang="en-US" sz="1400" b="1" dirty="0" smtClean="0">
                <a:solidFill>
                  <a:srgbClr val="1E0804"/>
                </a:solidFill>
              </a:rPr>
              <a:t>Thermal emission </a:t>
            </a:r>
            <a:r>
              <a:rPr lang="en-US" sz="1400" dirty="0" smtClean="0">
                <a:solidFill>
                  <a:srgbClr val="1E0804"/>
                </a:solidFill>
              </a:rPr>
              <a:t>(Continuum Detectors)</a:t>
            </a:r>
            <a:r>
              <a:rPr lang="en-US" sz="1400" dirty="0" smtClean="0"/>
              <a:t> </a:t>
            </a:r>
            <a:endParaRPr lang="en-US" altLang="en-US" sz="1400" dirty="0">
              <a:solidFill>
                <a:srgbClr val="1E0804"/>
              </a:solidFill>
            </a:endParaRPr>
          </a:p>
          <a:p>
            <a:pPr lvl="1"/>
            <a:r>
              <a:rPr lang="en-US" altLang="en-US" sz="1400" dirty="0" smtClean="0">
                <a:solidFill>
                  <a:srgbClr val="1E0804"/>
                </a:solidFill>
              </a:rPr>
              <a:t>	Constant </a:t>
            </a:r>
            <a:r>
              <a:rPr lang="en-US" altLang="en-US" sz="1400" dirty="0">
                <a:solidFill>
                  <a:srgbClr val="1E0804"/>
                </a:solidFill>
              </a:rPr>
              <a:t>spectral density over wide bandwidths (few MHz or more). </a:t>
            </a:r>
            <a:endParaRPr lang="en-US" altLang="en-US" sz="1400" dirty="0" smtClean="0">
              <a:solidFill>
                <a:srgbClr val="1E0804"/>
              </a:solidFill>
            </a:endParaRPr>
          </a:p>
          <a:p>
            <a:pPr lvl="1"/>
            <a:r>
              <a:rPr lang="en-US" altLang="en-US" sz="1400" dirty="0" smtClean="0">
                <a:solidFill>
                  <a:srgbClr val="1E0804"/>
                </a:solidFill>
              </a:rPr>
              <a:t>	Signals </a:t>
            </a:r>
            <a:r>
              <a:rPr lang="en-US" altLang="en-US" sz="1400" dirty="0">
                <a:solidFill>
                  <a:srgbClr val="1E0804"/>
                </a:solidFill>
              </a:rPr>
              <a:t>are noise-like and cannot be distinguished from noise from the receiver</a:t>
            </a:r>
          </a:p>
          <a:p>
            <a:pPr lvl="1"/>
            <a:r>
              <a:rPr lang="en-US" altLang="en-US" sz="1400" dirty="0" smtClean="0">
                <a:solidFill>
                  <a:srgbClr val="1E0804"/>
                </a:solidFill>
              </a:rPr>
              <a:t>	Switching </a:t>
            </a:r>
            <a:r>
              <a:rPr lang="en-US" altLang="en-US" sz="1400" dirty="0">
                <a:solidFill>
                  <a:srgbClr val="1E0804"/>
                </a:solidFill>
              </a:rPr>
              <a:t>receiver (switches between calibrated load and sky) can help</a:t>
            </a:r>
          </a:p>
          <a:p>
            <a:pPr marL="457200" lvl="1" indent="0">
              <a:lnSpc>
                <a:spcPct val="90000"/>
              </a:lnSpc>
              <a:buNone/>
            </a:pPr>
            <a:endParaRPr lang="en-US" sz="1600" dirty="0" smtClean="0"/>
          </a:p>
          <a:p>
            <a:pPr>
              <a:lnSpc>
                <a:spcPct val="90000"/>
              </a:lnSpc>
              <a:buFontTx/>
              <a:buNone/>
            </a:pPr>
            <a:r>
              <a:rPr lang="en-US" sz="2000" b="1" dirty="0" smtClean="0"/>
              <a:t>Key factors</a:t>
            </a:r>
            <a:endParaRPr lang="en-US" sz="2000" b="1" dirty="0"/>
          </a:p>
          <a:p>
            <a:pPr>
              <a:lnSpc>
                <a:spcPct val="90000"/>
              </a:lnSpc>
            </a:pPr>
            <a:r>
              <a:rPr lang="en-US" altLang="en-US" sz="2000" dirty="0" smtClean="0"/>
              <a:t>Accurately </a:t>
            </a:r>
            <a:r>
              <a:rPr lang="en-US" altLang="en-US" sz="2000" dirty="0"/>
              <a:t>reproduce the amplitude, phase and spectral characteristics</a:t>
            </a:r>
          </a:p>
          <a:p>
            <a:pPr>
              <a:lnSpc>
                <a:spcPct val="90000"/>
              </a:lnSpc>
            </a:pPr>
            <a:r>
              <a:rPr lang="en-US" altLang="en-US" sz="2000" dirty="0"/>
              <a:t>Add a minimum of noise to the system</a:t>
            </a:r>
          </a:p>
          <a:p>
            <a:pPr>
              <a:lnSpc>
                <a:spcPct val="90000"/>
              </a:lnSpc>
            </a:pPr>
            <a:r>
              <a:rPr lang="en-US" altLang="en-US" sz="2000" dirty="0"/>
              <a:t>Receiver must be linear even when it operates over a high dynamic </a:t>
            </a:r>
            <a:r>
              <a:rPr lang="en-US" altLang="en-US" sz="2000" dirty="0" smtClean="0"/>
              <a:t>range</a:t>
            </a:r>
            <a:endParaRPr lang="en-US" altLang="en-US" sz="2000" dirty="0"/>
          </a:p>
        </p:txBody>
      </p:sp>
      <p:sp>
        <p:nvSpPr>
          <p:cNvPr id="5" name="AutoShape 36"/>
          <p:cNvSpPr>
            <a:spLocks noChangeArrowheads="1"/>
          </p:cNvSpPr>
          <p:nvPr/>
        </p:nvSpPr>
        <p:spPr bwMode="auto">
          <a:xfrm>
            <a:off x="7467600" y="3124200"/>
            <a:ext cx="1661160" cy="2209800"/>
          </a:xfrm>
          <a:prstGeom prst="wedgeRectCallout">
            <a:avLst>
              <a:gd name="adj1" fmla="val -1962"/>
              <a:gd name="adj2" fmla="val 4649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en-US" altLang="en-US" sz="1600" dirty="0" smtClean="0"/>
              <a:t>Dynamic Range: </a:t>
            </a:r>
          </a:p>
          <a:p>
            <a:pPr>
              <a:lnSpc>
                <a:spcPct val="90000"/>
              </a:lnSpc>
            </a:pPr>
            <a:endParaRPr lang="en-US" altLang="en-US" sz="1600" dirty="0">
              <a:solidFill>
                <a:schemeClr val="tx1"/>
              </a:solidFill>
            </a:endParaRPr>
          </a:p>
          <a:p>
            <a:pPr>
              <a:lnSpc>
                <a:spcPct val="90000"/>
              </a:lnSpc>
            </a:pPr>
            <a:r>
              <a:rPr lang="en-US" altLang="en-US" sz="1600" dirty="0" smtClean="0">
                <a:solidFill>
                  <a:schemeClr val="tx1"/>
                </a:solidFill>
              </a:rPr>
              <a:t>Very </a:t>
            </a:r>
            <a:r>
              <a:rPr lang="en-US" altLang="en-US" sz="1600" dirty="0">
                <a:solidFill>
                  <a:schemeClr val="tx1"/>
                </a:solidFill>
              </a:rPr>
              <a:t>large and very small power signals get accurately replicated, </a:t>
            </a:r>
            <a:r>
              <a:rPr lang="en-US" altLang="en-US" sz="1600" dirty="0" smtClean="0"/>
              <a:t>with minimal </a:t>
            </a:r>
            <a:r>
              <a:rPr lang="en-US" altLang="en-US" sz="1600" dirty="0" smtClean="0">
                <a:solidFill>
                  <a:schemeClr val="tx1"/>
                </a:solidFill>
              </a:rPr>
              <a:t>distortion</a:t>
            </a:r>
            <a:endParaRPr lang="en-US" altLang="en-US" sz="1600" dirty="0">
              <a:solidFill>
                <a:schemeClr val="tx1"/>
              </a:solidFill>
            </a:endParaRPr>
          </a:p>
          <a:p>
            <a:pPr algn="ctr">
              <a:lnSpc>
                <a:spcPct val="90000"/>
              </a:lnSpc>
            </a:pPr>
            <a:endParaRPr lang="en-US" altLang="en-US" sz="1200" dirty="0">
              <a:solidFill>
                <a:schemeClr val="tx1"/>
              </a:solidFill>
            </a:endParaRPr>
          </a:p>
        </p:txBody>
      </p:sp>
    </p:spTree>
    <p:extLst>
      <p:ext uri="{BB962C8B-B14F-4D97-AF65-F5344CB8AC3E}">
        <p14:creationId xmlns:p14="http://schemas.microsoft.com/office/powerpoint/2010/main" val="1313652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3463190"/>
            <a:ext cx="7848600" cy="3438926"/>
          </a:xfrm>
          <a:prstGeom prst="rect">
            <a:avLst/>
          </a:prstGeom>
          <a:noFill/>
          <a:ln w="9525">
            <a:noFill/>
            <a:miter lim="800000"/>
            <a:headEnd/>
            <a:tailEnd/>
          </a:ln>
        </p:spPr>
      </p:pic>
      <p:sp>
        <p:nvSpPr>
          <p:cNvPr id="4" name="Title 1"/>
          <p:cNvSpPr txBox="1">
            <a:spLocks/>
          </p:cNvSpPr>
          <p:nvPr/>
        </p:nvSpPr>
        <p:spPr>
          <a:xfrm>
            <a:off x="171450" y="2186937"/>
            <a:ext cx="1333500" cy="1147763"/>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pitchFamily="18" charset="0"/>
                <a:cs typeface="Times New Roman" pitchFamily="18" charset="0"/>
              </a:rPr>
              <a:t>Receiver</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Block Diagram</a:t>
            </a:r>
            <a:endParaRPr lang="en-US" dirty="0">
              <a:latin typeface="Times New Roman" pitchFamily="18" charset="0"/>
              <a:cs typeface="Times New Roman" pitchFamily="18" charset="0"/>
            </a:endParaRPr>
          </a:p>
        </p:txBody>
      </p:sp>
      <p:sp>
        <p:nvSpPr>
          <p:cNvPr id="5" name="Rounded Rectangle 4"/>
          <p:cNvSpPr/>
          <p:nvPr/>
        </p:nvSpPr>
        <p:spPr>
          <a:xfrm>
            <a:off x="1143000" y="3463190"/>
            <a:ext cx="5473935" cy="33948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6"/>
          <p:cNvSpPr>
            <a:spLocks noChangeArrowheads="1"/>
          </p:cNvSpPr>
          <p:nvPr/>
        </p:nvSpPr>
        <p:spPr bwMode="auto">
          <a:xfrm>
            <a:off x="838200" y="168554"/>
            <a:ext cx="1777123" cy="201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6350" indent="7938">
              <a:lnSpc>
                <a:spcPct val="90000"/>
              </a:lnSpc>
              <a:spcBef>
                <a:spcPct val="20000"/>
              </a:spcBef>
            </a:pPr>
            <a:r>
              <a:rPr lang="en-US" altLang="en-US" sz="1800" u="sng" dirty="0">
                <a:latin typeface="+mn-lt"/>
              </a:rPr>
              <a:t>Antenna / </a:t>
            </a:r>
            <a:r>
              <a:rPr lang="en-US" altLang="en-US" sz="1800" u="sng" dirty="0" smtClean="0">
                <a:latin typeface="+mn-lt"/>
              </a:rPr>
              <a:t>Telescope Optics</a:t>
            </a:r>
            <a:endParaRPr lang="en-US" altLang="en-US" sz="1800" u="sng" dirty="0">
              <a:latin typeface="+mn-lt"/>
            </a:endParaRPr>
          </a:p>
          <a:p>
            <a:pPr>
              <a:lnSpc>
                <a:spcPct val="90000"/>
              </a:lnSpc>
              <a:spcBef>
                <a:spcPct val="20000"/>
              </a:spcBef>
            </a:pPr>
            <a:endParaRPr lang="en-US" altLang="en-US" sz="1800" u="sng" dirty="0">
              <a:latin typeface="+mn-lt"/>
            </a:endParaRPr>
          </a:p>
          <a:p>
            <a:pPr marL="6350" indent="7938">
              <a:lnSpc>
                <a:spcPct val="90000"/>
              </a:lnSpc>
              <a:spcBef>
                <a:spcPct val="20000"/>
              </a:spcBef>
            </a:pPr>
            <a:r>
              <a:rPr lang="en-US" altLang="en-US" sz="1800" dirty="0" smtClean="0">
                <a:latin typeface="+mn-lt"/>
              </a:rPr>
              <a:t>Reflectors </a:t>
            </a:r>
            <a:r>
              <a:rPr lang="en-US" altLang="en-US" sz="1800" dirty="0">
                <a:latin typeface="+mn-lt"/>
              </a:rPr>
              <a:t>focus and </a:t>
            </a:r>
            <a:r>
              <a:rPr lang="en-US" altLang="en-US" sz="1800" dirty="0" smtClean="0">
                <a:latin typeface="+mn-lt"/>
              </a:rPr>
              <a:t> amplify </a:t>
            </a:r>
            <a:r>
              <a:rPr lang="en-US" altLang="en-US" sz="1800" dirty="0">
                <a:latin typeface="+mn-lt"/>
              </a:rPr>
              <a:t>signal.</a:t>
            </a:r>
          </a:p>
          <a:p>
            <a:pPr>
              <a:lnSpc>
                <a:spcPct val="90000"/>
              </a:lnSpc>
              <a:spcBef>
                <a:spcPct val="20000"/>
              </a:spcBef>
              <a:buFontTx/>
              <a:buChar char="•"/>
            </a:pPr>
            <a:endParaRPr lang="en-US" altLang="en-US" sz="1200" dirty="0">
              <a:latin typeface="+mn-lt"/>
            </a:endParaRPr>
          </a:p>
        </p:txBody>
      </p:sp>
      <p:sp>
        <p:nvSpPr>
          <p:cNvPr id="31" name="Rectangle 30"/>
          <p:cNvSpPr>
            <a:spLocks noChangeArrowheads="1"/>
          </p:cNvSpPr>
          <p:nvPr/>
        </p:nvSpPr>
        <p:spPr bwMode="auto">
          <a:xfrm>
            <a:off x="2988952" y="1463038"/>
            <a:ext cx="3944086"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6350" indent="7938" algn="ctr">
              <a:lnSpc>
                <a:spcPct val="90000"/>
              </a:lnSpc>
              <a:spcBef>
                <a:spcPct val="20000"/>
              </a:spcBef>
            </a:pPr>
            <a:r>
              <a:rPr lang="en-US" altLang="en-US" sz="1800" u="sng" dirty="0" smtClean="0">
                <a:latin typeface="+mn-lt"/>
              </a:rPr>
              <a:t>Receiver + Feed</a:t>
            </a:r>
            <a:endParaRPr lang="en-US" altLang="en-US" sz="1800" u="sng" dirty="0">
              <a:latin typeface="+mn-lt"/>
            </a:endParaRPr>
          </a:p>
          <a:p>
            <a:pPr marL="6350" indent="7938">
              <a:lnSpc>
                <a:spcPct val="90000"/>
              </a:lnSpc>
              <a:spcBef>
                <a:spcPct val="20000"/>
              </a:spcBef>
            </a:pPr>
            <a:r>
              <a:rPr lang="en-US" altLang="en-US" sz="1800" dirty="0" smtClean="0"/>
              <a:t>Feed: a transducer. </a:t>
            </a:r>
          </a:p>
          <a:p>
            <a:pPr marL="6350" indent="7938">
              <a:lnSpc>
                <a:spcPct val="90000"/>
              </a:lnSpc>
              <a:spcBef>
                <a:spcPct val="20000"/>
              </a:spcBef>
            </a:pPr>
            <a:r>
              <a:rPr lang="en-US" altLang="en-US" sz="1800" dirty="0" smtClean="0"/>
              <a:t>EM </a:t>
            </a:r>
            <a:r>
              <a:rPr lang="en-US" altLang="en-US" sz="1800" dirty="0"/>
              <a:t>waves in  free </a:t>
            </a:r>
            <a:r>
              <a:rPr lang="en-US" altLang="en-US" sz="1800" dirty="0" smtClean="0"/>
              <a:t>space -&gt;  </a:t>
            </a:r>
            <a:r>
              <a:rPr lang="en-US" altLang="en-US" sz="1800" dirty="0"/>
              <a:t>EM waves </a:t>
            </a:r>
            <a:r>
              <a:rPr lang="en-US" altLang="en-US" sz="1800" dirty="0" smtClean="0"/>
              <a:t>on </a:t>
            </a:r>
            <a:r>
              <a:rPr lang="en-US" altLang="en-US" sz="1800" dirty="0"/>
              <a:t>a transmission </a:t>
            </a:r>
            <a:r>
              <a:rPr lang="en-US" altLang="en-US" sz="1800" dirty="0" smtClean="0"/>
              <a:t>line</a:t>
            </a:r>
          </a:p>
          <a:p>
            <a:pPr marL="6350" indent="7938">
              <a:lnSpc>
                <a:spcPct val="90000"/>
              </a:lnSpc>
              <a:spcBef>
                <a:spcPct val="20000"/>
              </a:spcBef>
            </a:pPr>
            <a:endParaRPr lang="en-US" altLang="en-US" sz="1800" dirty="0" smtClean="0">
              <a:latin typeface="+mn-lt"/>
            </a:endParaRPr>
          </a:p>
          <a:p>
            <a:pPr marL="6350" indent="7938">
              <a:lnSpc>
                <a:spcPct val="90000"/>
              </a:lnSpc>
              <a:spcBef>
                <a:spcPct val="20000"/>
              </a:spcBef>
            </a:pPr>
            <a:r>
              <a:rPr lang="en-US" altLang="en-US" sz="1800" dirty="0" smtClean="0">
                <a:latin typeface="+mn-lt"/>
              </a:rPr>
              <a:t>Receiver: </a:t>
            </a:r>
            <a:r>
              <a:rPr lang="en-US" altLang="en-US" sz="1800" dirty="0" err="1" smtClean="0">
                <a:latin typeface="+mn-lt"/>
              </a:rPr>
              <a:t>Amplifiies</a:t>
            </a:r>
            <a:r>
              <a:rPr lang="en-US" altLang="en-US" sz="1800" dirty="0" smtClean="0">
                <a:latin typeface="+mn-lt"/>
              </a:rPr>
              <a:t>,  </a:t>
            </a:r>
            <a:r>
              <a:rPr lang="en-US" altLang="en-US" sz="1800" dirty="0">
                <a:latin typeface="+mn-lt"/>
              </a:rPr>
              <a:t>Changes frequency “down-/up-converting</a:t>
            </a:r>
            <a:r>
              <a:rPr lang="en-US" altLang="en-US" sz="1800" dirty="0" smtClean="0">
                <a:latin typeface="+mn-lt"/>
              </a:rPr>
              <a:t>”, Filters</a:t>
            </a:r>
            <a:r>
              <a:rPr lang="en-US" altLang="en-US" sz="1800" dirty="0">
                <a:latin typeface="+mn-lt"/>
              </a:rPr>
              <a:t>,</a:t>
            </a:r>
            <a:r>
              <a:rPr lang="en-US" altLang="en-US" sz="1800" dirty="0" smtClean="0">
                <a:latin typeface="+mn-lt"/>
              </a:rPr>
              <a:t> Detects</a:t>
            </a:r>
            <a:endParaRPr lang="en-US" altLang="en-US" sz="1800" dirty="0">
              <a:latin typeface="+mn-lt"/>
            </a:endParaRPr>
          </a:p>
          <a:p>
            <a:pPr>
              <a:lnSpc>
                <a:spcPct val="90000"/>
              </a:lnSpc>
              <a:spcBef>
                <a:spcPct val="20000"/>
              </a:spcBef>
            </a:pPr>
            <a:endParaRPr lang="en-US" altLang="en-US" sz="1200" dirty="0">
              <a:latin typeface="+mn-lt"/>
            </a:endParaRPr>
          </a:p>
          <a:p>
            <a:pPr>
              <a:lnSpc>
                <a:spcPct val="90000"/>
              </a:lnSpc>
              <a:spcBef>
                <a:spcPct val="20000"/>
              </a:spcBef>
              <a:buFontTx/>
              <a:buChar char="•"/>
            </a:pPr>
            <a:endParaRPr lang="en-US" altLang="en-US" sz="1200" dirty="0">
              <a:latin typeface="Papyrus" panose="03070502060502030205" pitchFamily="66" charset="0"/>
            </a:endParaRPr>
          </a:p>
        </p:txBody>
      </p:sp>
      <p:sp>
        <p:nvSpPr>
          <p:cNvPr id="32" name="Rectangle 31"/>
          <p:cNvSpPr>
            <a:spLocks noChangeArrowheads="1"/>
          </p:cNvSpPr>
          <p:nvPr/>
        </p:nvSpPr>
        <p:spPr bwMode="auto">
          <a:xfrm>
            <a:off x="7220820" y="223836"/>
            <a:ext cx="1876097" cy="206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marL="6350" indent="7938">
              <a:lnSpc>
                <a:spcPct val="90000"/>
              </a:lnSpc>
              <a:spcBef>
                <a:spcPct val="20000"/>
              </a:spcBef>
            </a:pPr>
            <a:r>
              <a:rPr lang="en-US" altLang="en-US" sz="1800" u="sng" dirty="0" err="1">
                <a:latin typeface="+mn-lt"/>
              </a:rPr>
              <a:t>Backends</a:t>
            </a:r>
            <a:r>
              <a:rPr lang="en-US" altLang="en-US" sz="1800" u="sng" dirty="0">
                <a:latin typeface="+mn-lt"/>
              </a:rPr>
              <a:t> and Storage</a:t>
            </a:r>
          </a:p>
          <a:p>
            <a:pPr marL="6350" indent="7938">
              <a:lnSpc>
                <a:spcPct val="90000"/>
              </a:lnSpc>
              <a:spcBef>
                <a:spcPct val="20000"/>
              </a:spcBef>
            </a:pPr>
            <a:endParaRPr lang="en-US" altLang="en-US" sz="1800" dirty="0">
              <a:latin typeface="+mn-lt"/>
            </a:endParaRPr>
          </a:p>
          <a:p>
            <a:pPr marL="6350" indent="7938">
              <a:lnSpc>
                <a:spcPct val="90000"/>
              </a:lnSpc>
              <a:spcBef>
                <a:spcPct val="20000"/>
              </a:spcBef>
            </a:pPr>
            <a:r>
              <a:rPr lang="en-US" altLang="en-US" sz="1800" dirty="0" smtClean="0">
                <a:latin typeface="+mn-lt"/>
              </a:rPr>
              <a:t>Sample </a:t>
            </a:r>
            <a:r>
              <a:rPr lang="en-US" altLang="en-US" sz="1800" dirty="0">
                <a:latin typeface="+mn-lt"/>
              </a:rPr>
              <a:t>in time or </a:t>
            </a:r>
            <a:r>
              <a:rPr lang="en-US" altLang="en-US" sz="1800" dirty="0" smtClean="0">
                <a:latin typeface="+mn-lt"/>
              </a:rPr>
              <a:t>frequency</a:t>
            </a:r>
            <a:endParaRPr lang="en-US" altLang="en-US" sz="1800" dirty="0">
              <a:latin typeface="+mn-lt"/>
            </a:endParaRPr>
          </a:p>
          <a:p>
            <a:pPr marL="6350" indent="7938">
              <a:lnSpc>
                <a:spcPct val="90000"/>
              </a:lnSpc>
              <a:spcBef>
                <a:spcPct val="20000"/>
              </a:spcBef>
            </a:pPr>
            <a:r>
              <a:rPr lang="en-US" altLang="en-US" sz="1800" dirty="0">
                <a:latin typeface="+mn-lt"/>
              </a:rPr>
              <a:t>S</a:t>
            </a:r>
            <a:r>
              <a:rPr lang="en-US" altLang="en-US" sz="1800" dirty="0" smtClean="0">
                <a:latin typeface="+mn-lt"/>
              </a:rPr>
              <a:t>tore </a:t>
            </a:r>
            <a:r>
              <a:rPr lang="en-US" altLang="en-US" sz="1800" dirty="0">
                <a:latin typeface="+mn-lt"/>
              </a:rPr>
              <a:t>information on </a:t>
            </a:r>
            <a:r>
              <a:rPr lang="en-US" altLang="en-US" sz="1800" dirty="0" smtClean="0">
                <a:latin typeface="+mn-lt"/>
              </a:rPr>
              <a:t>computer</a:t>
            </a:r>
            <a:endParaRPr lang="en-US" altLang="en-US" sz="1800" dirty="0">
              <a:latin typeface="+mn-lt"/>
            </a:endParaRPr>
          </a:p>
          <a:p>
            <a:pPr>
              <a:lnSpc>
                <a:spcPct val="90000"/>
              </a:lnSpc>
              <a:spcBef>
                <a:spcPct val="20000"/>
              </a:spcBef>
              <a:buFontTx/>
              <a:buChar char="•"/>
            </a:pPr>
            <a:endParaRPr lang="en-US" altLang="en-US" sz="1200" dirty="0">
              <a:latin typeface="+mn-lt"/>
            </a:endParaRPr>
          </a:p>
        </p:txBody>
      </p:sp>
      <p:pic>
        <p:nvPicPr>
          <p:cNvPr id="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973" y="250825"/>
            <a:ext cx="955675" cy="942975"/>
          </a:xfrm>
          <a:prstGeom prst="rect">
            <a:avLst/>
          </a:prstGeom>
          <a:noFill/>
          <a:ln w="38100">
            <a:solidFill>
              <a:schemeClr val="tx2">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8" descr="C:\Program Files\Microsoft Office\Clipart\standard\stddir2\bs00283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7067" y="683418"/>
            <a:ext cx="798513" cy="798513"/>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5" name="Picture 13" descr="C:\Program Files\Microsoft Office\Clipart\standard\stddir1\bd05011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698" y="0"/>
            <a:ext cx="922338" cy="757238"/>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36" name="Line 14"/>
          <p:cNvSpPr>
            <a:spLocks noChangeShapeType="1"/>
          </p:cNvSpPr>
          <p:nvPr/>
        </p:nvSpPr>
        <p:spPr bwMode="auto">
          <a:xfrm flipV="1">
            <a:off x="3656723" y="685800"/>
            <a:ext cx="812800"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7" name="Line 15"/>
          <p:cNvSpPr>
            <a:spLocks noChangeShapeType="1"/>
          </p:cNvSpPr>
          <p:nvPr/>
        </p:nvSpPr>
        <p:spPr bwMode="auto">
          <a:xfrm>
            <a:off x="5307723" y="685800"/>
            <a:ext cx="688975"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pic>
        <p:nvPicPr>
          <p:cNvPr id="38" name="Picture 53" descr="C:\Electronics Division\Presentations\Summer Students 2003 - Electronics and Receivers\xband_16b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5876" y="76200"/>
            <a:ext cx="630238" cy="1219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0" y="4972267"/>
            <a:ext cx="850265" cy="818933"/>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616935" y="5080290"/>
            <a:ext cx="1177290" cy="156813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4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0-#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23863"/>
            <a:ext cx="801052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092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5459" y="2895598"/>
            <a:ext cx="6464969" cy="152400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7" y="0"/>
            <a:ext cx="9144000" cy="6858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pitchFamily="18" charset="0"/>
                <a:cs typeface="Times New Roman" pitchFamily="18" charset="0"/>
              </a:rPr>
              <a:t>Critical Components in Cryogenic Receiver</a:t>
            </a:r>
            <a:endParaRPr lang="en-US" dirty="0">
              <a:latin typeface="Times New Roman" pitchFamily="18" charset="0"/>
              <a:cs typeface="Times New Roman" pitchFamily="18" charset="0"/>
            </a:endParaRPr>
          </a:p>
        </p:txBody>
      </p:sp>
      <p:sp>
        <p:nvSpPr>
          <p:cNvPr id="4" name="Slide Number Placeholder 4"/>
          <p:cNvSpPr>
            <a:spLocks noGrp="1"/>
          </p:cNvSpPr>
          <p:nvPr>
            <p:ph type="sldNum" sz="quarter" idx="12"/>
          </p:nvPr>
        </p:nvSpPr>
        <p:spPr>
          <a:xfrm>
            <a:off x="7010400" y="6492875"/>
            <a:ext cx="2133600" cy="365125"/>
          </a:xfrm>
        </p:spPr>
        <p:txBody>
          <a:bodyPr/>
          <a:lstStyle/>
          <a:p>
            <a:fld id="{D16A9042-66C6-45F9-B477-55D89D28337E}" type="slidenum">
              <a:rPr lang="en-US" smtClean="0"/>
              <a:pPr/>
              <a:t>24</a:t>
            </a:fld>
            <a:endParaRPr lang="en-US"/>
          </a:p>
        </p:txBody>
      </p:sp>
      <p:sp>
        <p:nvSpPr>
          <p:cNvPr id="5" name="Isosceles Triangle 4"/>
          <p:cNvSpPr/>
          <p:nvPr/>
        </p:nvSpPr>
        <p:spPr>
          <a:xfrm rot="10800000">
            <a:off x="4060664" y="730249"/>
            <a:ext cx="950495" cy="2209799"/>
          </a:xfrm>
          <a:prstGeom prst="triangle">
            <a:avLst/>
          </a:prstGeom>
          <a:solidFill>
            <a:srgbClr val="F662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8028" y="3162300"/>
            <a:ext cx="1447800" cy="9906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Circular</a:t>
            </a:r>
          </a:p>
          <a:p>
            <a:pPr algn="ctr"/>
            <a:r>
              <a:rPr lang="en-US" sz="2400" b="1" dirty="0" smtClean="0">
                <a:solidFill>
                  <a:schemeClr val="tx1"/>
                </a:solidFill>
                <a:latin typeface="Times New Roman" pitchFamily="18" charset="0"/>
                <a:cs typeface="Times New Roman" pitchFamily="18" charset="0"/>
              </a:rPr>
              <a:t>Polarizer</a:t>
            </a:r>
            <a:endParaRPr lang="en-US" sz="2400" b="1"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4535912" y="2895598"/>
            <a:ext cx="0" cy="2667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277860" y="3657600"/>
            <a:ext cx="8261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979827" y="3657600"/>
            <a:ext cx="8261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20" idx="0"/>
          </p:cNvCxnSpPr>
          <p:nvPr/>
        </p:nvCxnSpPr>
        <p:spPr>
          <a:xfrm flipH="1">
            <a:off x="6930196" y="3657600"/>
            <a:ext cx="39711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772660" y="3657600"/>
            <a:ext cx="368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65190" y="3641697"/>
            <a:ext cx="7951" cy="779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991861" y="3276600"/>
            <a:ext cx="82616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LCP</a:t>
            </a:r>
            <a:endParaRPr lang="en-US" sz="2000" b="1" dirty="0">
              <a:solidFill>
                <a:schemeClr val="tx1"/>
              </a:solidFill>
              <a:latin typeface="Times New Roman" pitchFamily="18" charset="0"/>
              <a:cs typeface="Times New Roman" pitchFamily="18" charset="0"/>
            </a:endParaRPr>
          </a:p>
        </p:txBody>
      </p:sp>
      <p:sp>
        <p:nvSpPr>
          <p:cNvPr id="14" name="Rectangle 13"/>
          <p:cNvSpPr/>
          <p:nvPr/>
        </p:nvSpPr>
        <p:spPr>
          <a:xfrm>
            <a:off x="5313960" y="3276600"/>
            <a:ext cx="814134"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RCP</a:t>
            </a:r>
            <a:endParaRPr lang="en-US" sz="2000" b="1" dirty="0">
              <a:solidFill>
                <a:schemeClr val="tx1"/>
              </a:solidFill>
              <a:latin typeface="Times New Roman" pitchFamily="18" charset="0"/>
              <a:cs typeface="Times New Roman" pitchFamily="18" charset="0"/>
            </a:endParaRPr>
          </a:p>
        </p:txBody>
      </p:sp>
      <p:grpSp>
        <p:nvGrpSpPr>
          <p:cNvPr id="15" name="Group 14"/>
          <p:cNvGrpSpPr/>
          <p:nvPr/>
        </p:nvGrpSpPr>
        <p:grpSpPr>
          <a:xfrm>
            <a:off x="2141627" y="3162301"/>
            <a:ext cx="4788568" cy="990600"/>
            <a:chOff x="2141627" y="3162301"/>
            <a:chExt cx="4788568" cy="990600"/>
          </a:xfrm>
        </p:grpSpPr>
        <p:grpSp>
          <p:nvGrpSpPr>
            <p:cNvPr id="16" name="Group 15"/>
            <p:cNvGrpSpPr/>
            <p:nvPr/>
          </p:nvGrpSpPr>
          <p:grpSpPr>
            <a:xfrm>
              <a:off x="6075956" y="3162301"/>
              <a:ext cx="854239" cy="990600"/>
              <a:chOff x="6075956" y="3162301"/>
              <a:chExt cx="854239" cy="990600"/>
            </a:xfrm>
          </p:grpSpPr>
          <p:sp>
            <p:nvSpPr>
              <p:cNvPr id="20" name="Isosceles Triangle 19"/>
              <p:cNvSpPr/>
              <p:nvPr/>
            </p:nvSpPr>
            <p:spPr>
              <a:xfrm rot="5400000">
                <a:off x="6021811" y="3244516"/>
                <a:ext cx="990600" cy="826169"/>
              </a:xfrm>
              <a:prstGeom prst="triangle">
                <a:avLst>
                  <a:gd name="adj" fmla="val 5000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75956" y="3465096"/>
                <a:ext cx="67376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LNA</a:t>
                </a:r>
                <a:endParaRPr lang="en-US" b="1" dirty="0">
                  <a:solidFill>
                    <a:schemeClr val="tx1"/>
                  </a:solidFill>
                  <a:latin typeface="Times New Roman" pitchFamily="18" charset="0"/>
                  <a:cs typeface="Times New Roman" pitchFamily="18" charset="0"/>
                </a:endParaRPr>
              </a:p>
            </p:txBody>
          </p:sp>
        </p:grpSp>
        <p:grpSp>
          <p:nvGrpSpPr>
            <p:cNvPr id="17" name="Group 16"/>
            <p:cNvGrpSpPr/>
            <p:nvPr/>
          </p:nvGrpSpPr>
          <p:grpSpPr>
            <a:xfrm>
              <a:off x="2141627" y="3162301"/>
              <a:ext cx="850235" cy="990600"/>
              <a:chOff x="2141627" y="3162301"/>
              <a:chExt cx="850235" cy="990600"/>
            </a:xfrm>
          </p:grpSpPr>
          <p:sp>
            <p:nvSpPr>
              <p:cNvPr id="18" name="Isosceles Triangle 17"/>
              <p:cNvSpPr/>
              <p:nvPr/>
            </p:nvSpPr>
            <p:spPr>
              <a:xfrm rot="5400000" flipV="1">
                <a:off x="2065427" y="3238501"/>
                <a:ext cx="990600" cy="838200"/>
              </a:xfrm>
              <a:prstGeom prst="triangle">
                <a:avLst>
                  <a:gd name="adj" fmla="val 5000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18094" y="3473118"/>
                <a:ext cx="67376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LNA</a:t>
                </a:r>
                <a:endParaRPr lang="en-US" b="1" dirty="0">
                  <a:solidFill>
                    <a:schemeClr val="tx1"/>
                  </a:solidFill>
                  <a:latin typeface="Times New Roman" pitchFamily="18" charset="0"/>
                  <a:cs typeface="Times New Roman" pitchFamily="18" charset="0"/>
                </a:endParaRPr>
              </a:p>
            </p:txBody>
          </p:sp>
        </p:grpSp>
      </p:grpSp>
      <p:sp>
        <p:nvSpPr>
          <p:cNvPr id="22" name="Rectangle 21"/>
          <p:cNvSpPr/>
          <p:nvPr/>
        </p:nvSpPr>
        <p:spPr>
          <a:xfrm>
            <a:off x="3433019" y="6268452"/>
            <a:ext cx="82616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LCP</a:t>
            </a:r>
            <a:endParaRPr lang="en-US" sz="2000" b="1" dirty="0">
              <a:solidFill>
                <a:schemeClr val="tx1"/>
              </a:solidFill>
              <a:latin typeface="Times New Roman" pitchFamily="18" charset="0"/>
              <a:cs typeface="Times New Roman" pitchFamily="18" charset="0"/>
            </a:endParaRPr>
          </a:p>
        </p:txBody>
      </p:sp>
      <p:sp>
        <p:nvSpPr>
          <p:cNvPr id="23" name="Rectangle 22"/>
          <p:cNvSpPr/>
          <p:nvPr/>
        </p:nvSpPr>
        <p:spPr>
          <a:xfrm>
            <a:off x="4888844" y="6268450"/>
            <a:ext cx="814134"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RCP</a:t>
            </a:r>
            <a:endParaRPr lang="en-US" sz="2000" b="1" dirty="0">
              <a:solidFill>
                <a:schemeClr val="tx1"/>
              </a:solidFill>
              <a:latin typeface="Times New Roman" pitchFamily="18" charset="0"/>
              <a:cs typeface="Times New Roman" pitchFamily="18" charset="0"/>
            </a:endParaRPr>
          </a:p>
        </p:txBody>
      </p:sp>
      <p:sp>
        <p:nvSpPr>
          <p:cNvPr id="24" name="Rectangle 23"/>
          <p:cNvSpPr/>
          <p:nvPr/>
        </p:nvSpPr>
        <p:spPr>
          <a:xfrm>
            <a:off x="3838081" y="6216323"/>
            <a:ext cx="146785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Signal</a:t>
            </a:r>
          </a:p>
          <a:p>
            <a:pPr algn="ctr"/>
            <a:r>
              <a:rPr lang="en-US" sz="2000" b="1" dirty="0" smtClean="0">
                <a:solidFill>
                  <a:schemeClr val="tx1"/>
                </a:solidFill>
                <a:latin typeface="Times New Roman" pitchFamily="18" charset="0"/>
                <a:cs typeface="Times New Roman" pitchFamily="18" charset="0"/>
              </a:rPr>
              <a:t>Out</a:t>
            </a:r>
            <a:endParaRPr lang="en-US" sz="2000" b="1" dirty="0">
              <a:solidFill>
                <a:schemeClr val="tx1"/>
              </a:solidFill>
              <a:latin typeface="Times New Roman" pitchFamily="18" charset="0"/>
              <a:cs typeface="Times New Roman" pitchFamily="18" charset="0"/>
            </a:endParaRPr>
          </a:p>
        </p:txBody>
      </p:sp>
      <p:sp>
        <p:nvSpPr>
          <p:cNvPr id="25" name="Rectangle 24"/>
          <p:cNvSpPr/>
          <p:nvPr/>
        </p:nvSpPr>
        <p:spPr>
          <a:xfrm>
            <a:off x="4060663" y="790409"/>
            <a:ext cx="950496"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Feed</a:t>
            </a:r>
            <a:endParaRPr lang="en-US" sz="2400" b="1" dirty="0">
              <a:solidFill>
                <a:schemeClr val="tx1"/>
              </a:solidFill>
              <a:latin typeface="Times New Roman" pitchFamily="18" charset="0"/>
              <a:cs typeface="Times New Roman" pitchFamily="18" charset="0"/>
            </a:endParaRPr>
          </a:p>
        </p:txBody>
      </p:sp>
      <p:sp>
        <p:nvSpPr>
          <p:cNvPr id="26" name="Rectangle 25"/>
          <p:cNvSpPr/>
          <p:nvPr/>
        </p:nvSpPr>
        <p:spPr>
          <a:xfrm>
            <a:off x="1315457" y="2895598"/>
            <a:ext cx="1090866"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Cryostat</a:t>
            </a:r>
            <a:endParaRPr lang="en-US" b="1" dirty="0">
              <a:solidFill>
                <a:srgbClr val="002060"/>
              </a:solidFill>
              <a:latin typeface="Times New Roman" pitchFamily="18" charset="0"/>
              <a:cs typeface="Times New Roman" pitchFamily="18" charset="0"/>
            </a:endParaRPr>
          </a:p>
        </p:txBody>
      </p:sp>
      <p:sp>
        <p:nvSpPr>
          <p:cNvPr id="27" name="Rectangle 26"/>
          <p:cNvSpPr/>
          <p:nvPr/>
        </p:nvSpPr>
        <p:spPr>
          <a:xfrm>
            <a:off x="6521123" y="2895600"/>
            <a:ext cx="1259303"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15 &amp; 50ºK</a:t>
            </a:r>
            <a:endParaRPr lang="en-US" b="1" dirty="0">
              <a:solidFill>
                <a:srgbClr val="002060"/>
              </a:solidFill>
              <a:latin typeface="Times New Roman" pitchFamily="18" charset="0"/>
              <a:cs typeface="Times New Roman" pitchFamily="18" charset="0"/>
            </a:endParaRPr>
          </a:p>
        </p:txBody>
      </p:sp>
      <p:cxnSp>
        <p:nvCxnSpPr>
          <p:cNvPr id="28" name="Straight Connector 27"/>
          <p:cNvCxnSpPr/>
          <p:nvPr/>
        </p:nvCxnSpPr>
        <p:spPr>
          <a:xfrm>
            <a:off x="7332428" y="3643023"/>
            <a:ext cx="7951" cy="779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1315459" y="4419600"/>
            <a:ext cx="6464969" cy="1893109"/>
            <a:chOff x="1315459" y="4419600"/>
            <a:chExt cx="6464969" cy="1893109"/>
          </a:xfrm>
        </p:grpSpPr>
        <p:sp>
          <p:nvSpPr>
            <p:cNvPr id="30" name="Rectangle 29"/>
            <p:cNvSpPr/>
            <p:nvPr/>
          </p:nvSpPr>
          <p:spPr>
            <a:xfrm>
              <a:off x="1315459" y="4419600"/>
              <a:ext cx="6464969" cy="1524000"/>
            </a:xfrm>
            <a:prstGeom prst="rect">
              <a:avLst/>
            </a:prstGeom>
            <a:solidFill>
              <a:srgbClr val="FFD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5400000">
              <a:off x="2059408" y="4768516"/>
              <a:ext cx="990600" cy="826169"/>
            </a:xfrm>
            <a:prstGeom prst="triangle">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1772657" y="5181600"/>
              <a:ext cx="368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967795" y="5181600"/>
              <a:ext cx="8261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966294" y="5181600"/>
              <a:ext cx="368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p:cNvSpPr/>
            <p:nvPr/>
          </p:nvSpPr>
          <p:spPr>
            <a:xfrm rot="5400000" flipV="1">
              <a:off x="6051894" y="4762500"/>
              <a:ext cx="990600" cy="838200"/>
            </a:xfrm>
            <a:prstGeom prst="triangle">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5277861" y="5181600"/>
              <a:ext cx="850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10079" y="5165698"/>
              <a:ext cx="20051" cy="1147011"/>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73781" y="5165698"/>
              <a:ext cx="16040" cy="1147011"/>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465103" y="4764513"/>
              <a:ext cx="2165684" cy="661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Times New Roman" pitchFamily="18" charset="0"/>
                  <a:cs typeface="Times New Roman" pitchFamily="18" charset="0"/>
                </a:rPr>
                <a:t>Room Temperature</a:t>
              </a:r>
            </a:p>
            <a:p>
              <a:pPr algn="ctr"/>
              <a:r>
                <a:rPr lang="en-US" b="1" dirty="0" smtClean="0">
                  <a:solidFill>
                    <a:srgbClr val="FF0000"/>
                  </a:solidFill>
                  <a:latin typeface="Times New Roman" pitchFamily="18" charset="0"/>
                  <a:cs typeface="Times New Roman" pitchFamily="18" charset="0"/>
                </a:rPr>
                <a:t>Electronics</a:t>
              </a:r>
              <a:endParaRPr lang="en-US" b="1" dirty="0">
                <a:solidFill>
                  <a:srgbClr val="FF0000"/>
                </a:solidFill>
                <a:latin typeface="Times New Roman" pitchFamily="18" charset="0"/>
                <a:cs typeface="Times New Roman" pitchFamily="18" charset="0"/>
              </a:endParaRPr>
            </a:p>
          </p:txBody>
        </p:sp>
        <p:cxnSp>
          <p:nvCxnSpPr>
            <p:cNvPr id="40" name="Straight Connector 39"/>
            <p:cNvCxnSpPr/>
            <p:nvPr/>
          </p:nvCxnSpPr>
          <p:spPr>
            <a:xfrm>
              <a:off x="1773141" y="4428877"/>
              <a:ext cx="845" cy="754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40379" y="4430203"/>
              <a:ext cx="845" cy="754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37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Radiometer equation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9263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87830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Noise Temperature of a Receiver System</a:t>
            </a:r>
            <a:endParaRPr lang="en-US" sz="3600" dirty="0">
              <a:latin typeface="Times New Roman" pitchFamily="18" charset="0"/>
              <a:cs typeface="Times New Roman" pitchFamily="18" charset="0"/>
            </a:endParaRPr>
          </a:p>
        </p:txBody>
      </p:sp>
      <p:sp>
        <p:nvSpPr>
          <p:cNvPr id="3" name="Line 3"/>
          <p:cNvSpPr>
            <a:spLocks noChangeShapeType="1"/>
          </p:cNvSpPr>
          <p:nvPr/>
        </p:nvSpPr>
        <p:spPr bwMode="auto">
          <a:xfrm flipH="1">
            <a:off x="7646988" y="2611432"/>
            <a:ext cx="644525" cy="0"/>
          </a:xfrm>
          <a:prstGeom prst="line">
            <a:avLst/>
          </a:prstGeom>
          <a:noFill/>
          <a:ln w="25400">
            <a:solidFill>
              <a:schemeClr val="tx1"/>
            </a:solidFill>
            <a:round/>
            <a:headEnd type="stealth" w="lg" len="lg"/>
            <a:tailEnd type="none" w="lg" len="lg"/>
          </a:ln>
          <a:effectLst/>
        </p:spPr>
        <p:txBody>
          <a:bodyPr wrap="none" anchor="ctr"/>
          <a:lstStyle/>
          <a:p>
            <a:endParaRPr lang="en-US"/>
          </a:p>
        </p:txBody>
      </p:sp>
      <p:grpSp>
        <p:nvGrpSpPr>
          <p:cNvPr id="4" name="Group 4"/>
          <p:cNvGrpSpPr>
            <a:grpSpLocks/>
          </p:cNvGrpSpPr>
          <p:nvPr/>
        </p:nvGrpSpPr>
        <p:grpSpPr bwMode="auto">
          <a:xfrm>
            <a:off x="3271838" y="2104351"/>
            <a:ext cx="1028700" cy="1038225"/>
            <a:chOff x="1194" y="1395"/>
            <a:chExt cx="648" cy="654"/>
          </a:xfrm>
        </p:grpSpPr>
        <p:sp>
          <p:nvSpPr>
            <p:cNvPr id="5" name="AutoShape 5"/>
            <p:cNvSpPr>
              <a:spLocks noChangeAspect="1" noChangeArrowheads="1"/>
            </p:cNvSpPr>
            <p:nvPr/>
          </p:nvSpPr>
          <p:spPr bwMode="auto">
            <a:xfrm rot="5400000">
              <a:off x="1191" y="1398"/>
              <a:ext cx="654" cy="648"/>
            </a:xfrm>
            <a:prstGeom prst="triangle">
              <a:avLst>
                <a:gd name="adj" fmla="val 50000"/>
              </a:avLst>
            </a:prstGeom>
            <a:solidFill>
              <a:schemeClr val="bg1">
                <a:lumMod val="85000"/>
              </a:schemeClr>
            </a:solidFill>
            <a:ln w="25400">
              <a:solidFill>
                <a:schemeClr val="tx1"/>
              </a:solidFill>
              <a:miter lim="800000"/>
              <a:headEnd/>
              <a:tailEnd/>
            </a:ln>
            <a:effectLst/>
          </p:spPr>
          <p:txBody>
            <a:bodyPr wrap="none" anchor="ctr"/>
            <a:lstStyle/>
            <a:p>
              <a:endParaRPr lang="en-US"/>
            </a:p>
          </p:txBody>
        </p:sp>
        <p:sp>
          <p:nvSpPr>
            <p:cNvPr id="6" name="Text Box 6"/>
            <p:cNvSpPr txBox="1">
              <a:spLocks noChangeAspect="1" noChangeArrowheads="1"/>
            </p:cNvSpPr>
            <p:nvPr/>
          </p:nvSpPr>
          <p:spPr bwMode="auto">
            <a:xfrm>
              <a:off x="1194" y="1614"/>
              <a:ext cx="470" cy="231"/>
            </a:xfrm>
            <a:prstGeom prst="rect">
              <a:avLst/>
            </a:prstGeom>
            <a:noFill/>
            <a:ln w="9525">
              <a:noFill/>
              <a:miter lim="800000"/>
              <a:headEnd/>
              <a:tailEnd/>
            </a:ln>
            <a:effectLst/>
          </p:spPr>
          <p:txBody>
            <a:bodyPr>
              <a:spAutoFit/>
            </a:bodyPr>
            <a:lstStyle/>
            <a:p>
              <a:pPr algn="ctr"/>
              <a:r>
                <a:rPr lang="en-US" sz="1000" b="1" dirty="0"/>
                <a:t> </a:t>
              </a:r>
              <a:r>
                <a:rPr lang="en-US" sz="1800" b="1" dirty="0">
                  <a:latin typeface="Times New Roman" pitchFamily="18" charset="0"/>
                  <a:cs typeface="Times New Roman" pitchFamily="18" charset="0"/>
                </a:rPr>
                <a:t>G</a:t>
              </a:r>
            </a:p>
          </p:txBody>
        </p:sp>
      </p:grpSp>
      <p:sp>
        <p:nvSpPr>
          <p:cNvPr id="7" name="Rectangle 7"/>
          <p:cNvSpPr>
            <a:spLocks noChangeArrowheads="1"/>
          </p:cNvSpPr>
          <p:nvPr/>
        </p:nvSpPr>
        <p:spPr bwMode="auto">
          <a:xfrm>
            <a:off x="150813" y="2336794"/>
            <a:ext cx="518091" cy="400110"/>
          </a:xfrm>
          <a:prstGeom prst="rect">
            <a:avLst/>
          </a:prstGeom>
          <a:noFill/>
          <a:ln w="9525" algn="ctr">
            <a:noFill/>
            <a:miter lim="800000"/>
            <a:headEnd/>
            <a:tailEnd/>
          </a:ln>
          <a:effectLst/>
        </p:spPr>
        <p:txBody>
          <a:bodyPr wrap="none">
            <a:spAutoFit/>
          </a:bodyPr>
          <a:lstStyle/>
          <a:p>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In</a:t>
            </a:r>
            <a:endParaRPr lang="en-US" sz="2000" b="1" baseline="-25000" dirty="0">
              <a:latin typeface="Times New Roman" pitchFamily="18" charset="0"/>
              <a:cs typeface="Times New Roman" pitchFamily="18" charset="0"/>
            </a:endParaRPr>
          </a:p>
        </p:txBody>
      </p:sp>
      <p:sp>
        <p:nvSpPr>
          <p:cNvPr id="8" name="Text Box 8"/>
          <p:cNvSpPr txBox="1">
            <a:spLocks noChangeArrowheads="1"/>
          </p:cNvSpPr>
          <p:nvPr/>
        </p:nvSpPr>
        <p:spPr bwMode="auto">
          <a:xfrm>
            <a:off x="0" y="857209"/>
            <a:ext cx="9144000" cy="1200329"/>
          </a:xfrm>
          <a:prstGeom prst="rect">
            <a:avLst/>
          </a:prstGeom>
          <a:noFill/>
          <a:ln w="9525" algn="ctr">
            <a:noFill/>
            <a:miter lim="800000"/>
            <a:headEnd/>
            <a:tailEnd/>
          </a:ln>
          <a:effectLst/>
        </p:spPr>
        <p:txBody>
          <a:bodyPr wrap="square">
            <a:spAutoFit/>
          </a:bodyPr>
          <a:lstStyle/>
          <a:p>
            <a:pPr algn="ctr"/>
            <a:r>
              <a:rPr lang="en-US" sz="2400" b="1" dirty="0">
                <a:latin typeface="Times New Roman" pitchFamily="18" charset="0"/>
                <a:cs typeface="Times New Roman" pitchFamily="18" charset="0"/>
              </a:rPr>
              <a:t>A Receiver System consisting of an antenna with a </a:t>
            </a:r>
            <a:r>
              <a:rPr lang="en-US" sz="2400" b="1" dirty="0" err="1">
                <a:latin typeface="Times New Roman" pitchFamily="18" charset="0"/>
                <a:cs typeface="Times New Roman" pitchFamily="18" charset="0"/>
              </a:rPr>
              <a:t>lossy</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line</a:t>
            </a:r>
          </a:p>
          <a:p>
            <a:pPr algn="ct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in front of the LNA, </a:t>
            </a:r>
            <a:r>
              <a:rPr lang="en-US" sz="2400" b="1" dirty="0" smtClean="0">
                <a:latin typeface="Times New Roman" pitchFamily="18" charset="0"/>
                <a:cs typeface="Times New Roman" pitchFamily="18" charset="0"/>
              </a:rPr>
              <a:t>followed </a:t>
            </a:r>
            <a:r>
              <a:rPr lang="en-US" sz="2400" b="1" dirty="0">
                <a:latin typeface="Times New Roman" pitchFamily="18" charset="0"/>
                <a:cs typeface="Times New Roman" pitchFamily="18" charset="0"/>
              </a:rPr>
              <a:t>by more </a:t>
            </a:r>
            <a:r>
              <a:rPr lang="en-US" sz="2400" b="1" dirty="0" err="1">
                <a:latin typeface="Times New Roman" pitchFamily="18" charset="0"/>
                <a:cs typeface="Times New Roman" pitchFamily="18" charset="0"/>
              </a:rPr>
              <a:t>lossy</a:t>
            </a:r>
            <a:r>
              <a:rPr lang="en-US" sz="2400" b="1" dirty="0">
                <a:latin typeface="Times New Roman" pitchFamily="18" charset="0"/>
                <a:cs typeface="Times New Roman" pitchFamily="18" charset="0"/>
              </a:rPr>
              <a:t> cable </a:t>
            </a:r>
            <a:r>
              <a:rPr lang="en-US" sz="2400" b="1" dirty="0" smtClean="0">
                <a:latin typeface="Times New Roman" pitchFamily="18" charset="0"/>
                <a:cs typeface="Times New Roman" pitchFamily="18" charset="0"/>
              </a:rPr>
              <a:t>between </a:t>
            </a:r>
            <a:r>
              <a:rPr lang="en-US" sz="2400" b="1" dirty="0">
                <a:latin typeface="Times New Roman" pitchFamily="18" charset="0"/>
                <a:cs typeface="Times New Roman" pitchFamily="18" charset="0"/>
              </a:rPr>
              <a:t>the LNA and a </a:t>
            </a:r>
            <a:r>
              <a:rPr lang="en-US" sz="2400" b="1" dirty="0" err="1">
                <a:latin typeface="Times New Roman" pitchFamily="18" charset="0"/>
                <a:cs typeface="Times New Roman" pitchFamily="18" charset="0"/>
              </a:rPr>
              <a:t>Postamp</a:t>
            </a:r>
            <a:r>
              <a:rPr lang="en-US" sz="2400" b="1" dirty="0">
                <a:latin typeface="Times New Roman" pitchFamily="18" charset="0"/>
                <a:cs typeface="Times New Roman" pitchFamily="18" charset="0"/>
              </a:rPr>
              <a:t>: </a:t>
            </a:r>
          </a:p>
        </p:txBody>
      </p:sp>
      <p:grpSp>
        <p:nvGrpSpPr>
          <p:cNvPr id="9" name="Group 9"/>
          <p:cNvGrpSpPr>
            <a:grpSpLocks/>
          </p:cNvGrpSpPr>
          <p:nvPr/>
        </p:nvGrpSpPr>
        <p:grpSpPr bwMode="auto">
          <a:xfrm>
            <a:off x="569913" y="2424107"/>
            <a:ext cx="317500" cy="396875"/>
            <a:chOff x="537" y="1733"/>
            <a:chExt cx="200" cy="250"/>
          </a:xfrm>
        </p:grpSpPr>
        <p:sp>
          <p:nvSpPr>
            <p:cNvPr id="10" name="Line 10"/>
            <p:cNvSpPr>
              <a:spLocks noChangeShapeType="1"/>
            </p:cNvSpPr>
            <p:nvPr/>
          </p:nvSpPr>
          <p:spPr bwMode="auto">
            <a:xfrm>
              <a:off x="537" y="1733"/>
              <a:ext cx="200" cy="127"/>
            </a:xfrm>
            <a:prstGeom prst="line">
              <a:avLst/>
            </a:prstGeom>
            <a:noFill/>
            <a:ln w="25400">
              <a:solidFill>
                <a:schemeClr val="tx1"/>
              </a:solidFill>
              <a:round/>
              <a:headEnd/>
              <a:tailEnd/>
            </a:ln>
            <a:effectLst/>
          </p:spPr>
          <p:txBody>
            <a:bodyPr wrap="none" anchor="ctr"/>
            <a:lstStyle/>
            <a:p>
              <a:endParaRPr lang="en-US"/>
            </a:p>
          </p:txBody>
        </p:sp>
        <p:sp>
          <p:nvSpPr>
            <p:cNvPr id="11" name="Line 11"/>
            <p:cNvSpPr>
              <a:spLocks noChangeShapeType="1"/>
            </p:cNvSpPr>
            <p:nvPr/>
          </p:nvSpPr>
          <p:spPr bwMode="auto">
            <a:xfrm flipH="1">
              <a:off x="537" y="1861"/>
              <a:ext cx="200" cy="122"/>
            </a:xfrm>
            <a:prstGeom prst="line">
              <a:avLst/>
            </a:prstGeom>
            <a:noFill/>
            <a:ln w="25400">
              <a:solidFill>
                <a:schemeClr val="tx1"/>
              </a:solidFill>
              <a:round/>
              <a:headEnd/>
              <a:tailEnd/>
            </a:ln>
            <a:effectLst/>
          </p:spPr>
          <p:txBody>
            <a:bodyPr wrap="none" anchor="ctr"/>
            <a:lstStyle/>
            <a:p>
              <a:endParaRPr lang="en-US"/>
            </a:p>
          </p:txBody>
        </p:sp>
      </p:grpSp>
      <p:sp>
        <p:nvSpPr>
          <p:cNvPr id="12" name="Rectangle 12"/>
          <p:cNvSpPr>
            <a:spLocks noChangeAspect="1" noChangeArrowheads="1"/>
          </p:cNvSpPr>
          <p:nvPr/>
        </p:nvSpPr>
        <p:spPr bwMode="auto">
          <a:xfrm rot="16200000">
            <a:off x="1707356" y="2212176"/>
            <a:ext cx="769937" cy="781050"/>
          </a:xfrm>
          <a:prstGeom prst="rect">
            <a:avLst/>
          </a:prstGeom>
          <a:solidFill>
            <a:schemeClr val="bg1">
              <a:lumMod val="85000"/>
            </a:schemeClr>
          </a:solidFill>
          <a:ln w="25400">
            <a:solidFill>
              <a:schemeClr val="tx1"/>
            </a:solidFill>
            <a:miter lim="800000"/>
            <a:headEnd/>
            <a:tailEnd/>
          </a:ln>
          <a:effectLst/>
        </p:spPr>
        <p:txBody>
          <a:bodyPr wrap="none" anchor="ctr"/>
          <a:lstStyle/>
          <a:p>
            <a:endParaRPr lang="en-US"/>
          </a:p>
        </p:txBody>
      </p:sp>
      <p:grpSp>
        <p:nvGrpSpPr>
          <p:cNvPr id="13" name="Group 13"/>
          <p:cNvGrpSpPr>
            <a:grpSpLocks/>
          </p:cNvGrpSpPr>
          <p:nvPr/>
        </p:nvGrpSpPr>
        <p:grpSpPr bwMode="auto">
          <a:xfrm rot="-5400000">
            <a:off x="2004218" y="2205826"/>
            <a:ext cx="131763" cy="787400"/>
            <a:chOff x="2065" y="2368"/>
            <a:chExt cx="95" cy="404"/>
          </a:xfrm>
        </p:grpSpPr>
        <p:sp>
          <p:nvSpPr>
            <p:cNvPr id="14" name="Line 14"/>
            <p:cNvSpPr>
              <a:spLocks noChangeShapeType="1"/>
            </p:cNvSpPr>
            <p:nvPr/>
          </p:nvSpPr>
          <p:spPr bwMode="auto">
            <a:xfrm>
              <a:off x="2098" y="2442"/>
              <a:ext cx="62" cy="31"/>
            </a:xfrm>
            <a:prstGeom prst="line">
              <a:avLst/>
            </a:prstGeom>
            <a:noFill/>
            <a:ln w="25400">
              <a:solidFill>
                <a:schemeClr val="tx1"/>
              </a:solidFill>
              <a:round/>
              <a:headEnd/>
              <a:tailEnd/>
            </a:ln>
            <a:effectLst/>
          </p:spPr>
          <p:txBody>
            <a:bodyPr/>
            <a:lstStyle/>
            <a:p>
              <a:endParaRPr lang="en-US"/>
            </a:p>
          </p:txBody>
        </p:sp>
        <p:sp>
          <p:nvSpPr>
            <p:cNvPr id="15" name="Line 15"/>
            <p:cNvSpPr>
              <a:spLocks noChangeShapeType="1"/>
            </p:cNvSpPr>
            <p:nvPr/>
          </p:nvSpPr>
          <p:spPr bwMode="auto">
            <a:xfrm flipH="1">
              <a:off x="2065" y="2469"/>
              <a:ext cx="95" cy="45"/>
            </a:xfrm>
            <a:prstGeom prst="line">
              <a:avLst/>
            </a:prstGeom>
            <a:noFill/>
            <a:ln w="25400">
              <a:solidFill>
                <a:schemeClr val="tx1"/>
              </a:solidFill>
              <a:round/>
              <a:headEnd/>
              <a:tailEnd/>
            </a:ln>
            <a:effectLst/>
          </p:spPr>
          <p:txBody>
            <a:bodyPr/>
            <a:lstStyle/>
            <a:p>
              <a:endParaRPr lang="en-US"/>
            </a:p>
          </p:txBody>
        </p:sp>
        <p:sp>
          <p:nvSpPr>
            <p:cNvPr id="16" name="Line 16"/>
            <p:cNvSpPr>
              <a:spLocks noChangeShapeType="1"/>
            </p:cNvSpPr>
            <p:nvPr/>
          </p:nvSpPr>
          <p:spPr bwMode="auto">
            <a:xfrm flipH="1" flipV="1">
              <a:off x="2065" y="2512"/>
              <a:ext cx="95" cy="45"/>
            </a:xfrm>
            <a:prstGeom prst="line">
              <a:avLst/>
            </a:prstGeom>
            <a:noFill/>
            <a:ln w="25400">
              <a:solidFill>
                <a:schemeClr val="tx1"/>
              </a:solidFill>
              <a:round/>
              <a:headEnd/>
              <a:tailEnd/>
            </a:ln>
            <a:effectLst/>
          </p:spPr>
          <p:txBody>
            <a:bodyPr/>
            <a:lstStyle/>
            <a:p>
              <a:endParaRPr lang="en-US"/>
            </a:p>
          </p:txBody>
        </p:sp>
        <p:sp>
          <p:nvSpPr>
            <p:cNvPr id="17" name="Line 17"/>
            <p:cNvSpPr>
              <a:spLocks noChangeShapeType="1"/>
            </p:cNvSpPr>
            <p:nvPr/>
          </p:nvSpPr>
          <p:spPr bwMode="auto">
            <a:xfrm flipV="1">
              <a:off x="2098" y="2640"/>
              <a:ext cx="62" cy="31"/>
            </a:xfrm>
            <a:prstGeom prst="line">
              <a:avLst/>
            </a:prstGeom>
            <a:noFill/>
            <a:ln w="25400">
              <a:solidFill>
                <a:schemeClr val="tx1"/>
              </a:solidFill>
              <a:round/>
              <a:headEnd/>
              <a:tailEnd/>
            </a:ln>
            <a:effectLst/>
          </p:spPr>
          <p:txBody>
            <a:bodyPr/>
            <a:lstStyle/>
            <a:p>
              <a:endParaRPr lang="en-US"/>
            </a:p>
          </p:txBody>
        </p:sp>
        <p:sp>
          <p:nvSpPr>
            <p:cNvPr id="18" name="Line 18"/>
            <p:cNvSpPr>
              <a:spLocks noChangeShapeType="1"/>
            </p:cNvSpPr>
            <p:nvPr/>
          </p:nvSpPr>
          <p:spPr bwMode="auto">
            <a:xfrm flipH="1">
              <a:off x="2065" y="2557"/>
              <a:ext cx="95" cy="45"/>
            </a:xfrm>
            <a:prstGeom prst="line">
              <a:avLst/>
            </a:prstGeom>
            <a:noFill/>
            <a:ln w="25400">
              <a:solidFill>
                <a:schemeClr val="tx1"/>
              </a:solidFill>
              <a:round/>
              <a:headEnd/>
              <a:tailEnd/>
            </a:ln>
            <a:effectLst/>
          </p:spPr>
          <p:txBody>
            <a:bodyPr/>
            <a:lstStyle/>
            <a:p>
              <a:endParaRPr lang="en-US"/>
            </a:p>
          </p:txBody>
        </p:sp>
        <p:sp>
          <p:nvSpPr>
            <p:cNvPr id="19" name="Line 19"/>
            <p:cNvSpPr>
              <a:spLocks noChangeShapeType="1"/>
            </p:cNvSpPr>
            <p:nvPr/>
          </p:nvSpPr>
          <p:spPr bwMode="auto">
            <a:xfrm flipH="1" flipV="1">
              <a:off x="2065" y="2600"/>
              <a:ext cx="95" cy="45"/>
            </a:xfrm>
            <a:prstGeom prst="line">
              <a:avLst/>
            </a:prstGeom>
            <a:noFill/>
            <a:ln w="25400">
              <a:solidFill>
                <a:schemeClr val="tx1"/>
              </a:solidFill>
              <a:round/>
              <a:headEnd/>
              <a:tailEnd/>
            </a:ln>
            <a:effectLst/>
          </p:spPr>
          <p:txBody>
            <a:bodyPr/>
            <a:lstStyle/>
            <a:p>
              <a:endParaRPr lang="en-US"/>
            </a:p>
          </p:txBody>
        </p:sp>
        <p:sp>
          <p:nvSpPr>
            <p:cNvPr id="20" name="Line 20"/>
            <p:cNvSpPr>
              <a:spLocks noChangeShapeType="1"/>
            </p:cNvSpPr>
            <p:nvPr/>
          </p:nvSpPr>
          <p:spPr bwMode="auto">
            <a:xfrm>
              <a:off x="2098" y="2666"/>
              <a:ext cx="0" cy="106"/>
            </a:xfrm>
            <a:prstGeom prst="line">
              <a:avLst/>
            </a:prstGeom>
            <a:noFill/>
            <a:ln w="25400">
              <a:solidFill>
                <a:schemeClr val="tx1"/>
              </a:solidFill>
              <a:round/>
              <a:headEnd/>
              <a:tailEnd/>
            </a:ln>
            <a:effectLst/>
          </p:spPr>
          <p:txBody>
            <a:bodyPr/>
            <a:lstStyle/>
            <a:p>
              <a:endParaRPr lang="en-US"/>
            </a:p>
          </p:txBody>
        </p:sp>
        <p:sp>
          <p:nvSpPr>
            <p:cNvPr id="21" name="Line 21"/>
            <p:cNvSpPr>
              <a:spLocks noChangeShapeType="1"/>
            </p:cNvSpPr>
            <p:nvPr/>
          </p:nvSpPr>
          <p:spPr bwMode="auto">
            <a:xfrm flipV="1">
              <a:off x="2098" y="2368"/>
              <a:ext cx="0" cy="76"/>
            </a:xfrm>
            <a:prstGeom prst="line">
              <a:avLst/>
            </a:prstGeom>
            <a:noFill/>
            <a:ln w="25400">
              <a:solidFill>
                <a:schemeClr val="tx1"/>
              </a:solidFill>
              <a:round/>
              <a:headEnd/>
              <a:tailEnd/>
            </a:ln>
            <a:effectLst/>
          </p:spPr>
          <p:txBody>
            <a:bodyPr/>
            <a:lstStyle/>
            <a:p>
              <a:endParaRPr lang="en-US"/>
            </a:p>
          </p:txBody>
        </p:sp>
      </p:grpSp>
      <p:grpSp>
        <p:nvGrpSpPr>
          <p:cNvPr id="22" name="Group 22"/>
          <p:cNvGrpSpPr>
            <a:grpSpLocks/>
          </p:cNvGrpSpPr>
          <p:nvPr/>
        </p:nvGrpSpPr>
        <p:grpSpPr bwMode="auto">
          <a:xfrm>
            <a:off x="6618288" y="2104351"/>
            <a:ext cx="1028700" cy="1038225"/>
            <a:chOff x="1194" y="1395"/>
            <a:chExt cx="648" cy="654"/>
          </a:xfrm>
        </p:grpSpPr>
        <p:sp>
          <p:nvSpPr>
            <p:cNvPr id="23" name="AutoShape 23"/>
            <p:cNvSpPr>
              <a:spLocks noChangeAspect="1" noChangeArrowheads="1"/>
            </p:cNvSpPr>
            <p:nvPr/>
          </p:nvSpPr>
          <p:spPr bwMode="auto">
            <a:xfrm rot="5400000">
              <a:off x="1191" y="1398"/>
              <a:ext cx="654" cy="648"/>
            </a:xfrm>
            <a:prstGeom prst="triangle">
              <a:avLst>
                <a:gd name="adj" fmla="val 50000"/>
              </a:avLst>
            </a:prstGeom>
            <a:solidFill>
              <a:schemeClr val="bg1">
                <a:lumMod val="85000"/>
              </a:schemeClr>
            </a:solidFill>
            <a:ln w="25400">
              <a:solidFill>
                <a:schemeClr val="tx1"/>
              </a:solidFill>
              <a:miter lim="800000"/>
              <a:headEnd/>
              <a:tailEnd/>
            </a:ln>
            <a:effectLst/>
          </p:spPr>
          <p:txBody>
            <a:bodyPr wrap="none" anchor="ctr"/>
            <a:lstStyle/>
            <a:p>
              <a:endParaRPr lang="en-US"/>
            </a:p>
          </p:txBody>
        </p:sp>
        <p:sp>
          <p:nvSpPr>
            <p:cNvPr id="24" name="Text Box 24"/>
            <p:cNvSpPr txBox="1">
              <a:spLocks noChangeAspect="1" noChangeArrowheads="1"/>
            </p:cNvSpPr>
            <p:nvPr/>
          </p:nvSpPr>
          <p:spPr bwMode="auto">
            <a:xfrm>
              <a:off x="1194" y="1614"/>
              <a:ext cx="470" cy="231"/>
            </a:xfrm>
            <a:prstGeom prst="rect">
              <a:avLst/>
            </a:prstGeom>
            <a:noFill/>
            <a:ln w="9525">
              <a:noFill/>
              <a:miter lim="800000"/>
              <a:headEnd/>
              <a:tailEnd/>
            </a:ln>
            <a:effectLst/>
          </p:spPr>
          <p:txBody>
            <a:bodyPr>
              <a:spAutoFit/>
            </a:bodyPr>
            <a:lstStyle/>
            <a:p>
              <a:pPr algn="ctr"/>
              <a:r>
                <a:rPr lang="en-US" sz="1000" b="1" dirty="0"/>
                <a:t> </a:t>
              </a:r>
              <a:r>
                <a:rPr lang="en-US" sz="1800" b="1" dirty="0">
                  <a:latin typeface="Times New Roman" pitchFamily="18" charset="0"/>
                  <a:cs typeface="Times New Roman" pitchFamily="18" charset="0"/>
                </a:rPr>
                <a:t>G</a:t>
              </a:r>
            </a:p>
          </p:txBody>
        </p:sp>
      </p:grpSp>
      <p:sp>
        <p:nvSpPr>
          <p:cNvPr id="25" name="Rectangle 25"/>
          <p:cNvSpPr>
            <a:spLocks noChangeAspect="1" noChangeArrowheads="1"/>
          </p:cNvSpPr>
          <p:nvPr/>
        </p:nvSpPr>
        <p:spPr bwMode="auto">
          <a:xfrm rot="16200000">
            <a:off x="5072856" y="2212176"/>
            <a:ext cx="769937" cy="781050"/>
          </a:xfrm>
          <a:prstGeom prst="rect">
            <a:avLst/>
          </a:prstGeom>
          <a:solidFill>
            <a:schemeClr val="bg1">
              <a:lumMod val="85000"/>
            </a:schemeClr>
          </a:solidFill>
          <a:ln w="25400">
            <a:solidFill>
              <a:schemeClr val="tx1"/>
            </a:solidFill>
            <a:miter lim="800000"/>
            <a:headEnd/>
            <a:tailEnd/>
          </a:ln>
          <a:effectLst/>
        </p:spPr>
        <p:txBody>
          <a:bodyPr wrap="none" anchor="ctr"/>
          <a:lstStyle/>
          <a:p>
            <a:endParaRPr lang="en-US"/>
          </a:p>
        </p:txBody>
      </p:sp>
      <p:grpSp>
        <p:nvGrpSpPr>
          <p:cNvPr id="26" name="Group 26"/>
          <p:cNvGrpSpPr>
            <a:grpSpLocks/>
          </p:cNvGrpSpPr>
          <p:nvPr/>
        </p:nvGrpSpPr>
        <p:grpSpPr bwMode="auto">
          <a:xfrm rot="-5400000">
            <a:off x="5369718" y="2205826"/>
            <a:ext cx="131763" cy="787400"/>
            <a:chOff x="2065" y="2368"/>
            <a:chExt cx="95" cy="404"/>
          </a:xfrm>
        </p:grpSpPr>
        <p:sp>
          <p:nvSpPr>
            <p:cNvPr id="27" name="Line 27"/>
            <p:cNvSpPr>
              <a:spLocks noChangeShapeType="1"/>
            </p:cNvSpPr>
            <p:nvPr/>
          </p:nvSpPr>
          <p:spPr bwMode="auto">
            <a:xfrm>
              <a:off x="2098" y="2442"/>
              <a:ext cx="62" cy="31"/>
            </a:xfrm>
            <a:prstGeom prst="line">
              <a:avLst/>
            </a:prstGeom>
            <a:noFill/>
            <a:ln w="25400">
              <a:solidFill>
                <a:schemeClr val="tx1"/>
              </a:solidFill>
              <a:round/>
              <a:headEnd/>
              <a:tailEnd/>
            </a:ln>
            <a:effectLst/>
          </p:spPr>
          <p:txBody>
            <a:bodyPr/>
            <a:lstStyle/>
            <a:p>
              <a:endParaRPr lang="en-US"/>
            </a:p>
          </p:txBody>
        </p:sp>
        <p:sp>
          <p:nvSpPr>
            <p:cNvPr id="28" name="Line 28"/>
            <p:cNvSpPr>
              <a:spLocks noChangeShapeType="1"/>
            </p:cNvSpPr>
            <p:nvPr/>
          </p:nvSpPr>
          <p:spPr bwMode="auto">
            <a:xfrm flipH="1">
              <a:off x="2065" y="2469"/>
              <a:ext cx="95" cy="45"/>
            </a:xfrm>
            <a:prstGeom prst="line">
              <a:avLst/>
            </a:prstGeom>
            <a:noFill/>
            <a:ln w="25400">
              <a:solidFill>
                <a:schemeClr val="tx1"/>
              </a:solidFill>
              <a:round/>
              <a:headEnd/>
              <a:tailEnd/>
            </a:ln>
            <a:effectLst/>
          </p:spPr>
          <p:txBody>
            <a:bodyPr/>
            <a:lstStyle/>
            <a:p>
              <a:endParaRPr lang="en-US"/>
            </a:p>
          </p:txBody>
        </p:sp>
        <p:sp>
          <p:nvSpPr>
            <p:cNvPr id="29" name="Line 29"/>
            <p:cNvSpPr>
              <a:spLocks noChangeShapeType="1"/>
            </p:cNvSpPr>
            <p:nvPr/>
          </p:nvSpPr>
          <p:spPr bwMode="auto">
            <a:xfrm flipH="1" flipV="1">
              <a:off x="2065" y="2512"/>
              <a:ext cx="95" cy="45"/>
            </a:xfrm>
            <a:prstGeom prst="line">
              <a:avLst/>
            </a:prstGeom>
            <a:noFill/>
            <a:ln w="25400">
              <a:solidFill>
                <a:schemeClr val="tx1"/>
              </a:solidFill>
              <a:round/>
              <a:headEnd/>
              <a:tailEnd/>
            </a:ln>
            <a:effectLst/>
          </p:spPr>
          <p:txBody>
            <a:bodyPr/>
            <a:lstStyle/>
            <a:p>
              <a:endParaRPr lang="en-US"/>
            </a:p>
          </p:txBody>
        </p:sp>
        <p:sp>
          <p:nvSpPr>
            <p:cNvPr id="30" name="Line 30"/>
            <p:cNvSpPr>
              <a:spLocks noChangeShapeType="1"/>
            </p:cNvSpPr>
            <p:nvPr/>
          </p:nvSpPr>
          <p:spPr bwMode="auto">
            <a:xfrm flipV="1">
              <a:off x="2098" y="2640"/>
              <a:ext cx="62" cy="31"/>
            </a:xfrm>
            <a:prstGeom prst="line">
              <a:avLst/>
            </a:prstGeom>
            <a:noFill/>
            <a:ln w="25400">
              <a:solidFill>
                <a:schemeClr val="tx1"/>
              </a:solidFill>
              <a:round/>
              <a:headEnd/>
              <a:tailEnd/>
            </a:ln>
            <a:effectLst/>
          </p:spPr>
          <p:txBody>
            <a:bodyPr/>
            <a:lstStyle/>
            <a:p>
              <a:endParaRPr lang="en-US"/>
            </a:p>
          </p:txBody>
        </p:sp>
        <p:sp>
          <p:nvSpPr>
            <p:cNvPr id="31" name="Line 31"/>
            <p:cNvSpPr>
              <a:spLocks noChangeShapeType="1"/>
            </p:cNvSpPr>
            <p:nvPr/>
          </p:nvSpPr>
          <p:spPr bwMode="auto">
            <a:xfrm flipH="1">
              <a:off x="2065" y="2557"/>
              <a:ext cx="95" cy="45"/>
            </a:xfrm>
            <a:prstGeom prst="line">
              <a:avLst/>
            </a:prstGeom>
            <a:noFill/>
            <a:ln w="25400">
              <a:solidFill>
                <a:schemeClr val="tx1"/>
              </a:solidFill>
              <a:round/>
              <a:headEnd/>
              <a:tailEnd/>
            </a:ln>
            <a:effectLst/>
          </p:spPr>
          <p:txBody>
            <a:bodyPr/>
            <a:lstStyle/>
            <a:p>
              <a:endParaRPr lang="en-US"/>
            </a:p>
          </p:txBody>
        </p:sp>
        <p:sp>
          <p:nvSpPr>
            <p:cNvPr id="32" name="Line 32"/>
            <p:cNvSpPr>
              <a:spLocks noChangeShapeType="1"/>
            </p:cNvSpPr>
            <p:nvPr/>
          </p:nvSpPr>
          <p:spPr bwMode="auto">
            <a:xfrm flipH="1" flipV="1">
              <a:off x="2065" y="2600"/>
              <a:ext cx="95" cy="45"/>
            </a:xfrm>
            <a:prstGeom prst="line">
              <a:avLst/>
            </a:prstGeom>
            <a:noFill/>
            <a:ln w="25400">
              <a:solidFill>
                <a:schemeClr val="tx1"/>
              </a:solidFill>
              <a:round/>
              <a:headEnd/>
              <a:tailEnd/>
            </a:ln>
            <a:effectLst/>
          </p:spPr>
          <p:txBody>
            <a:bodyPr/>
            <a:lstStyle/>
            <a:p>
              <a:endParaRPr lang="en-US"/>
            </a:p>
          </p:txBody>
        </p:sp>
        <p:sp>
          <p:nvSpPr>
            <p:cNvPr id="33" name="Line 33"/>
            <p:cNvSpPr>
              <a:spLocks noChangeShapeType="1"/>
            </p:cNvSpPr>
            <p:nvPr/>
          </p:nvSpPr>
          <p:spPr bwMode="auto">
            <a:xfrm>
              <a:off x="2098" y="2666"/>
              <a:ext cx="0" cy="106"/>
            </a:xfrm>
            <a:prstGeom prst="line">
              <a:avLst/>
            </a:prstGeom>
            <a:noFill/>
            <a:ln w="25400">
              <a:solidFill>
                <a:schemeClr val="tx1"/>
              </a:solidFill>
              <a:round/>
              <a:headEnd/>
              <a:tailEnd/>
            </a:ln>
            <a:effectLst/>
          </p:spPr>
          <p:txBody>
            <a:bodyPr/>
            <a:lstStyle/>
            <a:p>
              <a:endParaRPr lang="en-US"/>
            </a:p>
          </p:txBody>
        </p:sp>
        <p:sp>
          <p:nvSpPr>
            <p:cNvPr id="34" name="Line 34"/>
            <p:cNvSpPr>
              <a:spLocks noChangeShapeType="1"/>
            </p:cNvSpPr>
            <p:nvPr/>
          </p:nvSpPr>
          <p:spPr bwMode="auto">
            <a:xfrm flipV="1">
              <a:off x="2098" y="2368"/>
              <a:ext cx="0" cy="76"/>
            </a:xfrm>
            <a:prstGeom prst="line">
              <a:avLst/>
            </a:prstGeom>
            <a:noFill/>
            <a:ln w="25400">
              <a:solidFill>
                <a:schemeClr val="tx1"/>
              </a:solidFill>
              <a:round/>
              <a:headEnd/>
              <a:tailEnd/>
            </a:ln>
            <a:effectLst/>
          </p:spPr>
          <p:txBody>
            <a:bodyPr/>
            <a:lstStyle/>
            <a:p>
              <a:endParaRPr lang="en-US"/>
            </a:p>
          </p:txBody>
        </p:sp>
      </p:grpSp>
      <p:sp>
        <p:nvSpPr>
          <p:cNvPr id="35" name="Line 35"/>
          <p:cNvSpPr>
            <a:spLocks noChangeShapeType="1"/>
          </p:cNvSpPr>
          <p:nvPr/>
        </p:nvSpPr>
        <p:spPr bwMode="auto">
          <a:xfrm>
            <a:off x="887413" y="2625719"/>
            <a:ext cx="788987" cy="0"/>
          </a:xfrm>
          <a:prstGeom prst="line">
            <a:avLst/>
          </a:prstGeom>
          <a:noFill/>
          <a:ln w="25400">
            <a:solidFill>
              <a:schemeClr val="tx1"/>
            </a:solidFill>
            <a:round/>
            <a:headEnd/>
            <a:tailEnd/>
          </a:ln>
          <a:effectLst/>
        </p:spPr>
        <p:txBody>
          <a:bodyPr wrap="none" anchor="ctr"/>
          <a:lstStyle/>
          <a:p>
            <a:endParaRPr lang="en-US"/>
          </a:p>
        </p:txBody>
      </p:sp>
      <p:sp>
        <p:nvSpPr>
          <p:cNvPr id="36" name="Line 36"/>
          <p:cNvSpPr>
            <a:spLocks noChangeShapeType="1"/>
          </p:cNvSpPr>
          <p:nvPr/>
        </p:nvSpPr>
        <p:spPr bwMode="auto">
          <a:xfrm>
            <a:off x="2482850" y="2620957"/>
            <a:ext cx="788988" cy="0"/>
          </a:xfrm>
          <a:prstGeom prst="line">
            <a:avLst/>
          </a:prstGeom>
          <a:noFill/>
          <a:ln w="25400">
            <a:solidFill>
              <a:schemeClr val="tx1"/>
            </a:solidFill>
            <a:round/>
            <a:headEnd/>
            <a:tailEnd/>
          </a:ln>
          <a:effectLst/>
        </p:spPr>
        <p:txBody>
          <a:bodyPr wrap="none" anchor="ctr"/>
          <a:lstStyle/>
          <a:p>
            <a:endParaRPr lang="en-US"/>
          </a:p>
        </p:txBody>
      </p:sp>
      <p:sp>
        <p:nvSpPr>
          <p:cNvPr id="37" name="Line 37"/>
          <p:cNvSpPr>
            <a:spLocks noChangeShapeType="1"/>
          </p:cNvSpPr>
          <p:nvPr/>
        </p:nvSpPr>
        <p:spPr bwMode="auto">
          <a:xfrm>
            <a:off x="4298950" y="2611432"/>
            <a:ext cx="788988" cy="0"/>
          </a:xfrm>
          <a:prstGeom prst="line">
            <a:avLst/>
          </a:prstGeom>
          <a:noFill/>
          <a:ln w="25400">
            <a:solidFill>
              <a:schemeClr val="tx1"/>
            </a:solidFill>
            <a:round/>
            <a:headEnd/>
            <a:tailEnd/>
          </a:ln>
          <a:effectLst/>
        </p:spPr>
        <p:txBody>
          <a:bodyPr wrap="none" anchor="ctr"/>
          <a:lstStyle/>
          <a:p>
            <a:endParaRPr lang="en-US"/>
          </a:p>
        </p:txBody>
      </p:sp>
      <p:sp>
        <p:nvSpPr>
          <p:cNvPr id="38" name="Line 38"/>
          <p:cNvSpPr>
            <a:spLocks noChangeShapeType="1"/>
          </p:cNvSpPr>
          <p:nvPr/>
        </p:nvSpPr>
        <p:spPr bwMode="auto">
          <a:xfrm>
            <a:off x="5829300" y="2627307"/>
            <a:ext cx="788988" cy="0"/>
          </a:xfrm>
          <a:prstGeom prst="line">
            <a:avLst/>
          </a:prstGeom>
          <a:noFill/>
          <a:ln w="25400">
            <a:solidFill>
              <a:schemeClr val="tx1"/>
            </a:solidFill>
            <a:round/>
            <a:headEnd/>
            <a:tailEnd/>
          </a:ln>
          <a:effectLst/>
        </p:spPr>
        <p:txBody>
          <a:bodyPr wrap="none" anchor="ctr"/>
          <a:lstStyle/>
          <a:p>
            <a:endParaRPr lang="en-US"/>
          </a:p>
        </p:txBody>
      </p:sp>
      <p:sp>
        <p:nvSpPr>
          <p:cNvPr id="39" name="Rectangle 39"/>
          <p:cNvSpPr>
            <a:spLocks noChangeArrowheads="1"/>
          </p:cNvSpPr>
          <p:nvPr/>
        </p:nvSpPr>
        <p:spPr bwMode="auto">
          <a:xfrm>
            <a:off x="8291513" y="2335207"/>
            <a:ext cx="636906" cy="400110"/>
          </a:xfrm>
          <a:prstGeom prst="rect">
            <a:avLst/>
          </a:prstGeom>
          <a:noFill/>
          <a:ln w="9525" algn="ctr">
            <a:noFill/>
            <a:miter lim="800000"/>
            <a:headEnd/>
            <a:tailEnd/>
          </a:ln>
          <a:effectLst/>
        </p:spPr>
        <p:txBody>
          <a:bodyPr wrap="none">
            <a:spAutoFit/>
          </a:bodyPr>
          <a:lstStyle/>
          <a:p>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Out</a:t>
            </a:r>
            <a:endParaRPr lang="en-US" sz="2000" b="1" baseline="-25000" dirty="0">
              <a:latin typeface="Times New Roman" pitchFamily="18" charset="0"/>
              <a:cs typeface="Times New Roman" pitchFamily="18" charset="0"/>
            </a:endParaRPr>
          </a:p>
        </p:txBody>
      </p:sp>
      <p:graphicFrame>
        <p:nvGraphicFramePr>
          <p:cNvPr id="40" name="Object 40"/>
          <p:cNvGraphicFramePr>
            <a:graphicFrameLocks noChangeAspect="1"/>
          </p:cNvGraphicFramePr>
          <p:nvPr/>
        </p:nvGraphicFramePr>
        <p:xfrm>
          <a:off x="150813" y="4405266"/>
          <a:ext cx="8770937" cy="695325"/>
        </p:xfrm>
        <a:graphic>
          <a:graphicData uri="http://schemas.openxmlformats.org/presentationml/2006/ole">
            <mc:AlternateContent xmlns:mc="http://schemas.openxmlformats.org/markup-compatibility/2006">
              <mc:Choice xmlns:v="urn:schemas-microsoft-com:vml" Requires="v">
                <p:oleObj spid="_x0000_s2078" name="Equation" r:id="rId3" imgW="4965480" imgH="393480" progId="Equation.3">
                  <p:embed/>
                </p:oleObj>
              </mc:Choice>
              <mc:Fallback>
                <p:oleObj name="Equation" r:id="rId3" imgW="496548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4405266"/>
                        <a:ext cx="8770937"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 Box 41"/>
          <p:cNvSpPr txBox="1">
            <a:spLocks noChangeArrowheads="1"/>
          </p:cNvSpPr>
          <p:nvPr/>
        </p:nvSpPr>
        <p:spPr bwMode="auto">
          <a:xfrm>
            <a:off x="1820863" y="3049454"/>
            <a:ext cx="688009" cy="707886"/>
          </a:xfrm>
          <a:prstGeom prst="rect">
            <a:avLst/>
          </a:prstGeom>
          <a:noFill/>
          <a:ln w="9525" algn="ctr">
            <a:noFill/>
            <a:miter lim="800000"/>
            <a:headEnd/>
            <a:tailEnd/>
          </a:ln>
          <a:effectLst/>
        </p:spPr>
        <p:txBody>
          <a:bodyPr wrap="none">
            <a:spAutoFit/>
          </a:bodyPr>
          <a:lstStyle/>
          <a:p>
            <a:pPr algn="l"/>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Line</a:t>
            </a:r>
            <a:endParaRPr lang="en-US" sz="2000" b="1" dirty="0">
              <a:latin typeface="Times New Roman" pitchFamily="18" charset="0"/>
              <a:cs typeface="Times New Roman" pitchFamily="18" charset="0"/>
            </a:endParaRPr>
          </a:p>
          <a:p>
            <a:pPr algn="l"/>
            <a:r>
              <a:rPr lang="en-US" sz="2000" b="1" dirty="0" err="1">
                <a:latin typeface="Times New Roman" pitchFamily="18" charset="0"/>
                <a:cs typeface="Times New Roman" pitchFamily="18" charset="0"/>
              </a:rPr>
              <a:t>L</a:t>
            </a:r>
            <a:r>
              <a:rPr lang="en-US" sz="2000" b="1" baseline="-25000" dirty="0" err="1">
                <a:latin typeface="Times New Roman" pitchFamily="18" charset="0"/>
                <a:cs typeface="Times New Roman" pitchFamily="18" charset="0"/>
              </a:rPr>
              <a:t>Line</a:t>
            </a:r>
            <a:endParaRPr lang="en-US" sz="2000" b="1" dirty="0">
              <a:latin typeface="Times New Roman" pitchFamily="18" charset="0"/>
              <a:cs typeface="Times New Roman" pitchFamily="18" charset="0"/>
            </a:endParaRPr>
          </a:p>
        </p:txBody>
      </p:sp>
      <p:sp>
        <p:nvSpPr>
          <p:cNvPr id="42" name="Text Box 42"/>
          <p:cNvSpPr txBox="1">
            <a:spLocks noChangeArrowheads="1"/>
          </p:cNvSpPr>
          <p:nvPr/>
        </p:nvSpPr>
        <p:spPr bwMode="auto">
          <a:xfrm>
            <a:off x="3355975" y="3049454"/>
            <a:ext cx="744114" cy="707886"/>
          </a:xfrm>
          <a:prstGeom prst="rect">
            <a:avLst/>
          </a:prstGeom>
          <a:noFill/>
          <a:ln w="9525" algn="ctr">
            <a:noFill/>
            <a:miter lim="800000"/>
            <a:headEnd/>
            <a:tailEnd/>
          </a:ln>
          <a:effectLst/>
        </p:spPr>
        <p:txBody>
          <a:bodyPr wrap="none">
            <a:spAutoFit/>
          </a:bodyPr>
          <a:lstStyle/>
          <a:p>
            <a:pPr algn="l"/>
            <a:r>
              <a:rPr lang="en-US" sz="2000" b="1" dirty="0">
                <a:latin typeface="Times New Roman" pitchFamily="18" charset="0"/>
                <a:cs typeface="Times New Roman" pitchFamily="18" charset="0"/>
              </a:rPr>
              <a:t>T</a:t>
            </a:r>
            <a:r>
              <a:rPr lang="en-US" sz="2000" b="1" baseline="-25000" dirty="0">
                <a:latin typeface="Times New Roman" pitchFamily="18" charset="0"/>
                <a:cs typeface="Times New Roman" pitchFamily="18" charset="0"/>
              </a:rPr>
              <a:t>LNA</a:t>
            </a:r>
            <a:endParaRPr lang="en-US" sz="2000" b="1" dirty="0">
              <a:latin typeface="Times New Roman" pitchFamily="18" charset="0"/>
              <a:cs typeface="Times New Roman" pitchFamily="18" charset="0"/>
            </a:endParaRPr>
          </a:p>
          <a:p>
            <a:pPr algn="l"/>
            <a:r>
              <a:rPr lang="en-US" sz="2000" b="1" dirty="0">
                <a:latin typeface="Times New Roman" pitchFamily="18" charset="0"/>
                <a:cs typeface="Times New Roman" pitchFamily="18" charset="0"/>
              </a:rPr>
              <a:t>G</a:t>
            </a:r>
            <a:r>
              <a:rPr lang="en-US" sz="2000" b="1" baseline="-25000" dirty="0">
                <a:latin typeface="Times New Roman" pitchFamily="18" charset="0"/>
                <a:cs typeface="Times New Roman" pitchFamily="18" charset="0"/>
              </a:rPr>
              <a:t>LNA</a:t>
            </a:r>
            <a:endParaRPr lang="en-US" sz="2000" b="1" dirty="0">
              <a:latin typeface="Times New Roman" pitchFamily="18" charset="0"/>
              <a:cs typeface="Times New Roman" pitchFamily="18" charset="0"/>
            </a:endParaRPr>
          </a:p>
        </p:txBody>
      </p:sp>
      <p:sp>
        <p:nvSpPr>
          <p:cNvPr id="43" name="Text Box 43"/>
          <p:cNvSpPr txBox="1">
            <a:spLocks noChangeArrowheads="1"/>
          </p:cNvSpPr>
          <p:nvPr/>
        </p:nvSpPr>
        <p:spPr bwMode="auto">
          <a:xfrm>
            <a:off x="6618288" y="3049454"/>
            <a:ext cx="1019831" cy="707886"/>
          </a:xfrm>
          <a:prstGeom prst="rect">
            <a:avLst/>
          </a:prstGeom>
          <a:noFill/>
          <a:ln w="9525" algn="ctr">
            <a:noFill/>
            <a:miter lim="800000"/>
            <a:headEnd/>
            <a:tailEnd/>
          </a:ln>
          <a:effectLst/>
        </p:spPr>
        <p:txBody>
          <a:bodyPr wrap="none">
            <a:spAutoFit/>
          </a:bodyPr>
          <a:lstStyle/>
          <a:p>
            <a:pPr algn="l"/>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Postamp</a:t>
            </a:r>
            <a:endParaRPr lang="en-US" sz="2000" b="1" dirty="0">
              <a:latin typeface="Times New Roman" pitchFamily="18" charset="0"/>
              <a:cs typeface="Times New Roman" pitchFamily="18" charset="0"/>
            </a:endParaRPr>
          </a:p>
          <a:p>
            <a:pPr algn="l"/>
            <a:r>
              <a:rPr lang="en-US" sz="2000" b="1" dirty="0" err="1">
                <a:latin typeface="Times New Roman" pitchFamily="18" charset="0"/>
                <a:cs typeface="Times New Roman" pitchFamily="18" charset="0"/>
              </a:rPr>
              <a:t>G</a:t>
            </a:r>
            <a:r>
              <a:rPr lang="en-US" sz="2000" b="1" baseline="-25000" dirty="0" err="1">
                <a:latin typeface="Times New Roman" pitchFamily="18" charset="0"/>
                <a:cs typeface="Times New Roman" pitchFamily="18" charset="0"/>
              </a:rPr>
              <a:t>Postamp</a:t>
            </a:r>
            <a:endParaRPr lang="en-US" sz="2000" b="1" dirty="0">
              <a:latin typeface="Times New Roman" pitchFamily="18" charset="0"/>
              <a:cs typeface="Times New Roman" pitchFamily="18" charset="0"/>
            </a:endParaRPr>
          </a:p>
        </p:txBody>
      </p:sp>
      <p:sp>
        <p:nvSpPr>
          <p:cNvPr id="44" name="Text Box 44"/>
          <p:cNvSpPr txBox="1">
            <a:spLocks noChangeArrowheads="1"/>
          </p:cNvSpPr>
          <p:nvPr/>
        </p:nvSpPr>
        <p:spPr bwMode="auto">
          <a:xfrm>
            <a:off x="5087938" y="3049454"/>
            <a:ext cx="782587" cy="707886"/>
          </a:xfrm>
          <a:prstGeom prst="rect">
            <a:avLst/>
          </a:prstGeom>
          <a:noFill/>
          <a:ln w="9525" algn="ctr">
            <a:noFill/>
            <a:miter lim="800000"/>
            <a:headEnd/>
            <a:tailEnd/>
          </a:ln>
          <a:effectLst/>
        </p:spPr>
        <p:txBody>
          <a:bodyPr wrap="none">
            <a:spAutoFit/>
          </a:bodyPr>
          <a:lstStyle/>
          <a:p>
            <a:pPr algn="l"/>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Cable</a:t>
            </a:r>
            <a:endParaRPr lang="en-US" sz="2000" b="1" dirty="0">
              <a:latin typeface="Times New Roman" pitchFamily="18" charset="0"/>
              <a:cs typeface="Times New Roman" pitchFamily="18" charset="0"/>
            </a:endParaRPr>
          </a:p>
          <a:p>
            <a:pPr algn="l"/>
            <a:r>
              <a:rPr lang="en-US" sz="2000" b="1" dirty="0" err="1">
                <a:latin typeface="Times New Roman" pitchFamily="18" charset="0"/>
                <a:cs typeface="Times New Roman" pitchFamily="18" charset="0"/>
              </a:rPr>
              <a:t>L</a:t>
            </a:r>
            <a:r>
              <a:rPr lang="en-US" sz="2000" b="1" baseline="-25000" dirty="0" err="1">
                <a:latin typeface="Times New Roman" pitchFamily="18" charset="0"/>
                <a:cs typeface="Times New Roman" pitchFamily="18" charset="0"/>
              </a:rPr>
              <a:t>Cable</a:t>
            </a:r>
            <a:endParaRPr lang="en-US" sz="2000" b="1" dirty="0">
              <a:latin typeface="Times New Roman" pitchFamily="18" charset="0"/>
              <a:cs typeface="Times New Roman" pitchFamily="18" charset="0"/>
            </a:endParaRPr>
          </a:p>
        </p:txBody>
      </p:sp>
      <p:grpSp>
        <p:nvGrpSpPr>
          <p:cNvPr id="45" name="Group 55"/>
          <p:cNvGrpSpPr>
            <a:grpSpLocks/>
          </p:cNvGrpSpPr>
          <p:nvPr/>
        </p:nvGrpSpPr>
        <p:grpSpPr bwMode="auto">
          <a:xfrm>
            <a:off x="1384300" y="3767091"/>
            <a:ext cx="7537450" cy="666750"/>
            <a:chOff x="872" y="2821"/>
            <a:chExt cx="4748" cy="420"/>
          </a:xfrm>
        </p:grpSpPr>
        <p:sp>
          <p:nvSpPr>
            <p:cNvPr id="46" name="Line 51"/>
            <p:cNvSpPr>
              <a:spLocks noChangeShapeType="1"/>
            </p:cNvSpPr>
            <p:nvPr/>
          </p:nvSpPr>
          <p:spPr bwMode="auto">
            <a:xfrm>
              <a:off x="4665" y="2832"/>
              <a:ext cx="312" cy="311"/>
            </a:xfrm>
            <a:prstGeom prst="line">
              <a:avLst/>
            </a:prstGeom>
            <a:noFill/>
            <a:ln w="25400">
              <a:solidFill>
                <a:schemeClr val="tx1"/>
              </a:solidFill>
              <a:round/>
              <a:headEnd/>
              <a:tailEnd type="triangle" w="lg" len="lg"/>
            </a:ln>
            <a:effectLst/>
          </p:spPr>
          <p:txBody>
            <a:bodyPr wrap="none" anchor="ctr"/>
            <a:lstStyle/>
            <a:p>
              <a:endParaRPr lang="en-US"/>
            </a:p>
          </p:txBody>
        </p:sp>
        <p:sp>
          <p:nvSpPr>
            <p:cNvPr id="47" name="AutoShape 45"/>
            <p:cNvSpPr>
              <a:spLocks/>
            </p:cNvSpPr>
            <p:nvPr/>
          </p:nvSpPr>
          <p:spPr bwMode="auto">
            <a:xfrm rot="5400000">
              <a:off x="1284" y="2733"/>
              <a:ext cx="96" cy="919"/>
            </a:xfrm>
            <a:prstGeom prst="leftBrace">
              <a:avLst>
                <a:gd name="adj1" fmla="val 79774"/>
                <a:gd name="adj2" fmla="val 50000"/>
              </a:avLst>
            </a:prstGeom>
            <a:noFill/>
            <a:ln w="25400">
              <a:solidFill>
                <a:schemeClr val="tx1"/>
              </a:solidFill>
              <a:round/>
              <a:headEnd/>
              <a:tailEnd/>
            </a:ln>
            <a:effectLst/>
          </p:spPr>
          <p:txBody>
            <a:bodyPr wrap="none" anchor="ctr"/>
            <a:lstStyle/>
            <a:p>
              <a:endParaRPr lang="en-US"/>
            </a:p>
          </p:txBody>
        </p:sp>
        <p:sp>
          <p:nvSpPr>
            <p:cNvPr id="48" name="AutoShape 46"/>
            <p:cNvSpPr>
              <a:spLocks/>
            </p:cNvSpPr>
            <p:nvPr/>
          </p:nvSpPr>
          <p:spPr bwMode="auto">
            <a:xfrm rot="5400000">
              <a:off x="2215" y="2866"/>
              <a:ext cx="96" cy="654"/>
            </a:xfrm>
            <a:prstGeom prst="leftBrace">
              <a:avLst>
                <a:gd name="adj1" fmla="val 56771"/>
                <a:gd name="adj2" fmla="val 50000"/>
              </a:avLst>
            </a:prstGeom>
            <a:noFill/>
            <a:ln w="25400">
              <a:solidFill>
                <a:schemeClr val="tx1"/>
              </a:solidFill>
              <a:round/>
              <a:headEnd/>
              <a:tailEnd/>
            </a:ln>
            <a:effectLst/>
          </p:spPr>
          <p:txBody>
            <a:bodyPr wrap="none" anchor="ctr"/>
            <a:lstStyle/>
            <a:p>
              <a:endParaRPr lang="en-US"/>
            </a:p>
          </p:txBody>
        </p:sp>
        <p:sp>
          <p:nvSpPr>
            <p:cNvPr id="49" name="AutoShape 47"/>
            <p:cNvSpPr>
              <a:spLocks/>
            </p:cNvSpPr>
            <p:nvPr/>
          </p:nvSpPr>
          <p:spPr bwMode="auto">
            <a:xfrm rot="5400000">
              <a:off x="4928" y="2549"/>
              <a:ext cx="96" cy="1288"/>
            </a:xfrm>
            <a:prstGeom prst="leftBrace">
              <a:avLst>
                <a:gd name="adj1" fmla="val 111806"/>
                <a:gd name="adj2" fmla="val 50000"/>
              </a:avLst>
            </a:prstGeom>
            <a:noFill/>
            <a:ln w="25400">
              <a:solidFill>
                <a:schemeClr val="tx1"/>
              </a:solidFill>
              <a:round/>
              <a:headEnd/>
              <a:tailEnd/>
            </a:ln>
            <a:effectLst/>
          </p:spPr>
          <p:txBody>
            <a:bodyPr wrap="none" anchor="ctr"/>
            <a:lstStyle/>
            <a:p>
              <a:endParaRPr lang="en-US"/>
            </a:p>
          </p:txBody>
        </p:sp>
        <p:sp>
          <p:nvSpPr>
            <p:cNvPr id="50" name="AutoShape 48"/>
            <p:cNvSpPr>
              <a:spLocks/>
            </p:cNvSpPr>
            <p:nvPr/>
          </p:nvSpPr>
          <p:spPr bwMode="auto">
            <a:xfrm rot="5400000">
              <a:off x="3412" y="2442"/>
              <a:ext cx="96" cy="1502"/>
            </a:xfrm>
            <a:prstGeom prst="leftBrace">
              <a:avLst>
                <a:gd name="adj1" fmla="val 130382"/>
                <a:gd name="adj2" fmla="val 50000"/>
              </a:avLst>
            </a:prstGeom>
            <a:noFill/>
            <a:ln w="25400">
              <a:solidFill>
                <a:schemeClr val="tx1"/>
              </a:solidFill>
              <a:round/>
              <a:headEnd/>
              <a:tailEnd/>
            </a:ln>
            <a:effectLst/>
          </p:spPr>
          <p:txBody>
            <a:bodyPr wrap="none" anchor="ctr"/>
            <a:lstStyle/>
            <a:p>
              <a:endParaRPr lang="en-US"/>
            </a:p>
          </p:txBody>
        </p:sp>
        <p:sp>
          <p:nvSpPr>
            <p:cNvPr id="51" name="Line 49"/>
            <p:cNvSpPr>
              <a:spLocks noChangeShapeType="1"/>
            </p:cNvSpPr>
            <p:nvPr/>
          </p:nvSpPr>
          <p:spPr bwMode="auto">
            <a:xfrm>
              <a:off x="1330" y="2826"/>
              <a:ext cx="0" cy="319"/>
            </a:xfrm>
            <a:prstGeom prst="line">
              <a:avLst/>
            </a:prstGeom>
            <a:noFill/>
            <a:ln w="25400">
              <a:solidFill>
                <a:schemeClr val="tx1"/>
              </a:solidFill>
              <a:round/>
              <a:headEnd/>
              <a:tailEnd type="stealth" w="lg" len="lg"/>
            </a:ln>
            <a:effectLst/>
          </p:spPr>
          <p:txBody>
            <a:bodyPr wrap="none" anchor="ctr"/>
            <a:lstStyle/>
            <a:p>
              <a:endParaRPr lang="en-US"/>
            </a:p>
          </p:txBody>
        </p:sp>
        <p:sp>
          <p:nvSpPr>
            <p:cNvPr id="52" name="Line 50"/>
            <p:cNvSpPr>
              <a:spLocks noChangeShapeType="1"/>
            </p:cNvSpPr>
            <p:nvPr/>
          </p:nvSpPr>
          <p:spPr bwMode="auto">
            <a:xfrm>
              <a:off x="2264" y="2826"/>
              <a:ext cx="0" cy="319"/>
            </a:xfrm>
            <a:prstGeom prst="line">
              <a:avLst/>
            </a:prstGeom>
            <a:noFill/>
            <a:ln w="25400">
              <a:solidFill>
                <a:schemeClr val="tx1"/>
              </a:solidFill>
              <a:round/>
              <a:headEnd/>
              <a:tailEnd type="stealth" w="lg" len="lg"/>
            </a:ln>
            <a:effectLst/>
          </p:spPr>
          <p:txBody>
            <a:bodyPr wrap="none" anchor="ctr"/>
            <a:lstStyle/>
            <a:p>
              <a:endParaRPr lang="en-US"/>
            </a:p>
          </p:txBody>
        </p:sp>
        <p:sp>
          <p:nvSpPr>
            <p:cNvPr id="53" name="Line 52"/>
            <p:cNvSpPr>
              <a:spLocks noChangeShapeType="1"/>
            </p:cNvSpPr>
            <p:nvPr/>
          </p:nvSpPr>
          <p:spPr bwMode="auto">
            <a:xfrm>
              <a:off x="3460" y="2821"/>
              <a:ext cx="0" cy="319"/>
            </a:xfrm>
            <a:prstGeom prst="line">
              <a:avLst/>
            </a:prstGeom>
            <a:noFill/>
            <a:ln w="25400">
              <a:solidFill>
                <a:schemeClr val="tx1"/>
              </a:solidFill>
              <a:round/>
              <a:headEnd/>
              <a:tailEnd type="triangle" w="lg" len="lg"/>
            </a:ln>
            <a:effectLst/>
          </p:spPr>
          <p:txBody>
            <a:bodyPr wrap="none" anchor="ctr"/>
            <a:lstStyle/>
            <a:p>
              <a:endParaRPr lang="en-US"/>
            </a:p>
          </p:txBody>
        </p:sp>
      </p:grpSp>
      <p:sp>
        <p:nvSpPr>
          <p:cNvPr id="54" name="AutoShape 56"/>
          <p:cNvSpPr>
            <a:spLocks/>
          </p:cNvSpPr>
          <p:nvPr/>
        </p:nvSpPr>
        <p:spPr bwMode="auto">
          <a:xfrm rot="16200000">
            <a:off x="4922043" y="1367585"/>
            <a:ext cx="461963" cy="7537450"/>
          </a:xfrm>
          <a:prstGeom prst="leftBrace">
            <a:avLst>
              <a:gd name="adj1" fmla="val 135968"/>
              <a:gd name="adj2" fmla="val 50000"/>
            </a:avLst>
          </a:prstGeom>
          <a:noFill/>
          <a:ln w="25400">
            <a:solidFill>
              <a:schemeClr val="tx1"/>
            </a:solidFill>
            <a:round/>
            <a:headEnd/>
            <a:tailEnd/>
          </a:ln>
          <a:effectLst/>
        </p:spPr>
        <p:txBody>
          <a:bodyPr wrap="none" anchor="ctr"/>
          <a:lstStyle/>
          <a:p>
            <a:endParaRPr lang="en-US"/>
          </a:p>
        </p:txBody>
      </p:sp>
      <p:sp>
        <p:nvSpPr>
          <p:cNvPr id="55" name="Rectangle 57"/>
          <p:cNvSpPr>
            <a:spLocks noChangeArrowheads="1"/>
          </p:cNvSpPr>
          <p:nvPr/>
        </p:nvSpPr>
        <p:spPr bwMode="auto">
          <a:xfrm>
            <a:off x="4810125" y="5252990"/>
            <a:ext cx="570258" cy="400110"/>
          </a:xfrm>
          <a:prstGeom prst="rect">
            <a:avLst/>
          </a:prstGeom>
          <a:noFill/>
          <a:ln w="9525" algn="ctr">
            <a:noFill/>
            <a:miter lim="800000"/>
            <a:headEnd/>
            <a:tailEnd/>
          </a:ln>
          <a:effectLst/>
        </p:spPr>
        <p:txBody>
          <a:bodyPr wrap="square">
            <a:spAutoFit/>
          </a:bodyPr>
          <a:lstStyle/>
          <a:p>
            <a:r>
              <a:rPr lang="en-US" sz="2000" b="1" dirty="0" err="1" smtClean="0">
                <a:latin typeface="Times New Roman" pitchFamily="18" charset="0"/>
                <a:cs typeface="Times New Roman" pitchFamily="18" charset="0"/>
              </a:rPr>
              <a:t>T</a:t>
            </a:r>
            <a:r>
              <a:rPr lang="en-US" sz="2000" b="1" baseline="-25000" dirty="0" err="1" smtClean="0">
                <a:latin typeface="Times New Roman" pitchFamily="18" charset="0"/>
                <a:cs typeface="Times New Roman" pitchFamily="18" charset="0"/>
              </a:rPr>
              <a:t>Rx</a:t>
            </a:r>
            <a:endParaRPr lang="en-US" sz="2000" b="1" baseline="-25000" dirty="0">
              <a:latin typeface="Times New Roman" pitchFamily="18" charset="0"/>
              <a:cs typeface="Times New Roman" pitchFamily="18" charset="0"/>
            </a:endParaRPr>
          </a:p>
        </p:txBody>
      </p:sp>
      <p:sp>
        <p:nvSpPr>
          <p:cNvPr id="56" name="Rectangle 60"/>
          <p:cNvSpPr>
            <a:spLocks noChangeArrowheads="1"/>
          </p:cNvSpPr>
          <p:nvPr/>
        </p:nvSpPr>
        <p:spPr bwMode="auto">
          <a:xfrm>
            <a:off x="111125" y="5252991"/>
            <a:ext cx="603050" cy="400110"/>
          </a:xfrm>
          <a:prstGeom prst="rect">
            <a:avLst/>
          </a:prstGeom>
          <a:noFill/>
          <a:ln w="9525" algn="ctr">
            <a:noFill/>
            <a:miter lim="800000"/>
            <a:headEnd/>
            <a:tailEnd/>
          </a:ln>
          <a:effectLst/>
        </p:spPr>
        <p:txBody>
          <a:bodyPr wrap="none">
            <a:spAutoFit/>
          </a:bodyPr>
          <a:lstStyle/>
          <a:p>
            <a:r>
              <a:rPr lang="en-US" sz="2000" b="1" dirty="0" err="1">
                <a:latin typeface="Times New Roman" pitchFamily="18" charset="0"/>
                <a:cs typeface="Times New Roman" pitchFamily="18" charset="0"/>
              </a:rPr>
              <a:t>T</a:t>
            </a:r>
            <a:r>
              <a:rPr lang="en-US" sz="2000" b="1" baseline="-25000" dirty="0" err="1">
                <a:latin typeface="Times New Roman" pitchFamily="18" charset="0"/>
                <a:cs typeface="Times New Roman" pitchFamily="18" charset="0"/>
              </a:rPr>
              <a:t>Sys</a:t>
            </a:r>
            <a:endParaRPr lang="en-US" sz="2000" b="1" baseline="-25000" dirty="0">
              <a:latin typeface="Times New Roman" pitchFamily="18" charset="0"/>
              <a:cs typeface="Times New Roman" pitchFamily="18" charset="0"/>
            </a:endParaRPr>
          </a:p>
        </p:txBody>
      </p:sp>
      <p:sp>
        <p:nvSpPr>
          <p:cNvPr id="57" name="Line 61"/>
          <p:cNvSpPr>
            <a:spLocks noChangeShapeType="1"/>
          </p:cNvSpPr>
          <p:nvPr/>
        </p:nvSpPr>
        <p:spPr bwMode="auto">
          <a:xfrm flipV="1">
            <a:off x="407988" y="4905328"/>
            <a:ext cx="0" cy="461963"/>
          </a:xfrm>
          <a:prstGeom prst="line">
            <a:avLst/>
          </a:prstGeom>
          <a:noFill/>
          <a:ln w="25400">
            <a:solidFill>
              <a:schemeClr val="tx1"/>
            </a:solidFill>
            <a:round/>
            <a:headEnd/>
            <a:tailEnd type="triangle" w="lg" len="lg"/>
          </a:ln>
          <a:effectLst/>
        </p:spPr>
        <p:txBody>
          <a:bodyPr wrap="none" anchor="ctr"/>
          <a:lstStyle/>
          <a:p>
            <a:endParaRPr lang="en-US"/>
          </a:p>
        </p:txBody>
      </p:sp>
      <p:grpSp>
        <p:nvGrpSpPr>
          <p:cNvPr id="58" name="Group 65"/>
          <p:cNvGrpSpPr/>
          <p:nvPr/>
        </p:nvGrpSpPr>
        <p:grpSpPr>
          <a:xfrm>
            <a:off x="1314450" y="4576200"/>
            <a:ext cx="2793724" cy="1486933"/>
            <a:chOff x="1314450" y="4529554"/>
            <a:chExt cx="2793724" cy="1486933"/>
          </a:xfrm>
        </p:grpSpPr>
        <p:sp>
          <p:nvSpPr>
            <p:cNvPr id="59" name="Rectangle 58"/>
            <p:cNvSpPr/>
            <p:nvPr/>
          </p:nvSpPr>
          <p:spPr>
            <a:xfrm>
              <a:off x="1314450" y="4529554"/>
              <a:ext cx="2793724" cy="3445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7"/>
            <p:cNvSpPr>
              <a:spLocks noChangeArrowheads="1"/>
            </p:cNvSpPr>
            <p:nvPr/>
          </p:nvSpPr>
          <p:spPr bwMode="auto">
            <a:xfrm flipH="1">
              <a:off x="1669774" y="5173213"/>
              <a:ext cx="2146853" cy="843274"/>
            </a:xfrm>
            <a:prstGeom prst="rect">
              <a:avLst/>
            </a:prstGeom>
            <a:noFill/>
            <a:ln w="9525" algn="ctr">
              <a:noFill/>
              <a:miter lim="800000"/>
              <a:headEnd/>
              <a:tailEnd/>
            </a:ln>
            <a:effectLst/>
          </p:spPr>
          <p:txBody>
            <a:bodyPr wrap="square">
              <a:normAutofit fontScale="85000" lnSpcReduction="10000"/>
            </a:bodyPr>
            <a:lstStyle/>
            <a:p>
              <a:pPr algn="ctr"/>
              <a:r>
                <a:rPr lang="en-US" sz="2000" b="1" dirty="0" smtClean="0">
                  <a:solidFill>
                    <a:srgbClr val="FF0000"/>
                  </a:solidFill>
                  <a:latin typeface="Times New Roman" pitchFamily="18" charset="0"/>
                  <a:cs typeface="Times New Roman" pitchFamily="18" charset="0"/>
                </a:rPr>
                <a:t>“Double whammy” from resistive losses in front of the LNA.</a:t>
              </a:r>
              <a:endParaRPr lang="en-US" sz="2000" b="1" baseline="-25000" dirty="0">
                <a:solidFill>
                  <a:srgbClr val="FF0000"/>
                </a:solidFill>
                <a:latin typeface="Times New Roman" pitchFamily="18" charset="0"/>
                <a:cs typeface="Times New Roman" pitchFamily="18" charset="0"/>
              </a:endParaRPr>
            </a:p>
          </p:txBody>
        </p:sp>
      </p:grpSp>
      <p:sp>
        <p:nvSpPr>
          <p:cNvPr id="61" name="Slide Number Placeholder 65"/>
          <p:cNvSpPr>
            <a:spLocks noGrp="1"/>
          </p:cNvSpPr>
          <p:nvPr>
            <p:ph type="sldNum" sz="quarter" idx="12"/>
          </p:nvPr>
        </p:nvSpPr>
        <p:spPr>
          <a:xfrm>
            <a:off x="7010400" y="6492875"/>
            <a:ext cx="2133600" cy="365125"/>
          </a:xfrm>
        </p:spPr>
        <p:txBody>
          <a:bodyPr/>
          <a:lstStyle/>
          <a:p>
            <a:fld id="{D16A9042-66C6-45F9-B477-55D89D28337E}" type="slidenum">
              <a:rPr lang="en-US" smtClean="0"/>
              <a:pPr/>
              <a:t>26</a:t>
            </a:fld>
            <a:endParaRPr lang="en-US" dirty="0"/>
          </a:p>
        </p:txBody>
      </p:sp>
      <p:sp>
        <p:nvSpPr>
          <p:cNvPr id="62" name="Text Box 8"/>
          <p:cNvSpPr txBox="1">
            <a:spLocks noChangeArrowheads="1"/>
          </p:cNvSpPr>
          <p:nvPr/>
        </p:nvSpPr>
        <p:spPr bwMode="auto">
          <a:xfrm>
            <a:off x="0" y="6054713"/>
            <a:ext cx="9144000" cy="461665"/>
          </a:xfrm>
          <a:prstGeom prst="rect">
            <a:avLst/>
          </a:prstGeom>
          <a:noFill/>
          <a:ln w="9525" algn="ctr">
            <a:noFill/>
            <a:miter lim="800000"/>
            <a:headEnd/>
            <a:tailEnd/>
          </a:ln>
          <a:effectLst/>
        </p:spPr>
        <p:txBody>
          <a:bodyPr wrap="square">
            <a:spAutoFit/>
          </a:bodyPr>
          <a:lstStyle/>
          <a:p>
            <a:pPr algn="ctr"/>
            <a:r>
              <a:rPr lang="en-US" sz="2400" b="1" dirty="0" smtClean="0">
                <a:solidFill>
                  <a:srgbClr val="FF0000"/>
                </a:solidFill>
                <a:latin typeface="Times New Roman" pitchFamily="18" charset="0"/>
                <a:cs typeface="Times New Roman" pitchFamily="18" charset="0"/>
              </a:rPr>
              <a:t>Each stage contributes thermal noise to the signal being received.</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65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2667000" cy="44958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Noise Temperature of Warm/Cooled Receiver Systems</a:t>
            </a:r>
            <a:endParaRPr lang="en-US" sz="3200" b="1" dirty="0">
              <a:latin typeface="Times New Roman" pitchFamily="18" charset="0"/>
              <a:cs typeface="Times New Roman" pitchFamily="18" charset="0"/>
            </a:endParaRPr>
          </a:p>
        </p:txBody>
      </p:sp>
      <p:sp>
        <p:nvSpPr>
          <p:cNvPr id="47" name="Slide Number Placeholder 51"/>
          <p:cNvSpPr>
            <a:spLocks noGrp="1"/>
          </p:cNvSpPr>
          <p:nvPr>
            <p:ph type="sldNum" sz="quarter" idx="12"/>
          </p:nvPr>
        </p:nvSpPr>
        <p:spPr>
          <a:xfrm>
            <a:off x="7010400" y="6492875"/>
            <a:ext cx="2133600" cy="365125"/>
          </a:xfrm>
        </p:spPr>
        <p:txBody>
          <a:bodyPr/>
          <a:lstStyle/>
          <a:p>
            <a:fld id="{D16A9042-66C6-45F9-B477-55D89D28337E}" type="slidenum">
              <a:rPr lang="en-US" smtClean="0"/>
              <a:pPr/>
              <a:t>27</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2553"/>
            <a:ext cx="62293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367728"/>
            <a:ext cx="61436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 Box 12"/>
          <p:cNvSpPr txBox="1">
            <a:spLocks noChangeArrowheads="1"/>
          </p:cNvSpPr>
          <p:nvPr/>
        </p:nvSpPr>
        <p:spPr bwMode="auto">
          <a:xfrm>
            <a:off x="228601" y="3367728"/>
            <a:ext cx="2209800" cy="3133725"/>
          </a:xfrm>
          <a:prstGeom prst="rect">
            <a:avLst/>
          </a:prstGeom>
          <a:solidFill>
            <a:schemeClr val="accent5">
              <a:lumMod val="60000"/>
              <a:lumOff val="40000"/>
            </a:schemeClr>
          </a:solidFill>
          <a:ln w="9525" algn="ctr">
            <a:noFill/>
            <a:miter lim="800000"/>
            <a:headEnd/>
            <a:tailEnd/>
          </a:ln>
          <a:effectLst/>
        </p:spPr>
        <p:txBody>
          <a:bodyPr wrap="square">
            <a:spAutoFit/>
          </a:bodyPr>
          <a:lstStyle/>
          <a:p>
            <a:pPr algn="ctr"/>
            <a:r>
              <a:rPr lang="en-US" sz="2400" b="1" dirty="0" smtClean="0">
                <a:solidFill>
                  <a:srgbClr val="0000FF"/>
                </a:solidFill>
                <a:latin typeface="Times New Roman" pitchFamily="18" charset="0"/>
                <a:cs typeface="Times New Roman" pitchFamily="18" charset="0"/>
              </a:rPr>
              <a:t>This why it is necessary not just to use a cryogenic low noise amp but to cool everything in front of it.</a:t>
            </a:r>
            <a:endParaRPr lang="en-US" sz="2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1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7"/>
          <p:cNvSpPr txBox="1">
            <a:spLocks noChangeArrowheads="1"/>
          </p:cNvSpPr>
          <p:nvPr/>
        </p:nvSpPr>
        <p:spPr>
          <a:xfrm>
            <a:off x="-1" y="0"/>
            <a:ext cx="9144001" cy="6737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latin typeface="Times New Roman" pitchFamily="18" charset="0"/>
                <a:cs typeface="Times New Roman" pitchFamily="18" charset="0"/>
              </a:rPr>
              <a:t>Noise Model for EVLA Ka-Band Receiver</a:t>
            </a:r>
            <a:endParaRPr lang="en-US" sz="3600" dirty="0">
              <a:latin typeface="Times New Roman" pitchFamily="18" charset="0"/>
              <a:cs typeface="Times New Roman" pitchFamily="18" charset="0"/>
            </a:endParaRPr>
          </a:p>
        </p:txBody>
      </p:sp>
      <p:sp>
        <p:nvSpPr>
          <p:cNvPr id="3" name="Rectangle 2"/>
          <p:cNvSpPr/>
          <p:nvPr/>
        </p:nvSpPr>
        <p:spPr>
          <a:xfrm>
            <a:off x="0" y="5638800"/>
            <a:ext cx="9144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1"/>
          <p:cNvGraphicFramePr>
            <a:graphicFrameLocks noChangeAspect="1"/>
          </p:cNvGraphicFramePr>
          <p:nvPr/>
        </p:nvGraphicFramePr>
        <p:xfrm>
          <a:off x="147638" y="704723"/>
          <a:ext cx="8890000" cy="6016625"/>
        </p:xfrm>
        <a:graphic>
          <a:graphicData uri="http://schemas.openxmlformats.org/presentationml/2006/ole">
            <mc:AlternateContent xmlns:mc="http://schemas.openxmlformats.org/markup-compatibility/2006">
              <mc:Choice xmlns:v="urn:schemas-microsoft-com:vml" Requires="v">
                <p:oleObj spid="_x0000_s3103" name="Worksheet" r:id="rId3" imgW="8820180" imgH="4867372" progId="Excel.Sheet.8">
                  <p:embed/>
                </p:oleObj>
              </mc:Choice>
              <mc:Fallback>
                <p:oleObj name="Worksheet" r:id="rId3" imgW="8820180" imgH="486737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8" y="704723"/>
                        <a:ext cx="88900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p:cNvSpPr/>
          <p:nvPr/>
        </p:nvSpPr>
        <p:spPr>
          <a:xfrm>
            <a:off x="6413156" y="6474941"/>
            <a:ext cx="667265" cy="23477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369643" y="5696160"/>
            <a:ext cx="667265" cy="234778"/>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0"/>
          <p:cNvSpPr>
            <a:spLocks noGrp="1"/>
          </p:cNvSpPr>
          <p:nvPr>
            <p:ph type="sldNum" sz="quarter" idx="12"/>
          </p:nvPr>
        </p:nvSpPr>
        <p:spPr>
          <a:xfrm>
            <a:off x="7010400" y="6492875"/>
            <a:ext cx="2133600" cy="365125"/>
          </a:xfrm>
        </p:spPr>
        <p:txBody>
          <a:bodyPr/>
          <a:lstStyle/>
          <a:p>
            <a:fld id="{D16A9042-66C6-45F9-B477-55D89D28337E}" type="slidenum">
              <a:rPr lang="en-US" smtClean="0"/>
              <a:pPr/>
              <a:t>28</a:t>
            </a:fld>
            <a:endParaRPr lang="en-US" dirty="0"/>
          </a:p>
        </p:txBody>
      </p:sp>
      <p:sp>
        <p:nvSpPr>
          <p:cNvPr id="8" name="Oval 7"/>
          <p:cNvSpPr/>
          <p:nvPr/>
        </p:nvSpPr>
        <p:spPr>
          <a:xfrm>
            <a:off x="2859830" y="3896172"/>
            <a:ext cx="667265" cy="23477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39063" y="709863"/>
            <a:ext cx="613611" cy="5979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33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0" y="0"/>
            <a:ext cx="9144000" cy="8642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The Radiometer Equation</a:t>
            </a:r>
            <a:endParaRPr lang="en-US" sz="4000" dirty="0">
              <a:latin typeface="Times New Roman" pitchFamily="18" charset="0"/>
              <a:cs typeface="Times New Roman" pitchFamily="18" charset="0"/>
            </a:endParaRPr>
          </a:p>
        </p:txBody>
      </p:sp>
      <p:graphicFrame>
        <p:nvGraphicFramePr>
          <p:cNvPr id="3" name="Object 5"/>
          <p:cNvGraphicFramePr>
            <a:graphicFrameLocks noChangeAspect="1"/>
          </p:cNvGraphicFramePr>
          <p:nvPr/>
        </p:nvGraphicFramePr>
        <p:xfrm>
          <a:off x="1004888" y="2603918"/>
          <a:ext cx="7194550" cy="1552575"/>
        </p:xfrm>
        <a:graphic>
          <a:graphicData uri="http://schemas.openxmlformats.org/presentationml/2006/ole">
            <mc:AlternateContent xmlns:mc="http://schemas.openxmlformats.org/markup-compatibility/2006">
              <mc:Choice xmlns:v="urn:schemas-microsoft-com:vml" Requires="v">
                <p:oleObj spid="_x0000_s4126" name="Equation" r:id="rId3" imgW="1942920" imgH="419040" progId="Equation.3">
                  <p:embed/>
                </p:oleObj>
              </mc:Choice>
              <mc:Fallback>
                <p:oleObj name="Equation" r:id="rId3" imgW="194292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2603918"/>
                        <a:ext cx="7194550" cy="155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7"/>
          <p:cNvSpPr txBox="1">
            <a:spLocks noChangeArrowheads="1"/>
          </p:cNvSpPr>
          <p:nvPr/>
        </p:nvSpPr>
        <p:spPr bwMode="auto">
          <a:xfrm>
            <a:off x="570097" y="3868377"/>
            <a:ext cx="8417489" cy="2800767"/>
          </a:xfrm>
          <a:prstGeom prst="rect">
            <a:avLst/>
          </a:prstGeom>
          <a:noFill/>
          <a:ln w="25400" algn="ctr">
            <a:noFill/>
            <a:miter lim="800000"/>
            <a:headEnd/>
            <a:tailEnd/>
          </a:ln>
          <a:effectLst/>
        </p:spPr>
        <p:txBody>
          <a:bodyPr wrap="square">
            <a:spAutoFit/>
          </a:bodyPr>
          <a:lstStyle/>
          <a:p>
            <a:pPr algn="l"/>
            <a:r>
              <a:rPr lang="en-US" sz="2400" b="1" dirty="0" smtClean="0">
                <a:latin typeface="Times New Roman" pitchFamily="18" charset="0"/>
                <a:cs typeface="Times New Roman" pitchFamily="18" charset="0"/>
              </a:rPr>
              <a:t>Where… </a:t>
            </a:r>
            <a:endParaRPr lang="en-US" sz="800" b="1" dirty="0" smtClean="0">
              <a:latin typeface="Times New Roman" pitchFamily="18" charset="0"/>
              <a:cs typeface="Times New Roman" pitchFamily="18" charset="0"/>
            </a:endParaRPr>
          </a:p>
          <a:p>
            <a:pPr algn="l"/>
            <a:endParaRPr lang="en-US" sz="800" b="1" dirty="0">
              <a:latin typeface="Times New Roman" pitchFamily="18" charset="0"/>
              <a:cs typeface="Times New Roman" pitchFamily="18" charset="0"/>
            </a:endParaRPr>
          </a:p>
          <a:p>
            <a:r>
              <a:rPr lang="en-US" sz="2400" b="1" dirty="0" smtClean="0">
                <a:latin typeface="Times New Roman" pitchFamily="18" charset="0"/>
                <a:ea typeface="GreekC" pitchFamily="2" charset="0"/>
                <a:cs typeface="Times New Roman" pitchFamily="18" charset="0"/>
              </a:rPr>
              <a:t>∆</a:t>
            </a:r>
            <a:r>
              <a:rPr lang="en-US" sz="2400" b="1" dirty="0">
                <a:latin typeface="Times New Roman" pitchFamily="18" charset="0"/>
                <a:ea typeface="GreekC" pitchFamily="2" charset="0"/>
                <a:cs typeface="Times New Roman" pitchFamily="18" charset="0"/>
              </a:rPr>
              <a:t>T </a:t>
            </a:r>
            <a:r>
              <a:rPr lang="en-US" sz="2400" b="1" dirty="0" smtClean="0">
                <a:latin typeface="Times New Roman" pitchFamily="18" charset="0"/>
                <a:ea typeface="GreekC" pitchFamily="2" charset="0"/>
                <a:cs typeface="Times New Roman" pitchFamily="18" charset="0"/>
              </a:rPr>
              <a:t>	= </a:t>
            </a:r>
            <a:r>
              <a:rPr lang="en-US" sz="2400" b="1" dirty="0" smtClean="0">
                <a:latin typeface="Times New Roman" pitchFamily="18" charset="0"/>
                <a:cs typeface="Times New Roman" pitchFamily="18" charset="0"/>
              </a:rPr>
              <a:t>sensitivity </a:t>
            </a:r>
            <a:r>
              <a:rPr lang="en-US" sz="2400" b="1" dirty="0">
                <a:latin typeface="Times New Roman" pitchFamily="18" charset="0"/>
                <a:cs typeface="Times New Roman" pitchFamily="18" charset="0"/>
              </a:rPr>
              <a:t>of the </a:t>
            </a:r>
            <a:r>
              <a:rPr lang="en-US" sz="2400" b="1" dirty="0" smtClean="0">
                <a:latin typeface="Times New Roman" pitchFamily="18" charset="0"/>
                <a:cs typeface="Times New Roman" pitchFamily="18" charset="0"/>
              </a:rPr>
              <a:t>receiver (minimum detectable signal)</a:t>
            </a:r>
            <a:endParaRPr lang="en-US" sz="2400" b="1" dirty="0">
              <a:latin typeface="Times New Roman" pitchFamily="18" charset="0"/>
              <a:cs typeface="Times New Roman" pitchFamily="18" charset="0"/>
            </a:endParaRPr>
          </a:p>
          <a:p>
            <a:pPr algn="l"/>
            <a:r>
              <a:rPr lang="en-US" sz="2400" b="1" dirty="0" err="1" smtClean="0">
                <a:latin typeface="Times New Roman" pitchFamily="18" charset="0"/>
                <a:cs typeface="Times New Roman" pitchFamily="18" charset="0"/>
              </a:rPr>
              <a:t>T</a:t>
            </a:r>
            <a:r>
              <a:rPr lang="en-US" sz="2400" b="1" baseline="-25000" dirty="0" err="1" smtClean="0">
                <a:latin typeface="Times New Roman" pitchFamily="18" charset="0"/>
                <a:cs typeface="Times New Roman" pitchFamily="18" charset="0"/>
              </a:rPr>
              <a:t>Source</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astronomical </a:t>
            </a:r>
            <a:r>
              <a:rPr lang="en-US" sz="2400" b="1" dirty="0">
                <a:latin typeface="Times New Roman" pitchFamily="18" charset="0"/>
                <a:cs typeface="Times New Roman" pitchFamily="18" charset="0"/>
              </a:rPr>
              <a:t>noise from the source of </a:t>
            </a:r>
            <a:r>
              <a:rPr lang="en-US" sz="2400" b="1" dirty="0" smtClean="0">
                <a:latin typeface="Times New Roman" pitchFamily="18" charset="0"/>
                <a:cs typeface="Times New Roman" pitchFamily="18" charset="0"/>
              </a:rPr>
              <a:t>interest</a:t>
            </a:r>
            <a:endParaRPr lang="en-US" sz="2400" b="1" dirty="0">
              <a:latin typeface="Times New Roman" pitchFamily="18" charset="0"/>
              <a:cs typeface="Times New Roman" pitchFamily="18" charset="0"/>
            </a:endParaRPr>
          </a:p>
          <a:p>
            <a:pPr algn="l"/>
            <a:r>
              <a:rPr lang="en-US" sz="2400" b="1" dirty="0" err="1" smtClean="0">
                <a:latin typeface="Times New Roman" pitchFamily="18" charset="0"/>
                <a:cs typeface="Times New Roman" pitchFamily="18" charset="0"/>
              </a:rPr>
              <a:t>T</a:t>
            </a:r>
            <a:r>
              <a:rPr lang="en-US" sz="2400" b="1" baseline="-25000" dirty="0" err="1" smtClean="0">
                <a:latin typeface="Times New Roman" pitchFamily="18" charset="0"/>
                <a:cs typeface="Times New Roman" pitchFamily="18" charset="0"/>
              </a:rPr>
              <a:t>Ant</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noise </a:t>
            </a:r>
            <a:r>
              <a:rPr lang="en-US" sz="2400" b="1" dirty="0">
                <a:latin typeface="Times New Roman" pitchFamily="18" charset="0"/>
                <a:cs typeface="Times New Roman" pitchFamily="18" charset="0"/>
              </a:rPr>
              <a:t>contribution from the sky, antenna spillover, etc.</a:t>
            </a:r>
          </a:p>
          <a:p>
            <a:pPr algn="l"/>
            <a:r>
              <a:rPr lang="en-US" sz="2400" b="1" dirty="0" err="1" smtClean="0">
                <a:latin typeface="Times New Roman" pitchFamily="18" charset="0"/>
                <a:cs typeface="Times New Roman" pitchFamily="18" charset="0"/>
              </a:rPr>
              <a:t>T</a:t>
            </a:r>
            <a:r>
              <a:rPr lang="en-US" sz="2400" b="1" baseline="-25000" dirty="0" err="1" smtClean="0">
                <a:latin typeface="Times New Roman" pitchFamily="18" charset="0"/>
                <a:cs typeface="Times New Roman" pitchFamily="18" charset="0"/>
              </a:rPr>
              <a:t>Rx</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noise </a:t>
            </a:r>
            <a:r>
              <a:rPr lang="en-US" sz="2400" b="1" dirty="0">
                <a:latin typeface="Times New Roman" pitchFamily="18" charset="0"/>
                <a:cs typeface="Times New Roman" pitchFamily="18" charset="0"/>
              </a:rPr>
              <a:t>contribution from the </a:t>
            </a:r>
            <a:r>
              <a:rPr lang="en-US" sz="2400" b="1" dirty="0" smtClean="0">
                <a:latin typeface="Times New Roman" pitchFamily="18" charset="0"/>
                <a:cs typeface="Times New Roman" pitchFamily="18" charset="0"/>
              </a:rPr>
              <a:t>receiver</a:t>
            </a:r>
            <a:endParaRPr lang="en-US" sz="2400" b="1" dirty="0">
              <a:latin typeface="Times New Roman" pitchFamily="18" charset="0"/>
              <a:cs typeface="Times New Roman" pitchFamily="18" charset="0"/>
            </a:endParaRPr>
          </a:p>
          <a:p>
            <a:pPr algn="l"/>
            <a:r>
              <a:rPr lang="en-US" sz="2400" b="1" dirty="0" smtClean="0">
                <a:latin typeface="Times New Roman" pitchFamily="18" charset="0"/>
                <a:cs typeface="Times New Roman" pitchFamily="18" charset="0"/>
              </a:rPr>
              <a:t>B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detection bandwidth</a:t>
            </a:r>
            <a:endParaRPr lang="en-US" sz="2400" b="1" dirty="0">
              <a:latin typeface="Times New Roman" pitchFamily="18" charset="0"/>
              <a:cs typeface="Times New Roman" pitchFamily="18" charset="0"/>
            </a:endParaRPr>
          </a:p>
          <a:p>
            <a:pPr algn="l"/>
            <a:r>
              <a:rPr lang="el-GR" sz="2400" b="1" dirty="0" smtClean="0">
                <a:latin typeface="Times New Roman" pitchFamily="18" charset="0"/>
                <a:ea typeface="GreekC" pitchFamily="2" charset="0"/>
                <a:cs typeface="Times New Roman" pitchFamily="18" charset="0"/>
              </a:rPr>
              <a:t>τ</a:t>
            </a:r>
            <a:r>
              <a:rPr lang="en-US" sz="2400" b="1" dirty="0" smtClean="0">
                <a:latin typeface="Times New Roman" pitchFamily="18" charset="0"/>
                <a:ea typeface="GreekC" pitchFamily="2" charset="0"/>
                <a:cs typeface="Times New Roman" pitchFamily="18" charset="0"/>
              </a:rPr>
              <a:t> </a:t>
            </a:r>
            <a:r>
              <a:rPr lang="en-US" sz="2400" b="1" dirty="0">
                <a:latin typeface="Times New Roman" pitchFamily="18" charset="0"/>
                <a:ea typeface="GreekC" pitchFamily="2" charset="0"/>
                <a:cs typeface="Times New Roman" pitchFamily="18" charset="0"/>
              </a:rPr>
              <a:t>	</a:t>
            </a:r>
            <a:r>
              <a:rPr lang="en-US" sz="2400" b="1" dirty="0" smtClean="0">
                <a:latin typeface="Times New Roman" pitchFamily="18" charset="0"/>
                <a:ea typeface="GreekC" pitchFamily="2" charset="0"/>
                <a:cs typeface="Times New Roman" pitchFamily="18" charset="0"/>
              </a:rPr>
              <a:t>= integration time</a:t>
            </a:r>
          </a:p>
        </p:txBody>
      </p:sp>
      <p:sp>
        <p:nvSpPr>
          <p:cNvPr id="5" name="Slide Number Placeholder 7"/>
          <p:cNvSpPr>
            <a:spLocks noGrp="1"/>
          </p:cNvSpPr>
          <p:nvPr>
            <p:ph type="sldNum" sz="quarter" idx="12"/>
          </p:nvPr>
        </p:nvSpPr>
        <p:spPr>
          <a:xfrm>
            <a:off x="7010400" y="6492875"/>
            <a:ext cx="2133600" cy="365125"/>
          </a:xfrm>
        </p:spPr>
        <p:txBody>
          <a:bodyPr/>
          <a:lstStyle/>
          <a:p>
            <a:fld id="{D16A9042-66C6-45F9-B477-55D89D28337E}" type="slidenum">
              <a:rPr lang="en-US" smtClean="0"/>
              <a:pPr/>
              <a:t>29</a:t>
            </a:fld>
            <a:endParaRPr lang="en-US" dirty="0"/>
          </a:p>
        </p:txBody>
      </p:sp>
      <p:sp>
        <p:nvSpPr>
          <p:cNvPr id="6" name="TextBox 5"/>
          <p:cNvSpPr txBox="1"/>
          <p:nvPr/>
        </p:nvSpPr>
        <p:spPr>
          <a:xfrm>
            <a:off x="0" y="829687"/>
            <a:ext cx="9144000" cy="1745071"/>
          </a:xfrm>
          <a:prstGeom prst="rect">
            <a:avLst/>
          </a:prstGeom>
          <a:noFill/>
        </p:spPr>
        <p:txBody>
          <a:bodyPr wrap="square" rtlCol="0">
            <a:normAutofit/>
          </a:bodyPr>
          <a:lstStyle/>
          <a:p>
            <a:pPr algn="ctr"/>
            <a:r>
              <a:rPr lang="en-US" sz="2000" b="1" dirty="0" smtClean="0">
                <a:latin typeface="Times New Roman" pitchFamily="18" charset="0"/>
                <a:cs typeface="Times New Roman" pitchFamily="18" charset="0"/>
              </a:rPr>
              <a:t>Unlike the signal from a communications satellite or a deep space probe, most astronomical sources emit a constant flux (or are slowly varying). </a:t>
            </a:r>
          </a:p>
          <a:p>
            <a:pPr algn="ctr"/>
            <a:r>
              <a:rPr lang="en-US" sz="2000" b="1" dirty="0" smtClean="0">
                <a:latin typeface="Times New Roman" pitchFamily="18" charset="0"/>
                <a:cs typeface="Times New Roman" pitchFamily="18" charset="0"/>
              </a:rPr>
              <a:t>This means radio astronomers can have their telescopes “sit on a source” and average the signal so that the unwanted thermal (Johnson) noise integrates down </a:t>
            </a:r>
          </a:p>
          <a:p>
            <a:pPr algn="ctr"/>
            <a:r>
              <a:rPr lang="en-US" sz="2000" b="1" dirty="0" smtClean="0">
                <a:latin typeface="Times New Roman" pitchFamily="18" charset="0"/>
                <a:cs typeface="Times New Roman" pitchFamily="18" charset="0"/>
              </a:rPr>
              <a:t>while the wanted signal rises up like a Phoenix from the noise.</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9909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3" name="Picture 2" descr="Image result for firewo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584" y="6547832"/>
              <a:ext cx="2133600" cy="276999"/>
            </a:xfrm>
            <a:prstGeom prst="rect">
              <a:avLst/>
            </a:prstGeom>
            <a:noFill/>
          </p:spPr>
          <p:txBody>
            <a:bodyPr wrap="square" rtlCol="0">
              <a:spAutoFit/>
            </a:bodyPr>
            <a:lstStyle/>
            <a:p>
              <a:r>
                <a:rPr lang="en-CA" sz="1200" dirty="0">
                  <a:solidFill>
                    <a:schemeClr val="bg1">
                      <a:lumMod val="75000"/>
                    </a:schemeClr>
                  </a:solidFill>
                </a:rPr>
                <a:t>Donna </a:t>
              </a:r>
              <a:r>
                <a:rPr lang="en-CA" sz="1200" dirty="0" err="1">
                  <a:solidFill>
                    <a:schemeClr val="bg1">
                      <a:lumMod val="75000"/>
                    </a:schemeClr>
                  </a:solidFill>
                </a:rPr>
                <a:t>Skelley</a:t>
              </a:r>
              <a:r>
                <a:rPr lang="en-CA" sz="1200" dirty="0">
                  <a:solidFill>
                    <a:schemeClr val="bg1">
                      <a:lumMod val="75000"/>
                    </a:schemeClr>
                  </a:solidFill>
                </a:rPr>
                <a:t>, skellyward7.ca</a:t>
              </a:r>
            </a:p>
          </p:txBody>
        </p:sp>
      </p:grpSp>
      <p:sp>
        <p:nvSpPr>
          <p:cNvPr id="5" name="Oval 4"/>
          <p:cNvSpPr/>
          <p:nvPr/>
        </p:nvSpPr>
        <p:spPr>
          <a:xfrm>
            <a:off x="1600200" y="1752600"/>
            <a:ext cx="3276600" cy="31242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3657600" y="1765151"/>
            <a:ext cx="3276600" cy="31242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5181600" y="2909500"/>
            <a:ext cx="1524000" cy="646331"/>
          </a:xfrm>
          <a:prstGeom prst="rect">
            <a:avLst/>
          </a:prstGeom>
          <a:noFill/>
        </p:spPr>
        <p:txBody>
          <a:bodyPr wrap="square" rtlCol="0">
            <a:spAutoFit/>
          </a:bodyPr>
          <a:lstStyle/>
          <a:p>
            <a:r>
              <a:rPr lang="en-CA" dirty="0">
                <a:solidFill>
                  <a:schemeClr val="bg1">
                    <a:lumMod val="50000"/>
                  </a:schemeClr>
                </a:solidFill>
              </a:rPr>
              <a:t>Engineering (Electrical)</a:t>
            </a:r>
          </a:p>
        </p:txBody>
      </p:sp>
      <p:sp>
        <p:nvSpPr>
          <p:cNvPr id="8" name="TextBox 7"/>
          <p:cNvSpPr txBox="1"/>
          <p:nvPr/>
        </p:nvSpPr>
        <p:spPr>
          <a:xfrm>
            <a:off x="2133600" y="3048000"/>
            <a:ext cx="1524000" cy="369332"/>
          </a:xfrm>
          <a:prstGeom prst="rect">
            <a:avLst/>
          </a:prstGeom>
          <a:noFill/>
        </p:spPr>
        <p:txBody>
          <a:bodyPr wrap="square" rtlCol="0">
            <a:spAutoFit/>
          </a:bodyPr>
          <a:lstStyle/>
          <a:p>
            <a:r>
              <a:rPr lang="en-CA" dirty="0">
                <a:solidFill>
                  <a:schemeClr val="bg1">
                    <a:lumMod val="50000"/>
                  </a:schemeClr>
                </a:solidFill>
              </a:rPr>
              <a:t>Astronomy</a:t>
            </a:r>
          </a:p>
        </p:txBody>
      </p:sp>
      <p:sp>
        <p:nvSpPr>
          <p:cNvPr id="9" name="TextBox 8"/>
          <p:cNvSpPr txBox="1"/>
          <p:nvPr/>
        </p:nvSpPr>
        <p:spPr>
          <a:xfrm rot="16200000">
            <a:off x="3179568" y="2895621"/>
            <a:ext cx="2039014" cy="646331"/>
          </a:xfrm>
          <a:prstGeom prst="rect">
            <a:avLst/>
          </a:prstGeom>
          <a:noFill/>
        </p:spPr>
        <p:txBody>
          <a:bodyPr wrap="square" rtlCol="0">
            <a:spAutoFit/>
          </a:bodyPr>
          <a:lstStyle/>
          <a:p>
            <a:r>
              <a:rPr lang="en-CA" dirty="0">
                <a:solidFill>
                  <a:srgbClr val="FF0000"/>
                </a:solidFill>
              </a:rPr>
              <a:t>Radio Astronomy (Instrumentation)</a:t>
            </a:r>
          </a:p>
        </p:txBody>
      </p:sp>
      <p:sp>
        <p:nvSpPr>
          <p:cNvPr id="10" name="Oval 9"/>
          <p:cNvSpPr/>
          <p:nvPr/>
        </p:nvSpPr>
        <p:spPr>
          <a:xfrm>
            <a:off x="1600200" y="1752600"/>
            <a:ext cx="3276600" cy="312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082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1058091"/>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The Radiometer Equation</a:t>
            </a:r>
            <a:br>
              <a:rPr lang="en-US" sz="4000" smtClean="0">
                <a:latin typeface="Times New Roman" pitchFamily="18" charset="0"/>
                <a:cs typeface="Times New Roman" pitchFamily="18" charset="0"/>
              </a:rPr>
            </a:br>
            <a:r>
              <a:rPr lang="en-US" sz="4000" i="1" smtClean="0">
                <a:latin typeface="Times New Roman" pitchFamily="18" charset="0"/>
                <a:cs typeface="Times New Roman" pitchFamily="18" charset="0"/>
              </a:rPr>
              <a:t>Consequences</a:t>
            </a:r>
            <a:endParaRPr lang="en-US" sz="4000" i="1" dirty="0">
              <a:latin typeface="Times New Roman" pitchFamily="18" charset="0"/>
              <a:cs typeface="Times New Roman" pitchFamily="18" charset="0"/>
            </a:endParaRPr>
          </a:p>
        </p:txBody>
      </p:sp>
      <p:sp>
        <p:nvSpPr>
          <p:cNvPr id="3" name="Text Box 4"/>
          <p:cNvSpPr txBox="1">
            <a:spLocks noChangeArrowheads="1"/>
          </p:cNvSpPr>
          <p:nvPr/>
        </p:nvSpPr>
        <p:spPr bwMode="auto">
          <a:xfrm>
            <a:off x="0" y="2956336"/>
            <a:ext cx="6567055" cy="2800767"/>
          </a:xfrm>
          <a:prstGeom prst="rect">
            <a:avLst/>
          </a:prstGeom>
          <a:noFill/>
          <a:ln w="25400" algn="ctr">
            <a:noFill/>
            <a:miter lim="800000"/>
            <a:headEnd/>
            <a:tailEnd/>
          </a:ln>
          <a:effectLst/>
        </p:spPr>
        <p:txBody>
          <a:bodyPr wrap="none">
            <a:normAutofit/>
          </a:bodyPr>
          <a:lstStyle/>
          <a:p>
            <a:endParaRPr lang="en-US" sz="1200" b="1" dirty="0">
              <a:latin typeface="Times New Roman" pitchFamily="18" charset="0"/>
              <a:cs typeface="Times New Roman" pitchFamily="18" charset="0"/>
            </a:endParaRPr>
          </a:p>
        </p:txBody>
      </p:sp>
      <p:sp>
        <p:nvSpPr>
          <p:cNvPr id="4" name="Rectangle 3"/>
          <p:cNvSpPr/>
          <p:nvPr/>
        </p:nvSpPr>
        <p:spPr>
          <a:xfrm>
            <a:off x="162560" y="2815388"/>
            <a:ext cx="8818880" cy="3994484"/>
          </a:xfrm>
          <a:prstGeom prst="rect">
            <a:avLst/>
          </a:prstGeom>
        </p:spPr>
        <p:txBody>
          <a:bodyPr wrap="square">
            <a:noAutofit/>
          </a:bodyPr>
          <a:lstStyle/>
          <a:p>
            <a:pPr algn="ctr"/>
            <a:r>
              <a:rPr lang="en-US" sz="2000" b="1" dirty="0" smtClean="0">
                <a:latin typeface="Times New Roman" pitchFamily="18" charset="0"/>
                <a:cs typeface="Times New Roman" pitchFamily="18" charset="0"/>
              </a:rPr>
              <a:t>If  </a:t>
            </a:r>
            <a:r>
              <a:rPr lang="en-US" sz="2000" b="1" dirty="0" err="1" smtClean="0">
                <a:solidFill>
                  <a:srgbClr val="FF0000"/>
                </a:solidFill>
                <a:latin typeface="Times New Roman" pitchFamily="18" charset="0"/>
                <a:cs typeface="Times New Roman" pitchFamily="18" charset="0"/>
              </a:rPr>
              <a:t>T</a:t>
            </a:r>
            <a:r>
              <a:rPr lang="en-US" sz="2000" b="1" baseline="-25000" dirty="0" err="1" smtClean="0">
                <a:solidFill>
                  <a:srgbClr val="FF0000"/>
                </a:solidFill>
                <a:latin typeface="Times New Roman" pitchFamily="18" charset="0"/>
                <a:cs typeface="Times New Roman" pitchFamily="18" charset="0"/>
              </a:rPr>
              <a:t>Sys</a:t>
            </a:r>
            <a:r>
              <a:rPr lang="en-US" sz="2000" b="1" dirty="0" smtClean="0">
                <a:latin typeface="Times New Roman" pitchFamily="18" charset="0"/>
                <a:cs typeface="Times New Roman" pitchFamily="18" charset="0"/>
              </a:rPr>
              <a:t> is reduced by a </a:t>
            </a:r>
            <a:r>
              <a:rPr lang="en-US" sz="2000" b="1" dirty="0" smtClean="0">
                <a:solidFill>
                  <a:srgbClr val="FF0000"/>
                </a:solidFill>
                <a:latin typeface="Times New Roman" pitchFamily="18" charset="0"/>
                <a:cs typeface="Times New Roman" pitchFamily="18" charset="0"/>
              </a:rPr>
              <a:t>factor of 2</a:t>
            </a:r>
            <a:r>
              <a:rPr lang="en-US" sz="2000" b="1" dirty="0" smtClean="0">
                <a:latin typeface="Times New Roman" pitchFamily="18" charset="0"/>
                <a:cs typeface="Times New Roman" pitchFamily="18" charset="0"/>
              </a:rPr>
              <a:t>, the amount of integration time required </a:t>
            </a:r>
          </a:p>
          <a:p>
            <a:pPr algn="ctr"/>
            <a:r>
              <a:rPr lang="en-US" sz="2000" b="1" dirty="0" smtClean="0">
                <a:latin typeface="Times New Roman" pitchFamily="18" charset="0"/>
                <a:cs typeface="Times New Roman" pitchFamily="18" charset="0"/>
              </a:rPr>
              <a:t>to achieve the same sensitivity level takes only </a:t>
            </a:r>
            <a:r>
              <a:rPr lang="en-US" sz="2000" b="1" dirty="0" smtClean="0">
                <a:solidFill>
                  <a:srgbClr val="FF0000"/>
                </a:solidFill>
                <a:latin typeface="Times New Roman" pitchFamily="18" charset="0"/>
                <a:cs typeface="Times New Roman" pitchFamily="18" charset="0"/>
              </a:rPr>
              <a:t>1/4</a:t>
            </a:r>
            <a:r>
              <a:rPr lang="en-US" sz="2000" b="1" baseline="30000" dirty="0" smtClean="0">
                <a:solidFill>
                  <a:srgbClr val="FF0000"/>
                </a:solidFill>
                <a:latin typeface="Times New Roman" pitchFamily="18" charset="0"/>
                <a:cs typeface="Times New Roman" pitchFamily="18" charset="0"/>
              </a:rPr>
              <a:t>th</a:t>
            </a:r>
            <a:r>
              <a:rPr lang="en-US" sz="2000" b="1" baseline="30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 as much time.</a:t>
            </a:r>
            <a:endParaRPr lang="en-US" sz="800" b="1" dirty="0" smtClean="0">
              <a:latin typeface="Times New Roman" pitchFamily="18" charset="0"/>
              <a:cs typeface="Times New Roman" pitchFamily="18" charset="0"/>
            </a:endParaRPr>
          </a:p>
          <a:p>
            <a:pPr algn="ctr"/>
            <a:endParaRPr lang="en-US" sz="800" b="1" dirty="0" smtClean="0">
              <a:latin typeface="Times New Roman" pitchFamily="18" charset="0"/>
              <a:cs typeface="Times New Roman" pitchFamily="18" charset="0"/>
            </a:endParaRPr>
          </a:p>
          <a:p>
            <a:pPr algn="ctr"/>
            <a:r>
              <a:rPr lang="en-US" sz="2000" b="1" dirty="0" smtClean="0">
                <a:latin typeface="Times New Roman" pitchFamily="18" charset="0"/>
                <a:cs typeface="Times New Roman" pitchFamily="18" charset="0"/>
              </a:rPr>
              <a:t>In other words, you could now observe </a:t>
            </a:r>
            <a:r>
              <a:rPr lang="en-US" sz="2000" b="1" dirty="0" smtClean="0">
                <a:solidFill>
                  <a:srgbClr val="FF0000"/>
                </a:solidFill>
                <a:latin typeface="Times New Roman" pitchFamily="18" charset="0"/>
                <a:cs typeface="Times New Roman" pitchFamily="18" charset="0"/>
              </a:rPr>
              <a:t>4 times</a:t>
            </a:r>
            <a:r>
              <a:rPr lang="en-US" sz="2000" b="1" dirty="0" smtClean="0">
                <a:latin typeface="Times New Roman" pitchFamily="18" charset="0"/>
                <a:cs typeface="Times New Roman" pitchFamily="18" charset="0"/>
              </a:rPr>
              <a:t> </a:t>
            </a:r>
          </a:p>
          <a:p>
            <a:pPr algn="ctr"/>
            <a:r>
              <a:rPr lang="en-US" sz="2000" b="1" dirty="0" smtClean="0">
                <a:latin typeface="Times New Roman" pitchFamily="18" charset="0"/>
                <a:cs typeface="Times New Roman" pitchFamily="18" charset="0"/>
              </a:rPr>
              <a:t>as many astronomical objects in the same amount of time.</a:t>
            </a:r>
            <a:endParaRPr lang="en-US" sz="800" b="1" dirty="0" smtClean="0">
              <a:latin typeface="Times New Roman" pitchFamily="18" charset="0"/>
              <a:cs typeface="Times New Roman" pitchFamily="18" charset="0"/>
            </a:endParaRPr>
          </a:p>
          <a:p>
            <a:pPr algn="ctr"/>
            <a:endParaRPr lang="en-US" sz="800" b="1" dirty="0" smtClean="0">
              <a:latin typeface="Times New Roman" pitchFamily="18" charset="0"/>
              <a:cs typeface="Times New Roman" pitchFamily="18" charset="0"/>
            </a:endParaRPr>
          </a:p>
          <a:p>
            <a:pPr algn="ctr"/>
            <a:r>
              <a:rPr lang="en-US" sz="2000" b="1" u="sng" dirty="0" smtClean="0">
                <a:latin typeface="Times New Roman" pitchFamily="18" charset="0"/>
                <a:cs typeface="Times New Roman" pitchFamily="18" charset="0"/>
              </a:rPr>
              <a:t>Perspective:</a:t>
            </a:r>
          </a:p>
          <a:p>
            <a:pPr algn="ctr"/>
            <a:r>
              <a:rPr lang="en-US" sz="2000" b="1" dirty="0" smtClean="0">
                <a:latin typeface="Times New Roman" pitchFamily="18" charset="0"/>
                <a:cs typeface="Times New Roman" pitchFamily="18" charset="0"/>
              </a:rPr>
              <a:t>Astronomical sources contribute a very, very, very small amount to the overall noise power coming out of the antenna/receiver system.</a:t>
            </a:r>
            <a:endParaRPr lang="en-US" sz="800" b="1" dirty="0" smtClean="0">
              <a:latin typeface="Times New Roman" pitchFamily="18" charset="0"/>
              <a:cs typeface="Times New Roman" pitchFamily="18" charset="0"/>
            </a:endParaRPr>
          </a:p>
          <a:p>
            <a:pPr algn="ctr"/>
            <a:endParaRPr lang="en-US" sz="800" b="1" dirty="0" smtClean="0">
              <a:latin typeface="Times New Roman" pitchFamily="18" charset="0"/>
              <a:cs typeface="Times New Roman" pitchFamily="18" charset="0"/>
            </a:endParaRPr>
          </a:p>
          <a:p>
            <a:pPr algn="ctr"/>
            <a:r>
              <a:rPr lang="en-US" sz="2000" b="1" dirty="0" smtClean="0">
                <a:latin typeface="Times New Roman" pitchFamily="18" charset="0"/>
                <a:cs typeface="Times New Roman" pitchFamily="18" charset="0"/>
              </a:rPr>
              <a:t>For the EVLA at C-Band, which has a </a:t>
            </a:r>
            <a:r>
              <a:rPr lang="en-US" sz="2000" b="1" dirty="0" err="1" smtClean="0">
                <a:solidFill>
                  <a:srgbClr val="FF0000"/>
                </a:solidFill>
                <a:latin typeface="Times New Roman" pitchFamily="18" charset="0"/>
                <a:cs typeface="Times New Roman" pitchFamily="18" charset="0"/>
              </a:rPr>
              <a:t>T</a:t>
            </a:r>
            <a:r>
              <a:rPr lang="en-US" sz="2000" b="1" baseline="-25000" dirty="0" err="1" smtClean="0">
                <a:solidFill>
                  <a:srgbClr val="FF0000"/>
                </a:solidFill>
                <a:latin typeface="Times New Roman" pitchFamily="18" charset="0"/>
                <a:cs typeface="Times New Roman" pitchFamily="18" charset="0"/>
              </a:rPr>
              <a:t>Sys</a:t>
            </a:r>
            <a:r>
              <a:rPr lang="en-US" sz="2000" b="1" dirty="0" smtClean="0">
                <a:solidFill>
                  <a:srgbClr val="FF0000"/>
                </a:solidFill>
                <a:latin typeface="Times New Roman" pitchFamily="18" charset="0"/>
                <a:cs typeface="Times New Roman" pitchFamily="18" charset="0"/>
              </a:rPr>
              <a:t> of ~25ºK</a:t>
            </a:r>
            <a:r>
              <a:rPr lang="en-US" sz="2000" b="1" dirty="0" smtClean="0">
                <a:latin typeface="Times New Roman" pitchFamily="18" charset="0"/>
                <a:cs typeface="Times New Roman" pitchFamily="18" charset="0"/>
              </a:rPr>
              <a:t>, a relatively </a:t>
            </a:r>
            <a:r>
              <a:rPr lang="en-US" sz="2000" b="1" dirty="0" smtClean="0">
                <a:solidFill>
                  <a:srgbClr val="FF0000"/>
                </a:solidFill>
                <a:latin typeface="Times New Roman" pitchFamily="18" charset="0"/>
                <a:cs typeface="Times New Roman" pitchFamily="18" charset="0"/>
              </a:rPr>
              <a:t>strong</a:t>
            </a:r>
            <a:r>
              <a:rPr lang="en-US" sz="2000" b="1" dirty="0" smtClean="0">
                <a:latin typeface="Times New Roman" pitchFamily="18" charset="0"/>
                <a:cs typeface="Times New Roman" pitchFamily="18" charset="0"/>
              </a:rPr>
              <a:t> astronomical source with a flux of </a:t>
            </a:r>
            <a:r>
              <a:rPr lang="en-US" sz="2000" b="1" dirty="0" smtClean="0">
                <a:solidFill>
                  <a:srgbClr val="FF0000"/>
                </a:solidFill>
                <a:latin typeface="Times New Roman" pitchFamily="18" charset="0"/>
                <a:cs typeface="Times New Roman" pitchFamily="18" charset="0"/>
              </a:rPr>
              <a:t>1 </a:t>
            </a:r>
            <a:r>
              <a:rPr lang="en-US" sz="2000" b="1" dirty="0" err="1" smtClean="0">
                <a:solidFill>
                  <a:srgbClr val="FF0000"/>
                </a:solidFill>
                <a:latin typeface="Times New Roman" pitchFamily="18" charset="0"/>
                <a:cs typeface="Times New Roman" pitchFamily="18" charset="0"/>
              </a:rPr>
              <a:t>Jy</a:t>
            </a:r>
            <a:r>
              <a:rPr lang="en-US" sz="2000" b="1" dirty="0" smtClean="0">
                <a:solidFill>
                  <a:srgbClr val="FF0000"/>
                </a:solidFill>
                <a:latin typeface="Times New Roman" pitchFamily="18" charset="0"/>
                <a:cs typeface="Times New Roman" pitchFamily="18" charset="0"/>
              </a:rPr>
              <a:t> </a:t>
            </a:r>
            <a:r>
              <a:rPr lang="en-US" sz="2000" b="1" dirty="0" smtClean="0">
                <a:latin typeface="Times New Roman" pitchFamily="18" charset="0"/>
                <a:cs typeface="Times New Roman" pitchFamily="18" charset="0"/>
              </a:rPr>
              <a:t>(= 10</a:t>
            </a:r>
            <a:r>
              <a:rPr lang="en-US" sz="2000" b="1" baseline="30000" dirty="0" smtClean="0">
                <a:latin typeface="Times New Roman" pitchFamily="18" charset="0"/>
                <a:cs typeface="Times New Roman" pitchFamily="18" charset="0"/>
              </a:rPr>
              <a:t>-26</a:t>
            </a:r>
            <a:r>
              <a:rPr lang="en-US" sz="2000" b="1" dirty="0" smtClean="0">
                <a:latin typeface="Times New Roman" pitchFamily="18" charset="0"/>
                <a:cs typeface="Times New Roman" pitchFamily="18" charset="0"/>
              </a:rPr>
              <a:t> W m</a:t>
            </a:r>
            <a:r>
              <a:rPr lang="en-US" sz="2000" b="1" baseline="30000"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 Hz</a:t>
            </a:r>
            <a:r>
              <a:rPr lang="en-US" sz="2000" b="1" baseline="30000" dirty="0" smtClean="0">
                <a:latin typeface="Times New Roman" pitchFamily="18" charset="0"/>
                <a:cs typeface="Times New Roman" pitchFamily="18" charset="0"/>
              </a:rPr>
              <a:t>-1</a:t>
            </a:r>
            <a:r>
              <a:rPr lang="en-US" sz="2000" b="1" dirty="0" smtClean="0">
                <a:latin typeface="Times New Roman" pitchFamily="18" charset="0"/>
                <a:cs typeface="Times New Roman" pitchFamily="18" charset="0"/>
              </a:rPr>
              <a:t>) would cause about a </a:t>
            </a:r>
            <a:r>
              <a:rPr lang="en-US" sz="2000" b="1" dirty="0" smtClean="0">
                <a:solidFill>
                  <a:srgbClr val="FF0000"/>
                </a:solidFill>
                <a:latin typeface="Times New Roman" pitchFamily="18" charset="0"/>
                <a:cs typeface="Times New Roman" pitchFamily="18" charset="0"/>
              </a:rPr>
              <a:t>0.2ºK</a:t>
            </a:r>
            <a:r>
              <a:rPr lang="en-US" sz="2000" b="1" dirty="0" smtClean="0">
                <a:latin typeface="Times New Roman" pitchFamily="18" charset="0"/>
                <a:cs typeface="Times New Roman" pitchFamily="18" charset="0"/>
              </a:rPr>
              <a:t> increase in the system temperature, or less than </a:t>
            </a:r>
            <a:r>
              <a:rPr lang="en-US" sz="2000" b="1" dirty="0" smtClean="0">
                <a:solidFill>
                  <a:srgbClr val="FF0000"/>
                </a:solidFill>
                <a:latin typeface="Times New Roman" pitchFamily="18" charset="0"/>
                <a:cs typeface="Times New Roman" pitchFamily="18" charset="0"/>
              </a:rPr>
              <a:t>1%</a:t>
            </a:r>
            <a:r>
              <a:rPr lang="en-US" sz="2000" b="1" dirty="0" smtClean="0">
                <a:latin typeface="Times New Roman" pitchFamily="18" charset="0"/>
                <a:cs typeface="Times New Roman" pitchFamily="18" charset="0"/>
              </a:rPr>
              <a:t>.</a:t>
            </a:r>
            <a:endParaRPr lang="en-US" sz="800" b="1" dirty="0" smtClean="0">
              <a:latin typeface="Times New Roman" pitchFamily="18" charset="0"/>
              <a:cs typeface="Times New Roman" pitchFamily="18" charset="0"/>
            </a:endParaRPr>
          </a:p>
          <a:p>
            <a:pPr algn="ctr"/>
            <a:endParaRPr lang="en-US" sz="800" b="1" dirty="0" smtClean="0">
              <a:latin typeface="Times New Roman" pitchFamily="18" charset="0"/>
              <a:cs typeface="Times New Roman" pitchFamily="18" charset="0"/>
            </a:endParaRPr>
          </a:p>
          <a:p>
            <a:pPr algn="ctr"/>
            <a:r>
              <a:rPr lang="en-US" sz="2000" b="1" dirty="0" smtClean="0">
                <a:latin typeface="Times New Roman" pitchFamily="18" charset="0"/>
                <a:cs typeface="Times New Roman" pitchFamily="18" charset="0"/>
              </a:rPr>
              <a:t>Most sources that astronomers look at are </a:t>
            </a:r>
            <a:r>
              <a:rPr lang="en-US" sz="2000" b="1" dirty="0" smtClean="0">
                <a:solidFill>
                  <a:srgbClr val="FF0000"/>
                </a:solidFill>
                <a:latin typeface="Times New Roman" pitchFamily="18" charset="0"/>
                <a:cs typeface="Times New Roman" pitchFamily="18" charset="0"/>
              </a:rPr>
              <a:t>10s or 100s </a:t>
            </a:r>
            <a:r>
              <a:rPr lang="en-US" sz="2000" b="1" dirty="0" smtClean="0">
                <a:latin typeface="Times New Roman" pitchFamily="18" charset="0"/>
                <a:cs typeface="Times New Roman" pitchFamily="18" charset="0"/>
              </a:rPr>
              <a:t>times weaker.</a:t>
            </a:r>
            <a:endParaRPr lang="en-US" sz="800" b="1" dirty="0" smtClean="0">
              <a:latin typeface="Times New Roman" pitchFamily="18" charset="0"/>
              <a:cs typeface="Times New Roman" pitchFamily="18" charset="0"/>
            </a:endParaRPr>
          </a:p>
          <a:p>
            <a:pPr algn="ctr"/>
            <a:endParaRPr lang="en-US" sz="800" b="1" dirty="0" smtClean="0">
              <a:latin typeface="Times New Roman" pitchFamily="18" charset="0"/>
              <a:cs typeface="Times New Roman" pitchFamily="18" charset="0"/>
            </a:endParaRPr>
          </a:p>
        </p:txBody>
      </p:sp>
      <p:sp>
        <p:nvSpPr>
          <p:cNvPr id="5" name="Slide Number Placeholder 7"/>
          <p:cNvSpPr>
            <a:spLocks noGrp="1"/>
          </p:cNvSpPr>
          <p:nvPr>
            <p:ph type="sldNum" sz="quarter" idx="12"/>
          </p:nvPr>
        </p:nvSpPr>
        <p:spPr>
          <a:xfrm>
            <a:off x="7010400" y="6492875"/>
            <a:ext cx="2133600" cy="365125"/>
          </a:xfrm>
        </p:spPr>
        <p:txBody>
          <a:bodyPr/>
          <a:lstStyle/>
          <a:p>
            <a:fld id="{D16A9042-66C6-45F9-B477-55D89D28337E}" type="slidenum">
              <a:rPr lang="en-US" smtClean="0"/>
              <a:pPr/>
              <a:t>30</a:t>
            </a:fld>
            <a:endParaRPr lang="en-US" dirty="0"/>
          </a:p>
        </p:txBody>
      </p:sp>
      <p:graphicFrame>
        <p:nvGraphicFramePr>
          <p:cNvPr id="6" name="Object 3"/>
          <p:cNvGraphicFramePr>
            <a:graphicFrameLocks noChangeAspect="1"/>
          </p:cNvGraphicFramePr>
          <p:nvPr>
            <p:extLst>
              <p:ext uri="{D42A27DB-BD31-4B8C-83A1-F6EECF244321}">
                <p14:modId xmlns:p14="http://schemas.microsoft.com/office/powerpoint/2010/main" val="80666126"/>
              </p:ext>
            </p:extLst>
          </p:nvPr>
        </p:nvGraphicFramePr>
        <p:xfrm>
          <a:off x="1004888" y="1124649"/>
          <a:ext cx="7194550" cy="1552575"/>
        </p:xfrm>
        <a:graphic>
          <a:graphicData uri="http://schemas.openxmlformats.org/presentationml/2006/ole">
            <mc:AlternateContent xmlns:mc="http://schemas.openxmlformats.org/markup-compatibility/2006">
              <mc:Choice xmlns:v="urn:schemas-microsoft-com:vml" Requires="v">
                <p:oleObj spid="_x0000_s5150" name="Equation" r:id="rId3" imgW="1942920" imgH="419040" progId="Equation.3">
                  <p:embed/>
                </p:oleObj>
              </mc:Choice>
              <mc:Fallback>
                <p:oleObj name="Equation" r:id="rId3" imgW="194292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1124649"/>
                        <a:ext cx="7194550" cy="155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340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anim calcmode="lin" valueType="num">
                                      <p:cBhvr additive="base">
                                        <p:cTn id="1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anim calcmode="lin" valueType="num">
                                      <p:cBhvr additive="base">
                                        <p:cTn id="2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hlinkClick r:id="rId2"/>
              </a:rPr>
              <a:t>Video: Square Kilometer Array - Australia</a:t>
            </a:r>
            <a:endParaRPr lang="en-US" sz="36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26" y="1447800"/>
            <a:ext cx="8372475"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748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DETAILS &amp; components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8307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78500"/>
            <a:ext cx="9144000" cy="1079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4321479" y="0"/>
            <a:ext cx="4822521" cy="216700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pitchFamily="18" charset="0"/>
                <a:cs typeface="Times New Roman" pitchFamily="18" charset="0"/>
              </a:rPr>
              <a:t>Optics</a:t>
            </a:r>
            <a:endParaRPr lang="en-US" dirty="0">
              <a:latin typeface="Times New Roman" pitchFamily="18" charset="0"/>
              <a:cs typeface="Times New Roman" pitchFamily="18" charset="0"/>
            </a:endParaRPr>
          </a:p>
        </p:txBody>
      </p:sp>
      <p:pic>
        <p:nvPicPr>
          <p:cNvPr id="4" name="Picture 3" descr="01510024c.jpg"/>
          <p:cNvPicPr>
            <a:picLocks noChangeAspect="1"/>
          </p:cNvPicPr>
          <p:nvPr/>
        </p:nvPicPr>
        <p:blipFill>
          <a:blip r:embed="rId2" cstate="print"/>
          <a:stretch>
            <a:fillRect/>
          </a:stretch>
        </p:blipFill>
        <p:spPr>
          <a:xfrm>
            <a:off x="2184400" y="2116278"/>
            <a:ext cx="6889315" cy="4372207"/>
          </a:xfrm>
          <a:prstGeom prst="rect">
            <a:avLst/>
          </a:prstGeom>
          <a:ln w="25400">
            <a:solidFill>
              <a:schemeClr val="tx1"/>
            </a:solidFill>
          </a:ln>
        </p:spPr>
      </p:pic>
      <p:pic>
        <p:nvPicPr>
          <p:cNvPr id="5" name="Picture 4" descr="05340008.jpg"/>
          <p:cNvPicPr>
            <a:picLocks noChangeAspect="1"/>
          </p:cNvPicPr>
          <p:nvPr/>
        </p:nvPicPr>
        <p:blipFill>
          <a:blip r:embed="rId3" cstate="print">
            <a:lum bright="10000"/>
          </a:blip>
          <a:srcRect l="17357" r="16831" b="3636"/>
          <a:stretch>
            <a:fillRect/>
          </a:stretch>
        </p:blipFill>
        <p:spPr>
          <a:xfrm>
            <a:off x="0" y="0"/>
            <a:ext cx="4271377" cy="4207861"/>
          </a:xfrm>
          <a:prstGeom prst="rect">
            <a:avLst/>
          </a:prstGeom>
          <a:ln w="25400">
            <a:solidFill>
              <a:schemeClr val="tx1"/>
            </a:solidFill>
          </a:ln>
        </p:spPr>
      </p:pic>
      <p:sp>
        <p:nvSpPr>
          <p:cNvPr id="6" name="Rectangle 5"/>
          <p:cNvSpPr/>
          <p:nvPr/>
        </p:nvSpPr>
        <p:spPr>
          <a:xfrm>
            <a:off x="0" y="6488485"/>
            <a:ext cx="1903956" cy="369515"/>
          </a:xfrm>
          <a:prstGeom prst="rect">
            <a:avLst/>
          </a:prstGeom>
        </p:spPr>
        <p:txBody>
          <a:bodyPr wrap="square" tIns="0" bIns="0">
            <a:normAutofit fontScale="85000" lnSpcReduction="20000"/>
          </a:bodyPr>
          <a:lstStyle/>
          <a:p>
            <a:pPr algn="ctr"/>
            <a:r>
              <a:rPr lang="en-US" b="1" dirty="0" smtClean="0">
                <a:solidFill>
                  <a:srgbClr val="0000FF"/>
                </a:solidFill>
                <a:latin typeface="Times New Roman" pitchFamily="18" charset="0"/>
                <a:cs typeface="Times New Roman" pitchFamily="18" charset="0"/>
              </a:rPr>
              <a:t>Photos</a:t>
            </a:r>
          </a:p>
          <a:p>
            <a:pPr algn="ctr"/>
            <a:r>
              <a:rPr lang="en-US" b="1" dirty="0" smtClean="0">
                <a:solidFill>
                  <a:srgbClr val="0000FF"/>
                </a:solidFill>
                <a:latin typeface="Times New Roman" pitchFamily="18" charset="0"/>
                <a:cs typeface="Times New Roman" pitchFamily="18" charset="0"/>
              </a:rPr>
              <a:t> R. Hayward (2009)</a:t>
            </a:r>
          </a:p>
        </p:txBody>
      </p:sp>
      <p:grpSp>
        <p:nvGrpSpPr>
          <p:cNvPr id="8" name="Group 21"/>
          <p:cNvGrpSpPr/>
          <p:nvPr/>
        </p:nvGrpSpPr>
        <p:grpSpPr>
          <a:xfrm>
            <a:off x="40640" y="2532185"/>
            <a:ext cx="2143760" cy="3815287"/>
            <a:chOff x="40640" y="2532185"/>
            <a:chExt cx="2143760" cy="3815287"/>
          </a:xfrm>
        </p:grpSpPr>
        <p:cxnSp>
          <p:nvCxnSpPr>
            <p:cNvPr id="9" name="Straight Arrow Connector 8"/>
            <p:cNvCxnSpPr>
              <a:stCxn id="10" idx="0"/>
            </p:cNvCxnSpPr>
            <p:nvPr/>
          </p:nvCxnSpPr>
          <p:spPr>
            <a:xfrm flipV="1">
              <a:off x="1112520" y="2532185"/>
              <a:ext cx="798342" cy="17654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640" y="4297680"/>
              <a:ext cx="2143760" cy="2049792"/>
            </a:xfrm>
            <a:prstGeom prst="rect">
              <a:avLst/>
            </a:prstGeom>
            <a:noFill/>
            <a:ln w="25400">
              <a:solidFill>
                <a:srgbClr val="FF0000"/>
              </a:solidFill>
            </a:ln>
          </p:spPr>
          <p:txBody>
            <a:bodyPr wrap="square" rtlCol="0">
              <a:spAutoFit/>
            </a:bodyPr>
            <a:lstStyle/>
            <a:p>
              <a:pPr algn="ctr" eaLnBrk="0" hangingPunct="0">
                <a:spcBef>
                  <a:spcPct val="20000"/>
                </a:spcBef>
              </a:pPr>
              <a:r>
                <a:rPr lang="en-US" sz="2000" b="1" dirty="0" err="1" smtClean="0">
                  <a:latin typeface="Times New Roman" pitchFamily="18" charset="0"/>
                  <a:cs typeface="Times New Roman" pitchFamily="18" charset="0"/>
                </a:rPr>
                <a:t>Cassegrain</a:t>
              </a:r>
              <a:r>
                <a:rPr lang="en-US" sz="2000" b="1" dirty="0" smtClean="0">
                  <a:latin typeface="Times New Roman" pitchFamily="18" charset="0"/>
                  <a:cs typeface="Times New Roman" pitchFamily="18" charset="0"/>
                </a:rPr>
                <a:t> </a:t>
              </a:r>
            </a:p>
            <a:p>
              <a:pPr algn="ctr" eaLnBrk="0" hangingPunct="0">
                <a:spcBef>
                  <a:spcPct val="20000"/>
                </a:spcBef>
              </a:pPr>
              <a:r>
                <a:rPr lang="en-US" sz="2000" b="1" dirty="0" smtClean="0">
                  <a:latin typeface="Times New Roman" pitchFamily="18" charset="0"/>
                  <a:cs typeface="Times New Roman" pitchFamily="18" charset="0"/>
                </a:rPr>
                <a:t>Focus Cabin</a:t>
              </a:r>
            </a:p>
            <a:p>
              <a:pPr algn="ctr" eaLnBrk="0" hangingPunct="0">
                <a:spcBef>
                  <a:spcPct val="20000"/>
                </a:spcBef>
              </a:pPr>
              <a:r>
                <a:rPr lang="en-US" sz="1600" b="1" i="1" dirty="0" smtClean="0">
                  <a:latin typeface="Times New Roman" pitchFamily="18" charset="0"/>
                  <a:cs typeface="Times New Roman" pitchFamily="18" charset="0"/>
                </a:rPr>
                <a:t>The Feeds stick out above while the Receivers are located below inside the Vertex Room.</a:t>
              </a:r>
            </a:p>
          </p:txBody>
        </p:sp>
      </p:grpSp>
      <p:sp>
        <p:nvSpPr>
          <p:cNvPr id="15" name="Slide Number Placeholder 17"/>
          <p:cNvSpPr>
            <a:spLocks noGrp="1"/>
          </p:cNvSpPr>
          <p:nvPr>
            <p:ph type="sldNum" sz="quarter" idx="12"/>
          </p:nvPr>
        </p:nvSpPr>
        <p:spPr>
          <a:xfrm>
            <a:off x="7010400" y="6492875"/>
            <a:ext cx="2133600" cy="365125"/>
          </a:xfrm>
        </p:spPr>
        <p:txBody>
          <a:bodyPr/>
          <a:lstStyle/>
          <a:p>
            <a:fld id="{D16A9042-66C6-45F9-B477-55D89D28337E}" type="slidenum">
              <a:rPr lang="en-US" smtClean="0"/>
              <a:pPr/>
              <a:t>33</a:t>
            </a:fld>
            <a:endParaRPr lang="en-US" dirty="0"/>
          </a:p>
        </p:txBody>
      </p:sp>
    </p:spTree>
    <p:extLst>
      <p:ext uri="{BB962C8B-B14F-4D97-AF65-F5344CB8AC3E}">
        <p14:creationId xmlns:p14="http://schemas.microsoft.com/office/powerpoint/2010/main" val="24803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 y="1"/>
            <a:ext cx="5105400" cy="83820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pitchFamily="18" charset="0"/>
                <a:cs typeface="Times New Roman" pitchFamily="18" charset="0"/>
              </a:rPr>
              <a:t>Antennas:  </a:t>
            </a:r>
            <a:r>
              <a:rPr lang="en-US" dirty="0" err="1" smtClean="0">
                <a:latin typeface="Times New Roman" pitchFamily="18" charset="0"/>
                <a:cs typeface="Times New Roman" pitchFamily="18" charset="0"/>
              </a:rPr>
              <a:t>feedhorns</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AutoShape 5" descr="https://ca.awp.autotask.net/convertedfile/bnsfbi-k6a-igq-i-cxd6eibec-hqoxlavimygokxf4cbi4xhshe433ad2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https://ca.awp.autotask.net/convertedfile/bnsfbi-k6a-igq-i-cxd6eibec-hqoxlavimygokxf4cbi4xhshe433ad2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5442342" y="7937"/>
            <a:ext cx="3625458" cy="1897063"/>
            <a:chOff x="5105401" y="7937"/>
            <a:chExt cx="3625458" cy="1897063"/>
          </a:xfrm>
        </p:grpSpPr>
        <p:pic>
          <p:nvPicPr>
            <p:cNvPr id="820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7937"/>
              <a:ext cx="3619596" cy="189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05402" y="1066800"/>
              <a:ext cx="3625457" cy="276999"/>
            </a:xfrm>
            <a:prstGeom prst="rect">
              <a:avLst/>
            </a:prstGeom>
            <a:noFill/>
          </p:spPr>
          <p:txBody>
            <a:bodyPr wrap="square" rtlCol="0">
              <a:spAutoFit/>
            </a:bodyPr>
            <a:lstStyle/>
            <a:p>
              <a:r>
                <a:rPr lang="en-US" sz="600" dirty="0" smtClean="0">
                  <a:solidFill>
                    <a:schemeClr val="bg1"/>
                  </a:solidFill>
                </a:rPr>
                <a:t>N. Reyes, V. Tapia, D. Henke, M. Sanchez-Carrasco, P. Mena, S. Claude, L, Bronfman, “An Optical system design for the Atacama Large Millimeter Array,” SPIE 2014</a:t>
              </a:r>
              <a:endParaRPr lang="en-US" sz="600" dirty="0">
                <a:solidFill>
                  <a:schemeClr val="bg1"/>
                </a:solidFill>
              </a:endParaRPr>
            </a:p>
          </p:txBody>
        </p:sp>
      </p:grpSp>
      <p:sp>
        <p:nvSpPr>
          <p:cNvPr id="3" name="TextBox 2"/>
          <p:cNvSpPr txBox="1"/>
          <p:nvPr/>
        </p:nvSpPr>
        <p:spPr>
          <a:xfrm>
            <a:off x="228600" y="990600"/>
            <a:ext cx="3886200" cy="5355312"/>
          </a:xfrm>
          <a:prstGeom prst="rect">
            <a:avLst/>
          </a:prstGeom>
          <a:solidFill>
            <a:schemeClr val="bg1">
              <a:alpha val="62000"/>
            </a:schemeClr>
          </a:solidFill>
        </p:spPr>
        <p:txBody>
          <a:bodyPr wrap="square" rtlCol="0">
            <a:spAutoFit/>
          </a:bodyPr>
          <a:lstStyle/>
          <a:p>
            <a:r>
              <a:rPr lang="en-US" dirty="0" smtClean="0"/>
              <a:t>Purpose:  Antenna is defined as a transducer between free space and a guided transmission line</a:t>
            </a:r>
          </a:p>
          <a:p>
            <a:endParaRPr lang="en-US" dirty="0"/>
          </a:p>
          <a:p>
            <a:r>
              <a:rPr lang="en-US" dirty="0" smtClean="0"/>
              <a:t>Key Issues:  </a:t>
            </a:r>
          </a:p>
          <a:p>
            <a:pPr marL="285750" indent="-285750">
              <a:buFont typeface="Arial" panose="020B0604020202020204" pitchFamily="34" charset="0"/>
              <a:buChar char="•"/>
            </a:pPr>
            <a:r>
              <a:rPr lang="en-US" dirty="0" smtClean="0"/>
              <a:t>keep loss low, as this is a component before the first amplifier</a:t>
            </a:r>
          </a:p>
          <a:p>
            <a:pPr marL="285750" indent="-285750">
              <a:buFont typeface="Arial" charset="0"/>
              <a:buChar char="•"/>
            </a:pPr>
            <a:r>
              <a:rPr lang="en-US" dirty="0" smtClean="0"/>
              <a:t>Preserve signal integrity – amplitude, phase, polarization characteristics.</a:t>
            </a:r>
          </a:p>
          <a:p>
            <a:pPr marL="285750" indent="-285750">
              <a:buFont typeface="Arial" charset="0"/>
              <a:buChar char="•"/>
            </a:pPr>
            <a:endParaRPr lang="en-US" dirty="0"/>
          </a:p>
          <a:p>
            <a:r>
              <a:rPr lang="en-US" dirty="0" smtClean="0"/>
              <a:t>Characteristics</a:t>
            </a:r>
          </a:p>
          <a:p>
            <a:pPr marL="285750" indent="-285750">
              <a:buFont typeface="Arial" charset="0"/>
              <a:buChar char="•"/>
            </a:pPr>
            <a:r>
              <a:rPr lang="en-US" dirty="0" smtClean="0"/>
              <a:t>Is a wideband frequency filtering device due to physical dimensions and modal characteristics of waveguide</a:t>
            </a:r>
          </a:p>
          <a:p>
            <a:pPr marL="285750" indent="-285750">
              <a:buFont typeface="Arial" charset="0"/>
              <a:buChar char="•"/>
            </a:pPr>
            <a:r>
              <a:rPr lang="en-US" dirty="0" smtClean="0"/>
              <a:t>Usually element is a horn (dual pol), but … sometimes can be dipoles or planar elements</a:t>
            </a:r>
            <a:endParaRPr lang="en-US" dirty="0"/>
          </a:p>
        </p:txBody>
      </p:sp>
      <p:pic>
        <p:nvPicPr>
          <p:cNvPr id="8204" name="Picture 12" descr="Image result for ngVLA Q  band 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444" y="1949132"/>
            <a:ext cx="3015282" cy="2861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50345" y="685800"/>
            <a:ext cx="2090118" cy="646331"/>
          </a:xfrm>
          <a:prstGeom prst="rect">
            <a:avLst/>
          </a:prstGeom>
          <a:noFill/>
        </p:spPr>
        <p:txBody>
          <a:bodyPr wrap="square" rtlCol="0">
            <a:spAutoFit/>
          </a:bodyPr>
          <a:lstStyle/>
          <a:p>
            <a:r>
              <a:rPr lang="en-US" dirty="0" smtClean="0"/>
              <a:t>ALMA Band 1 (35-50) GHz </a:t>
            </a:r>
            <a:r>
              <a:rPr lang="en-US" dirty="0" err="1" smtClean="0"/>
              <a:t>feedhorn</a:t>
            </a:r>
            <a:endParaRPr lang="en-US" dirty="0"/>
          </a:p>
        </p:txBody>
      </p:sp>
      <p:sp>
        <p:nvSpPr>
          <p:cNvPr id="15" name="TextBox 14"/>
          <p:cNvSpPr txBox="1"/>
          <p:nvPr/>
        </p:nvSpPr>
        <p:spPr>
          <a:xfrm>
            <a:off x="4122057" y="2858868"/>
            <a:ext cx="2090118" cy="646331"/>
          </a:xfrm>
          <a:prstGeom prst="rect">
            <a:avLst/>
          </a:prstGeom>
          <a:noFill/>
        </p:spPr>
        <p:txBody>
          <a:bodyPr wrap="square" rtlCol="0">
            <a:spAutoFit/>
          </a:bodyPr>
          <a:lstStyle/>
          <a:p>
            <a:r>
              <a:rPr lang="en-US" dirty="0" smtClean="0"/>
              <a:t>NRC’s Q-band (35-50 GHz) </a:t>
            </a:r>
            <a:r>
              <a:rPr lang="en-US" dirty="0" err="1" smtClean="0"/>
              <a:t>feedhorn</a:t>
            </a:r>
            <a:endParaRPr lang="en-US" dirty="0"/>
          </a:p>
        </p:txBody>
      </p:sp>
      <p:sp>
        <p:nvSpPr>
          <p:cNvPr id="16" name="TextBox 15"/>
          <p:cNvSpPr txBox="1"/>
          <p:nvPr/>
        </p:nvSpPr>
        <p:spPr>
          <a:xfrm>
            <a:off x="4122057" y="4590107"/>
            <a:ext cx="1320286" cy="1200329"/>
          </a:xfrm>
          <a:prstGeom prst="rect">
            <a:avLst/>
          </a:prstGeom>
          <a:noFill/>
        </p:spPr>
        <p:txBody>
          <a:bodyPr wrap="square" rtlCol="0">
            <a:spAutoFit/>
          </a:bodyPr>
          <a:lstStyle/>
          <a:p>
            <a:r>
              <a:rPr lang="en-US" dirty="0" smtClean="0"/>
              <a:t>CSIRO’s 13-element  </a:t>
            </a:r>
            <a:r>
              <a:rPr lang="en-US" dirty="0" err="1" smtClean="0"/>
              <a:t>feedhorn</a:t>
            </a:r>
            <a:r>
              <a:rPr lang="en-US" dirty="0" smtClean="0"/>
              <a:t> array</a:t>
            </a:r>
          </a:p>
        </p:txBody>
      </p:sp>
      <p:pic>
        <p:nvPicPr>
          <p:cNvPr id="8207" name="Picture 15" descr="The Multibeam Rece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4588" y="4810124"/>
            <a:ext cx="165735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033"/>
          <a:stretch/>
        </p:blipFill>
        <p:spPr bwMode="auto">
          <a:xfrm>
            <a:off x="5312144" y="4810145"/>
            <a:ext cx="2003055" cy="2047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0817" y="6404930"/>
            <a:ext cx="2057400" cy="646331"/>
          </a:xfrm>
          <a:prstGeom prst="rect">
            <a:avLst/>
          </a:prstGeom>
          <a:noFill/>
        </p:spPr>
        <p:txBody>
          <a:bodyPr wrap="square" rtlCol="0">
            <a:spAutoFit/>
          </a:bodyPr>
          <a:lstStyle/>
          <a:p>
            <a:r>
              <a:rPr lang="en-US" dirty="0"/>
              <a:t>atnf.csiro.au</a:t>
            </a:r>
          </a:p>
          <a:p>
            <a:endParaRPr lang="en-US" dirty="0"/>
          </a:p>
        </p:txBody>
      </p:sp>
    </p:spTree>
    <p:extLst>
      <p:ext uri="{BB962C8B-B14F-4D97-AF65-F5344CB8AC3E}">
        <p14:creationId xmlns:p14="http://schemas.microsoft.com/office/powerpoint/2010/main" val="2175107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250" y="1021532"/>
            <a:ext cx="3952619" cy="240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746894"/>
          </a:xfrm>
        </p:spPr>
        <p:txBody>
          <a:bodyPr>
            <a:normAutofit fontScale="90000"/>
          </a:bodyPr>
          <a:lstStyle/>
          <a:p>
            <a:r>
              <a:rPr lang="en-US" dirty="0" smtClean="0"/>
              <a:t>Antennas: </a:t>
            </a:r>
            <a:r>
              <a:rPr lang="en-US" sz="3600" dirty="0" smtClean="0"/>
              <a:t>other non-horn types of elements</a:t>
            </a:r>
            <a:endParaRPr lang="en-US" sz="3600" dirty="0"/>
          </a:p>
        </p:txBody>
      </p:sp>
      <p:sp>
        <p:nvSpPr>
          <p:cNvPr id="3" name="Content Placeholder 2"/>
          <p:cNvSpPr>
            <a:spLocks noGrp="1"/>
          </p:cNvSpPr>
          <p:nvPr>
            <p:ph idx="1"/>
          </p:nvPr>
        </p:nvSpPr>
        <p:spPr>
          <a:xfrm>
            <a:off x="161778" y="1151454"/>
            <a:ext cx="1790701" cy="1939270"/>
          </a:xfrm>
        </p:spPr>
        <p:txBody>
          <a:bodyPr/>
          <a:lstStyle/>
          <a:p>
            <a:r>
              <a:rPr lang="en-US" dirty="0" smtClean="0"/>
              <a:t>Planar</a:t>
            </a:r>
          </a:p>
          <a:p>
            <a:r>
              <a:rPr lang="en-US" dirty="0" smtClean="0"/>
              <a:t>Vivaldi</a:t>
            </a:r>
          </a:p>
          <a:p>
            <a:r>
              <a:rPr lang="en-US" dirty="0" smtClean="0"/>
              <a:t>Dipole</a:t>
            </a:r>
            <a:endParaRPr lang="en-US" dirty="0"/>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366" y="1403943"/>
            <a:ext cx="3224034" cy="301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81400"/>
            <a:ext cx="38074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78" y="3739019"/>
            <a:ext cx="3695522" cy="273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01" y="6626675"/>
            <a:ext cx="2971800" cy="184666"/>
          </a:xfrm>
          <a:prstGeom prst="rect">
            <a:avLst/>
          </a:prstGeom>
          <a:noFill/>
        </p:spPr>
        <p:txBody>
          <a:bodyPr wrap="square" rtlCol="0">
            <a:spAutoFit/>
          </a:bodyPr>
          <a:lstStyle/>
          <a:p>
            <a:r>
              <a:rPr lang="en-US" sz="600" dirty="0" smtClean="0">
                <a:solidFill>
                  <a:schemeClr val="bg1"/>
                </a:solidFill>
              </a:rPr>
              <a:t>G. Cortes et al, SPIE 2014</a:t>
            </a:r>
            <a:endParaRPr lang="en-US" sz="600" dirty="0">
              <a:solidFill>
                <a:schemeClr val="bg1"/>
              </a:solidFill>
            </a:endParaRPr>
          </a:p>
        </p:txBody>
      </p:sp>
      <p:pic>
        <p:nvPicPr>
          <p:cNvPr id="13316" name="Picture 4" descr="Image result for KPAF phased array fe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335" y="4775908"/>
            <a:ext cx="2271712" cy="1943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91434" y="3077805"/>
            <a:ext cx="2331732" cy="923330"/>
          </a:xfrm>
          <a:prstGeom prst="rect">
            <a:avLst/>
          </a:prstGeom>
          <a:noFill/>
        </p:spPr>
        <p:txBody>
          <a:bodyPr wrap="square" rtlCol="0">
            <a:spAutoFit/>
          </a:bodyPr>
          <a:lstStyle/>
          <a:p>
            <a:r>
              <a:rPr lang="en-US" dirty="0" err="1" smtClean="0">
                <a:solidFill>
                  <a:schemeClr val="bg1"/>
                </a:solidFill>
              </a:rPr>
              <a:t>UVic’s</a:t>
            </a:r>
            <a:r>
              <a:rPr lang="en-US" dirty="0" smtClean="0">
                <a:solidFill>
                  <a:schemeClr val="bg1"/>
                </a:solidFill>
              </a:rPr>
              <a:t> 2-20 GHz dual-pol Vivaldi – ETS </a:t>
            </a:r>
            <a:r>
              <a:rPr lang="en-US" dirty="0" err="1" smtClean="0">
                <a:solidFill>
                  <a:schemeClr val="bg1"/>
                </a:solidFill>
              </a:rPr>
              <a:t>Lingren</a:t>
            </a:r>
            <a:endParaRPr lang="en-US" dirty="0">
              <a:solidFill>
                <a:schemeClr val="bg1"/>
              </a:solidFill>
            </a:endParaRPr>
          </a:p>
        </p:txBody>
      </p:sp>
      <p:sp>
        <p:nvSpPr>
          <p:cNvPr id="9" name="Rectangle 8"/>
          <p:cNvSpPr/>
          <p:nvPr/>
        </p:nvSpPr>
        <p:spPr>
          <a:xfrm>
            <a:off x="2798502" y="1446311"/>
            <a:ext cx="1807679" cy="923330"/>
          </a:xfrm>
          <a:prstGeom prst="rect">
            <a:avLst/>
          </a:prstGeom>
        </p:spPr>
        <p:txBody>
          <a:bodyPr wrap="square">
            <a:spAutoFit/>
          </a:bodyPr>
          <a:lstStyle/>
          <a:p>
            <a:r>
              <a:rPr lang="en-US" dirty="0" smtClean="0">
                <a:solidFill>
                  <a:schemeClr val="bg1"/>
                </a:solidFill>
              </a:rPr>
              <a:t>NRC’s 35-50 GHz ALMA Band 1 </a:t>
            </a:r>
            <a:r>
              <a:rPr lang="en-US" dirty="0" err="1" smtClean="0">
                <a:solidFill>
                  <a:schemeClr val="bg1"/>
                </a:solidFill>
              </a:rPr>
              <a:t>feedhorn</a:t>
            </a:r>
            <a:endParaRPr lang="en-US" dirty="0">
              <a:solidFill>
                <a:schemeClr val="bg1"/>
              </a:solidFill>
            </a:endParaRPr>
          </a:p>
        </p:txBody>
      </p:sp>
      <p:cxnSp>
        <p:nvCxnSpPr>
          <p:cNvPr id="11" name="Straight Arrow Connector 10"/>
          <p:cNvCxnSpPr/>
          <p:nvPr/>
        </p:nvCxnSpPr>
        <p:spPr>
          <a:xfrm flipH="1">
            <a:off x="3702341" y="2092642"/>
            <a:ext cx="260060" cy="42195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52800" y="2912565"/>
            <a:ext cx="381001" cy="16524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36974" y="3090724"/>
            <a:ext cx="3045452" cy="338554"/>
          </a:xfrm>
          <a:prstGeom prst="rect">
            <a:avLst/>
          </a:prstGeom>
          <a:noFill/>
        </p:spPr>
        <p:txBody>
          <a:bodyPr wrap="square" rtlCol="0">
            <a:spAutoFit/>
          </a:bodyPr>
          <a:lstStyle/>
          <a:p>
            <a:r>
              <a:rPr lang="en-US" sz="1600" dirty="0" smtClean="0">
                <a:solidFill>
                  <a:schemeClr val="bg1"/>
                </a:solidFill>
              </a:rPr>
              <a:t>CSIRO’s L-band 188 </a:t>
            </a:r>
            <a:r>
              <a:rPr lang="en-US" sz="1600" dirty="0" err="1" smtClean="0">
                <a:solidFill>
                  <a:schemeClr val="bg1"/>
                </a:solidFill>
              </a:rPr>
              <a:t>elem</a:t>
            </a:r>
            <a:r>
              <a:rPr lang="en-US" sz="1600" dirty="0" smtClean="0">
                <a:solidFill>
                  <a:schemeClr val="bg1"/>
                </a:solidFill>
              </a:rPr>
              <a:t> PAF</a:t>
            </a:r>
            <a:endParaRPr lang="en-US" sz="1600" dirty="0">
              <a:solidFill>
                <a:schemeClr val="bg1"/>
              </a:solidFill>
            </a:endParaRPr>
          </a:p>
        </p:txBody>
      </p:sp>
      <p:cxnSp>
        <p:nvCxnSpPr>
          <p:cNvPr id="19" name="Straight Arrow Connector 18"/>
          <p:cNvCxnSpPr/>
          <p:nvPr/>
        </p:nvCxnSpPr>
        <p:spPr>
          <a:xfrm flipV="1">
            <a:off x="6428013" y="2745644"/>
            <a:ext cx="201387" cy="31677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4035" y="6197025"/>
            <a:ext cx="3045452" cy="584775"/>
          </a:xfrm>
          <a:prstGeom prst="rect">
            <a:avLst/>
          </a:prstGeom>
          <a:noFill/>
        </p:spPr>
        <p:txBody>
          <a:bodyPr wrap="square" rtlCol="0">
            <a:spAutoFit/>
          </a:bodyPr>
          <a:lstStyle/>
          <a:p>
            <a:r>
              <a:rPr lang="en-US" sz="1600" dirty="0" smtClean="0"/>
              <a:t>Cornell’s L-band n-</a:t>
            </a:r>
            <a:r>
              <a:rPr lang="en-US" sz="1600" dirty="0" err="1" smtClean="0"/>
              <a:t>elem</a:t>
            </a:r>
            <a:r>
              <a:rPr lang="en-US" sz="1600" dirty="0" smtClean="0"/>
              <a:t> cryogenic dipole PAF</a:t>
            </a:r>
            <a:endParaRPr lang="en-US" sz="1600" dirty="0"/>
          </a:p>
        </p:txBody>
      </p:sp>
      <p:sp>
        <p:nvSpPr>
          <p:cNvPr id="26" name="Rectangle 25"/>
          <p:cNvSpPr/>
          <p:nvPr/>
        </p:nvSpPr>
        <p:spPr>
          <a:xfrm>
            <a:off x="3543300" y="6072677"/>
            <a:ext cx="1807679" cy="646331"/>
          </a:xfrm>
          <a:prstGeom prst="rect">
            <a:avLst/>
          </a:prstGeom>
        </p:spPr>
        <p:txBody>
          <a:bodyPr wrap="square">
            <a:spAutoFit/>
          </a:bodyPr>
          <a:lstStyle/>
          <a:p>
            <a:r>
              <a:rPr lang="en-US" dirty="0" smtClean="0">
                <a:solidFill>
                  <a:schemeClr val="bg1"/>
                </a:solidFill>
              </a:rPr>
              <a:t>NRC’s 18-26 GHz planar </a:t>
            </a:r>
            <a:r>
              <a:rPr lang="en-US" dirty="0" err="1" smtClean="0">
                <a:solidFill>
                  <a:schemeClr val="bg1"/>
                </a:solidFill>
              </a:rPr>
              <a:t>Vivaldis</a:t>
            </a:r>
            <a:endParaRPr lang="en-US" dirty="0">
              <a:solidFill>
                <a:schemeClr val="bg1"/>
              </a:solidFill>
            </a:endParaRPr>
          </a:p>
        </p:txBody>
      </p:sp>
      <p:cxnSp>
        <p:nvCxnSpPr>
          <p:cNvPr id="27" name="Straight Arrow Connector 26"/>
          <p:cNvCxnSpPr/>
          <p:nvPr/>
        </p:nvCxnSpPr>
        <p:spPr>
          <a:xfrm flipH="1" flipV="1">
            <a:off x="6528706" y="5257800"/>
            <a:ext cx="253095" cy="81487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248400" y="6120825"/>
            <a:ext cx="2684329" cy="584775"/>
          </a:xfrm>
          <a:prstGeom prst="rect">
            <a:avLst/>
          </a:prstGeom>
        </p:spPr>
        <p:txBody>
          <a:bodyPr wrap="square">
            <a:spAutoFit/>
          </a:bodyPr>
          <a:lstStyle/>
          <a:p>
            <a:r>
              <a:rPr lang="en-US" sz="1600" dirty="0" smtClean="0">
                <a:solidFill>
                  <a:schemeClr val="bg1"/>
                </a:solidFill>
              </a:rPr>
              <a:t>NRC’s 2.8 – 5.2 GHz cryogenic bullet-style Vivaldi PAF</a:t>
            </a:r>
            <a:endParaRPr lang="en-US" sz="1600" dirty="0">
              <a:solidFill>
                <a:schemeClr val="bg1"/>
              </a:solidFill>
            </a:endParaRPr>
          </a:p>
        </p:txBody>
      </p:sp>
      <p:cxnSp>
        <p:nvCxnSpPr>
          <p:cNvPr id="31" name="Straight Arrow Connector 30"/>
          <p:cNvCxnSpPr/>
          <p:nvPr/>
        </p:nvCxnSpPr>
        <p:spPr>
          <a:xfrm flipV="1">
            <a:off x="6781801" y="5257800"/>
            <a:ext cx="677899" cy="81487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248400" y="5986250"/>
            <a:ext cx="533401" cy="8642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760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690" y="1778960"/>
            <a:ext cx="4074241" cy="270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noChangeArrowheads="1"/>
          </p:cNvPicPr>
          <p:nvPr/>
        </p:nvPicPr>
        <p:blipFill>
          <a:blip r:embed="rId3" cstate="print">
            <a:lum contrast="30000"/>
          </a:blip>
          <a:srcRect l="6870" t="4435" r="4109" b="7000"/>
          <a:stretch>
            <a:fillRect/>
          </a:stretch>
        </p:blipFill>
        <p:spPr bwMode="auto">
          <a:xfrm>
            <a:off x="6674194" y="62239"/>
            <a:ext cx="2239402" cy="1670938"/>
          </a:xfrm>
          <a:prstGeom prst="rect">
            <a:avLst/>
          </a:prstGeom>
          <a:noFill/>
          <a:ln w="9525">
            <a:noFill/>
            <a:miter lim="800000"/>
            <a:headEnd/>
            <a:tailEnd/>
          </a:ln>
        </p:spPr>
      </p:pic>
      <p:sp>
        <p:nvSpPr>
          <p:cNvPr id="3" name="Title 1"/>
          <p:cNvSpPr txBox="1">
            <a:spLocks/>
          </p:cNvSpPr>
          <p:nvPr/>
        </p:nvSpPr>
        <p:spPr>
          <a:xfrm>
            <a:off x="-1" y="1"/>
            <a:ext cx="4668253" cy="733925"/>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pitchFamily="18" charset="0"/>
                <a:cs typeface="Times New Roman" pitchFamily="18" charset="0"/>
              </a:rPr>
              <a:t>How </a:t>
            </a:r>
            <a:r>
              <a:rPr lang="en-US" dirty="0" err="1" smtClean="0">
                <a:latin typeface="Times New Roman" pitchFamily="18" charset="0"/>
                <a:cs typeface="Times New Roman" pitchFamily="18" charset="0"/>
              </a:rPr>
              <a:t>Feedhorns</a:t>
            </a:r>
            <a:r>
              <a:rPr lang="en-US" dirty="0" smtClean="0">
                <a:latin typeface="Times New Roman" pitchFamily="18" charset="0"/>
                <a:cs typeface="Times New Roman" pitchFamily="18" charset="0"/>
              </a:rPr>
              <a:t> Work</a:t>
            </a:r>
          </a:p>
          <a:p>
            <a:r>
              <a:rPr lang="en-US" sz="3300" dirty="0" smtClean="0">
                <a:latin typeface="Times New Roman" pitchFamily="18" charset="0"/>
                <a:cs typeface="Times New Roman" pitchFamily="18" charset="0"/>
              </a:rPr>
              <a:t>Corrugated Horns</a:t>
            </a:r>
            <a:endParaRPr lang="en-US" sz="3300" dirty="0">
              <a:latin typeface="Times New Roman" pitchFamily="18" charset="0"/>
              <a:cs typeface="Times New Roman" pitchFamily="18" charset="0"/>
            </a:endParaRPr>
          </a:p>
        </p:txBody>
      </p:sp>
      <p:sp>
        <p:nvSpPr>
          <p:cNvPr id="4" name="Slide Number Placeholder 4"/>
          <p:cNvSpPr>
            <a:spLocks noGrp="1"/>
          </p:cNvSpPr>
          <p:nvPr>
            <p:ph type="sldNum" sz="quarter" idx="12"/>
          </p:nvPr>
        </p:nvSpPr>
        <p:spPr>
          <a:xfrm>
            <a:off x="7010400" y="6492875"/>
            <a:ext cx="2133600" cy="365125"/>
          </a:xfrm>
        </p:spPr>
        <p:txBody>
          <a:bodyPr/>
          <a:lstStyle/>
          <a:p>
            <a:fld id="{D16A9042-66C6-45F9-B477-55D89D28337E}" type="slidenum">
              <a:rPr lang="en-US" smtClean="0"/>
              <a:pPr/>
              <a:t>36</a:t>
            </a:fld>
            <a:endParaRPr lang="en-US" dirty="0"/>
          </a:p>
        </p:txBody>
      </p:sp>
      <p:sp>
        <p:nvSpPr>
          <p:cNvPr id="5" name="TextBox 4"/>
          <p:cNvSpPr txBox="1"/>
          <p:nvPr/>
        </p:nvSpPr>
        <p:spPr>
          <a:xfrm>
            <a:off x="4495801" y="228601"/>
            <a:ext cx="2209800" cy="1015663"/>
          </a:xfrm>
          <a:prstGeom prst="rect">
            <a:avLst/>
          </a:prstGeom>
          <a:noFill/>
        </p:spPr>
        <p:txBody>
          <a:bodyPr wrap="square" rtlCol="0">
            <a:spAutoFit/>
          </a:bodyPr>
          <a:lstStyle/>
          <a:p>
            <a:r>
              <a:rPr lang="en-US" sz="1200" dirty="0" smtClean="0">
                <a:latin typeface="Times New Roman" pitchFamily="18" charset="0"/>
                <a:cs typeface="Times New Roman" pitchFamily="18" charset="0"/>
              </a:rPr>
              <a:t>It is easier to understand a corrugated feed by thinking of it as a transmitter, rather than a receiver. </a:t>
            </a:r>
          </a:p>
          <a:p>
            <a:endParaRPr lang="en-US" sz="1200" dirty="0"/>
          </a:p>
        </p:txBody>
      </p:sp>
      <p:sp>
        <p:nvSpPr>
          <p:cNvPr id="6" name="Content Placeholder 2"/>
          <p:cNvSpPr txBox="1">
            <a:spLocks/>
          </p:cNvSpPr>
          <p:nvPr/>
        </p:nvSpPr>
        <p:spPr>
          <a:xfrm>
            <a:off x="0" y="2819400"/>
            <a:ext cx="4836695" cy="267961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lgn="just"/>
            <a:r>
              <a:rPr lang="en-US" sz="1400" dirty="0" smtClean="0">
                <a:latin typeface="Times New Roman" pitchFamily="18" charset="0"/>
                <a:cs typeface="Times New Roman" pitchFamily="18" charset="0"/>
              </a:rPr>
              <a:t>A corrugated horn has concentric parallel grooves covering the inner surface, placed close together and ~1/4 </a:t>
            </a:r>
            <a:r>
              <a:rPr lang="el-GR" sz="1400" dirty="0" smtClean="0">
                <a:latin typeface="Times New Roman" pitchFamily="18" charset="0"/>
                <a:cs typeface="Times New Roman" pitchFamily="18" charset="0"/>
              </a:rPr>
              <a:t>λ</a:t>
            </a:r>
            <a:r>
              <a:rPr lang="en-US" sz="1400" dirty="0" smtClean="0">
                <a:latin typeface="Times New Roman" pitchFamily="18" charset="0"/>
                <a:cs typeface="Times New Roman" pitchFamily="18" charset="0"/>
              </a:rPr>
              <a:t> deep. </a:t>
            </a:r>
          </a:p>
          <a:p>
            <a:pPr marL="182880" indent="-182880" algn="just"/>
            <a:endParaRPr lang="en-US" sz="1400" dirty="0" smtClean="0">
              <a:latin typeface="Times New Roman" pitchFamily="18" charset="0"/>
              <a:cs typeface="Times New Roman" pitchFamily="18" charset="0"/>
            </a:endParaRPr>
          </a:p>
          <a:p>
            <a:pPr marL="182880" indent="-182880" algn="just"/>
            <a:r>
              <a:rPr lang="en-US" sz="1400" dirty="0" smtClean="0">
                <a:latin typeface="Times New Roman" pitchFamily="18" charset="0"/>
                <a:cs typeface="Times New Roman" pitchFamily="18" charset="0"/>
              </a:rPr>
              <a:t>The signal in the throat section passes through a smooth circular waveguide, where the dominate mode is TE</a:t>
            </a:r>
            <a:r>
              <a:rPr lang="en-US" sz="1400" baseline="-25000" dirty="0" smtClean="0">
                <a:latin typeface="Times New Roman" pitchFamily="18" charset="0"/>
                <a:cs typeface="Times New Roman" pitchFamily="18" charset="0"/>
              </a:rPr>
              <a:t>11</a:t>
            </a:r>
            <a:r>
              <a:rPr lang="en-US" sz="1400" dirty="0" smtClean="0">
                <a:latin typeface="Times New Roman" pitchFamily="18" charset="0"/>
                <a:cs typeface="Times New Roman" pitchFamily="18" charset="0"/>
              </a:rPr>
              <a:t>. Since this mode has a poor radiation pattern, it is necessary to transform it into a waveguide mode which is better suited for illuminating the </a:t>
            </a:r>
            <a:r>
              <a:rPr lang="en-US" sz="1400" dirty="0" err="1" smtClean="0">
                <a:latin typeface="Times New Roman" pitchFamily="18" charset="0"/>
                <a:cs typeface="Times New Roman" pitchFamily="18" charset="0"/>
              </a:rPr>
              <a:t>subreflector</a:t>
            </a:r>
            <a:r>
              <a:rPr lang="en-US" sz="1400" dirty="0" smtClean="0">
                <a:latin typeface="Times New Roman" pitchFamily="18" charset="0"/>
                <a:cs typeface="Times New Roman" pitchFamily="18" charset="0"/>
              </a:rPr>
              <a:t> with a symmetric beam.</a:t>
            </a:r>
          </a:p>
          <a:p>
            <a:pPr marL="582930" lvl="1" indent="-182880" algn="just"/>
            <a:r>
              <a:rPr lang="en-US" sz="1000" dirty="0" smtClean="0">
                <a:latin typeface="Times New Roman" pitchFamily="18" charset="0"/>
                <a:cs typeface="Times New Roman" pitchFamily="18" charset="0"/>
              </a:rPr>
              <a:t>The best mode to use is the balanced hybrid HE</a:t>
            </a:r>
            <a:r>
              <a:rPr lang="en-US" sz="1000" baseline="-25000" dirty="0" smtClean="0">
                <a:latin typeface="Times New Roman" pitchFamily="18" charset="0"/>
                <a:cs typeface="Times New Roman" pitchFamily="18" charset="0"/>
              </a:rPr>
              <a:t>11</a:t>
            </a:r>
            <a:r>
              <a:rPr lang="en-US" sz="1000" dirty="0" smtClean="0">
                <a:latin typeface="Times New Roman" pitchFamily="18" charset="0"/>
                <a:cs typeface="Times New Roman" pitchFamily="18" charset="0"/>
              </a:rPr>
              <a:t> mode which has very good radiation properties. HE</a:t>
            </a:r>
            <a:r>
              <a:rPr lang="en-US" sz="1000" baseline="-25000" dirty="0" smtClean="0">
                <a:latin typeface="Times New Roman" pitchFamily="18" charset="0"/>
                <a:cs typeface="Times New Roman" pitchFamily="18" charset="0"/>
              </a:rPr>
              <a:t>11 </a:t>
            </a:r>
            <a:r>
              <a:rPr lang="en-US" sz="1000" dirty="0" smtClean="0">
                <a:latin typeface="Times New Roman" pitchFamily="18" charset="0"/>
                <a:cs typeface="Times New Roman" pitchFamily="18" charset="0"/>
              </a:rPr>
              <a:t>is the fundamental mode in circular corrugated waveguide. </a:t>
            </a:r>
          </a:p>
          <a:p>
            <a:pPr marL="582930" lvl="1" indent="-182880" algn="just"/>
            <a:r>
              <a:rPr lang="en-US" sz="1000" dirty="0">
                <a:latin typeface="Times New Roman" pitchFamily="18" charset="0"/>
                <a:cs typeface="Times New Roman" pitchFamily="18" charset="0"/>
              </a:rPr>
              <a:t>HE</a:t>
            </a:r>
            <a:r>
              <a:rPr lang="en-US" sz="1000" baseline="-25000" dirty="0">
                <a:latin typeface="Times New Roman" pitchFamily="18" charset="0"/>
                <a:cs typeface="Times New Roman" pitchFamily="18" charset="0"/>
              </a:rPr>
              <a:t>11 </a:t>
            </a:r>
            <a:r>
              <a:rPr lang="en-US" sz="1000" dirty="0">
                <a:latin typeface="Times New Roman" pitchFamily="18" charset="0"/>
                <a:cs typeface="Times New Roman" pitchFamily="18" charset="0"/>
              </a:rPr>
              <a:t>can be made up of a combination of ~85% TE</a:t>
            </a:r>
            <a:r>
              <a:rPr lang="en-US" sz="1000" baseline="-25000" dirty="0">
                <a:latin typeface="Times New Roman" pitchFamily="18" charset="0"/>
                <a:cs typeface="Times New Roman" pitchFamily="18" charset="0"/>
              </a:rPr>
              <a:t>11</a:t>
            </a:r>
            <a:r>
              <a:rPr lang="en-US" sz="1000" dirty="0">
                <a:latin typeface="Times New Roman" pitchFamily="18" charset="0"/>
                <a:cs typeface="Times New Roman" pitchFamily="18" charset="0"/>
              </a:rPr>
              <a:t> and ~15% TM</a:t>
            </a:r>
            <a:r>
              <a:rPr lang="en-US" sz="1000" baseline="-25000" dirty="0">
                <a:latin typeface="Times New Roman" pitchFamily="18" charset="0"/>
                <a:cs typeface="Times New Roman" pitchFamily="18" charset="0"/>
              </a:rPr>
              <a:t>11</a:t>
            </a:r>
            <a:r>
              <a:rPr lang="en-US" sz="1000" dirty="0">
                <a:latin typeface="Times New Roman" pitchFamily="18" charset="0"/>
                <a:cs typeface="Times New Roman" pitchFamily="18" charset="0"/>
              </a:rPr>
              <a:t>.  </a:t>
            </a:r>
          </a:p>
          <a:p>
            <a:pPr marL="582930" lvl="1" indent="-182880" algn="just"/>
            <a:endParaRPr lang="en-US" sz="1000" dirty="0">
              <a:latin typeface="Times New Roman" pitchFamily="18" charset="0"/>
              <a:cs typeface="Times New Roman" pitchFamily="18" charset="0"/>
            </a:endParaRPr>
          </a:p>
        </p:txBody>
      </p:sp>
      <p:sp>
        <p:nvSpPr>
          <p:cNvPr id="7" name="Content Placeholder 2"/>
          <p:cNvSpPr txBox="1">
            <a:spLocks/>
          </p:cNvSpPr>
          <p:nvPr/>
        </p:nvSpPr>
        <p:spPr>
          <a:xfrm>
            <a:off x="76198" y="5791200"/>
            <a:ext cx="4592054" cy="88061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lgn="just"/>
            <a:r>
              <a:rPr lang="en-US" sz="1400" dirty="0" smtClean="0">
                <a:latin typeface="Times New Roman" pitchFamily="18" charset="0"/>
                <a:cs typeface="Times New Roman" pitchFamily="18" charset="0"/>
              </a:rPr>
              <a:t>When the TE</a:t>
            </a:r>
            <a:r>
              <a:rPr lang="en-US" sz="1400" baseline="-25000" dirty="0" smtClean="0">
                <a:latin typeface="Times New Roman" pitchFamily="18" charset="0"/>
                <a:cs typeface="Times New Roman" pitchFamily="18" charset="0"/>
              </a:rPr>
              <a:t>11</a:t>
            </a:r>
            <a:r>
              <a:rPr lang="en-US" sz="1400" dirty="0" smtClean="0">
                <a:latin typeface="Times New Roman" pitchFamily="18" charset="0"/>
                <a:cs typeface="Times New Roman" pitchFamily="18" charset="0"/>
              </a:rPr>
              <a:t> mode exits the circular w/g and passes along the corrugated portion, the TM</a:t>
            </a:r>
            <a:r>
              <a:rPr lang="en-US" sz="1400" baseline="-25000" dirty="0" smtClean="0">
                <a:latin typeface="Times New Roman" pitchFamily="18" charset="0"/>
                <a:cs typeface="Times New Roman" pitchFamily="18" charset="0"/>
              </a:rPr>
              <a:t>11 </a:t>
            </a:r>
            <a:r>
              <a:rPr lang="en-US" sz="1400" dirty="0" smtClean="0">
                <a:latin typeface="Times New Roman" pitchFamily="18" charset="0"/>
                <a:cs typeface="Times New Roman" pitchFamily="18" charset="0"/>
              </a:rPr>
              <a:t>mode will be excited. As both modes propagate, they become mixed. </a:t>
            </a:r>
            <a:endParaRPr lang="en-US" sz="1400" dirty="0">
              <a:latin typeface="Times New Roman" pitchFamily="18" charset="0"/>
              <a:cs typeface="Times New Roman" pitchFamily="18" charset="0"/>
            </a:endParaRPr>
          </a:p>
        </p:txBody>
      </p:sp>
      <p:sp>
        <p:nvSpPr>
          <p:cNvPr id="8" name="Content Placeholder 2"/>
          <p:cNvSpPr txBox="1">
            <a:spLocks/>
          </p:cNvSpPr>
          <p:nvPr/>
        </p:nvSpPr>
        <p:spPr>
          <a:xfrm>
            <a:off x="0" y="693819"/>
            <a:ext cx="4547937" cy="107482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lgn="just"/>
            <a:r>
              <a:rPr lang="en-US" sz="1400" dirty="0" err="1" smtClean="0">
                <a:latin typeface="Times New Roman" pitchFamily="18" charset="0"/>
                <a:cs typeface="Times New Roman" pitchFamily="18" charset="0"/>
              </a:rPr>
              <a:t>Corugated</a:t>
            </a:r>
            <a:r>
              <a:rPr lang="en-US" sz="1400" dirty="0" smtClean="0">
                <a:latin typeface="Times New Roman" pitchFamily="18" charset="0"/>
                <a:cs typeface="Times New Roman" pitchFamily="18" charset="0"/>
              </a:rPr>
              <a:t> horns provide:</a:t>
            </a:r>
          </a:p>
          <a:p>
            <a:pPr marL="582930" lvl="1" indent="-182880" algn="just"/>
            <a:r>
              <a:rPr lang="en-US" sz="1400" dirty="0" smtClean="0">
                <a:latin typeface="Times New Roman" pitchFamily="18" charset="0"/>
                <a:cs typeface="Times New Roman" pitchFamily="18" charset="0"/>
              </a:rPr>
              <a:t>low </a:t>
            </a:r>
            <a:r>
              <a:rPr lang="en-US" sz="1400" dirty="0" err="1" smtClean="0">
                <a:latin typeface="Times New Roman" pitchFamily="18" charset="0"/>
                <a:cs typeface="Times New Roman" pitchFamily="18" charset="0"/>
              </a:rPr>
              <a:t>sidelobe</a:t>
            </a:r>
            <a:r>
              <a:rPr lang="en-US" sz="1400" dirty="0" smtClean="0">
                <a:latin typeface="Times New Roman" pitchFamily="18" charset="0"/>
                <a:cs typeface="Times New Roman" pitchFamily="18" charset="0"/>
              </a:rPr>
              <a:t> levels</a:t>
            </a:r>
          </a:p>
          <a:p>
            <a:pPr marL="582930" lvl="1" indent="-182880" algn="just"/>
            <a:r>
              <a:rPr lang="en-US" sz="1400" dirty="0" smtClean="0">
                <a:latin typeface="Times New Roman" pitchFamily="18" charset="0"/>
                <a:cs typeface="Times New Roman" pitchFamily="18" charset="0"/>
              </a:rPr>
              <a:t>low cross-polarization</a:t>
            </a:r>
          </a:p>
          <a:p>
            <a:pPr marL="582930" lvl="1" indent="-182880" algn="just"/>
            <a:r>
              <a:rPr lang="en-US" sz="1400" dirty="0" smtClean="0">
                <a:latin typeface="Times New Roman" pitchFamily="18" charset="0"/>
                <a:cs typeface="Times New Roman" pitchFamily="18" charset="0"/>
              </a:rPr>
              <a:t>excellent beam symmetry and </a:t>
            </a:r>
          </a:p>
          <a:p>
            <a:pPr marL="582930" lvl="1" indent="-182880" algn="just"/>
            <a:r>
              <a:rPr lang="en-US" sz="1400" dirty="0" smtClean="0">
                <a:latin typeface="Times New Roman" pitchFamily="18" charset="0"/>
                <a:cs typeface="Times New Roman" pitchFamily="18" charset="0"/>
              </a:rPr>
              <a:t>exhibits high efficiency with low noise contribution.</a:t>
            </a:r>
          </a:p>
          <a:p>
            <a:pPr marL="400050" lvl="1" indent="0" algn="just">
              <a:buNone/>
            </a:pPr>
            <a:endParaRPr lang="en-US" sz="1400" dirty="0" smtClean="0">
              <a:latin typeface="Times New Roman" pitchFamily="18" charset="0"/>
              <a:cs typeface="Times New Roman" pitchFamily="18" charset="0"/>
            </a:endParaRPr>
          </a:p>
          <a:p>
            <a:pPr marL="182880" indent="-182880" algn="just"/>
            <a:r>
              <a:rPr lang="en-US" sz="1400" dirty="0" smtClean="0">
                <a:latin typeface="Times New Roman" pitchFamily="18" charset="0"/>
                <a:cs typeface="Times New Roman" pitchFamily="18" charset="0"/>
              </a:rPr>
              <a:t>They are an iteration on smooth walled horns in that the </a:t>
            </a:r>
            <a:r>
              <a:rPr lang="en-US" sz="1400" dirty="0" err="1" smtClean="0">
                <a:latin typeface="Times New Roman" pitchFamily="18" charset="0"/>
                <a:cs typeface="Times New Roman" pitchFamily="18" charset="0"/>
              </a:rPr>
              <a:t>sidelobes</a:t>
            </a:r>
            <a:r>
              <a:rPr lang="en-US" sz="1400" dirty="0" smtClean="0">
                <a:latin typeface="Times New Roman" pitchFamily="18" charset="0"/>
                <a:cs typeface="Times New Roman" pitchFamily="18" charset="0"/>
              </a:rPr>
              <a:t> are reduced at the expense of complexity. </a:t>
            </a:r>
            <a:endParaRPr lang="en-US" sz="1400" dirty="0">
              <a:latin typeface="Times New Roman" pitchFamily="18" charset="0"/>
              <a:cs typeface="Times New Roman" pitchFamily="18" charset="0"/>
            </a:endParaRPr>
          </a:p>
        </p:txBody>
      </p:sp>
      <p:sp>
        <p:nvSpPr>
          <p:cNvPr id="49" name="Rectangle 48"/>
          <p:cNvSpPr/>
          <p:nvPr/>
        </p:nvSpPr>
        <p:spPr>
          <a:xfrm>
            <a:off x="5326589" y="6518366"/>
            <a:ext cx="3294344" cy="306889"/>
          </a:xfrm>
          <a:prstGeom prst="rect">
            <a:avLst/>
          </a:prstGeom>
        </p:spPr>
        <p:txBody>
          <a:bodyPr wrap="square" tIns="0" bIns="0">
            <a:normAutofit/>
          </a:bodyPr>
          <a:lstStyle/>
          <a:p>
            <a:pPr algn="ctr"/>
            <a:r>
              <a:rPr lang="en-US" sz="800" b="1" dirty="0" smtClean="0">
                <a:solidFill>
                  <a:schemeClr val="bg1">
                    <a:lumMod val="75000"/>
                  </a:schemeClr>
                </a:solidFill>
                <a:latin typeface="Times New Roman" pitchFamily="18" charset="0"/>
                <a:cs typeface="Times New Roman" pitchFamily="18" charset="0"/>
              </a:rPr>
              <a:t>http://www.radio.feec.vutbr.cz/kosy/soubory/bocia/High_performance_horn_antenna_design_I.pdf</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927" y="4470311"/>
            <a:ext cx="3879669"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2" descr="Image result for ngVLA Q  band ho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678" y="1017923"/>
            <a:ext cx="1507642" cy="143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6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3607" y="1148442"/>
            <a:ext cx="3648753" cy="5709558"/>
          </a:xfrm>
          <a:prstGeom prst="rect">
            <a:avLst/>
          </a:prstGeom>
        </p:spPr>
        <p:txBody>
          <a:bodyPr vert="horz" lIns="91440" tIns="45720" rIns="91440" bIns="45720" rtlCol="0">
            <a:normAutofit fontScale="92500" lnSpcReduction="1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Times New Roman" panose="02020603050405020304" pitchFamily="18" charset="0"/>
                <a:cs typeface="Times New Roman" panose="02020603050405020304" pitchFamily="18" charset="0"/>
              </a:rPr>
              <a:t>Shown in transmit mode, although antennas are reciprocal, so the receiving process is just the reverse.</a:t>
            </a:r>
          </a:p>
          <a:p>
            <a:r>
              <a:rPr lang="en-US" sz="1800" dirty="0" smtClean="0">
                <a:latin typeface="Times New Roman" panose="02020603050405020304" pitchFamily="18" charset="0"/>
                <a:cs typeface="Times New Roman" panose="02020603050405020304" pitchFamily="18" charset="0"/>
              </a:rPr>
              <a:t>In transmit mode, the field is fed by a coaxial TE11 mode</a:t>
            </a:r>
          </a:p>
          <a:p>
            <a:r>
              <a:rPr lang="en-US" sz="1800" dirty="0" smtClean="0">
                <a:latin typeface="Times New Roman" panose="02020603050405020304" pitchFamily="18" charset="0"/>
                <a:cs typeface="Times New Roman" panose="02020603050405020304" pitchFamily="18" charset="0"/>
              </a:rPr>
              <a:t>The magic happens at the junction at the apex of the metal arcs (Blades) where the field is launched from coaxial feed to between the  blades.</a:t>
            </a:r>
          </a:p>
          <a:p>
            <a:r>
              <a:rPr lang="en-US" sz="1800" dirty="0" smtClean="0">
                <a:latin typeface="Times New Roman" panose="02020603050405020304" pitchFamily="18" charset="0"/>
                <a:cs typeface="Times New Roman" panose="02020603050405020304" pitchFamily="18" charset="0"/>
              </a:rPr>
              <a:t>The wave travels up the blades and is launched into free space.</a:t>
            </a:r>
          </a:p>
          <a:p>
            <a:r>
              <a:rPr lang="en-US" sz="1800" dirty="0" smtClean="0">
                <a:latin typeface="Times New Roman" panose="02020603050405020304" pitchFamily="18" charset="0"/>
                <a:cs typeface="Times New Roman" panose="02020603050405020304" pitchFamily="18" charset="0"/>
              </a:rPr>
              <a:t>Surface currents on metal element are informative as they show :</a:t>
            </a:r>
            <a:endParaRPr lang="en-US" sz="18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Clear physical picture</a:t>
            </a:r>
          </a:p>
          <a:p>
            <a:pPr lvl="1"/>
            <a:r>
              <a:rPr lang="en-US" sz="1800" dirty="0">
                <a:latin typeface="Times New Roman" panose="02020603050405020304" pitchFamily="18" charset="0"/>
                <a:cs typeface="Times New Roman" panose="02020603050405020304" pitchFamily="18" charset="0"/>
              </a:rPr>
              <a:t>radiation process</a:t>
            </a:r>
          </a:p>
          <a:p>
            <a:pPr lvl="1"/>
            <a:r>
              <a:rPr lang="en-US" sz="1800" dirty="0">
                <a:latin typeface="Times New Roman" panose="02020603050405020304" pitchFamily="18" charset="0"/>
                <a:cs typeface="Times New Roman" panose="02020603050405020304" pitchFamily="18" charset="0"/>
              </a:rPr>
              <a:t>travelling waves</a:t>
            </a:r>
          </a:p>
          <a:p>
            <a:pPr lvl="1"/>
            <a:r>
              <a:rPr lang="en-US" sz="1800" dirty="0">
                <a:latin typeface="Times New Roman" panose="02020603050405020304" pitchFamily="18" charset="0"/>
                <a:cs typeface="Times New Roman" panose="02020603050405020304" pitchFamily="18" charset="0"/>
              </a:rPr>
              <a:t>mutual coupling</a:t>
            </a:r>
          </a:p>
          <a:p>
            <a:pPr lvl="1"/>
            <a:r>
              <a:rPr lang="en-US" sz="1800" dirty="0">
                <a:latin typeface="Times New Roman" panose="02020603050405020304" pitchFamily="18" charset="0"/>
                <a:cs typeface="Times New Roman" panose="02020603050405020304" pitchFamily="18" charset="0"/>
              </a:rPr>
              <a:t>Unwanted reflections</a:t>
            </a:r>
          </a:p>
          <a:p>
            <a:r>
              <a:rPr lang="en-US" sz="1800" dirty="0">
                <a:latin typeface="Times New Roman" panose="02020603050405020304" pitchFamily="18" charset="0"/>
                <a:cs typeface="Times New Roman" panose="02020603050405020304" pitchFamily="18" charset="0"/>
              </a:rPr>
              <a:t>Surface current plots (dB), normalized to max.</a:t>
            </a:r>
          </a:p>
        </p:txBody>
      </p:sp>
      <p:sp>
        <p:nvSpPr>
          <p:cNvPr id="4" name="Slide Number Placeholder 3"/>
          <p:cNvSpPr>
            <a:spLocks noGrp="1"/>
          </p:cNvSpPr>
          <p:nvPr/>
        </p:nvSpPr>
        <p:spPr>
          <a:xfrm>
            <a:off x="8730809" y="6336984"/>
            <a:ext cx="399585" cy="381000"/>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580D42-4309-42CB-9101-536F0D1551A5}" type="slidenum">
              <a:rPr lang="en-US" smtClean="0"/>
              <a:pPr/>
              <a:t>37</a:t>
            </a:fld>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44" y="5916360"/>
            <a:ext cx="1043925" cy="90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223" y="4659086"/>
            <a:ext cx="815137" cy="204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4"/>
          <p:cNvSpPr txBox="1"/>
          <p:nvPr/>
        </p:nvSpPr>
        <p:spPr>
          <a:xfrm>
            <a:off x="4634594" y="1343050"/>
            <a:ext cx="11430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2.8 GHz</a:t>
            </a:r>
          </a:p>
        </p:txBody>
      </p:sp>
      <p:sp>
        <p:nvSpPr>
          <p:cNvPr id="8" name="TextBox 8"/>
          <p:cNvSpPr txBox="1"/>
          <p:nvPr/>
        </p:nvSpPr>
        <p:spPr>
          <a:xfrm>
            <a:off x="4710794" y="3630360"/>
            <a:ext cx="11430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4.0 GHz</a:t>
            </a:r>
          </a:p>
        </p:txBody>
      </p:sp>
      <p:sp>
        <p:nvSpPr>
          <p:cNvPr id="9" name="TextBox 9"/>
          <p:cNvSpPr txBox="1"/>
          <p:nvPr/>
        </p:nvSpPr>
        <p:spPr>
          <a:xfrm>
            <a:off x="4634594" y="5908962"/>
            <a:ext cx="1219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5.18 GHz</a:t>
            </a:r>
          </a:p>
        </p:txBody>
      </p:sp>
      <p:pic>
        <p:nvPicPr>
          <p:cNvPr id="10" name="Picture 9" descr="I:\Timeline\2015\000 Solved\Current_abs_single_exc_m2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6194" y="38125"/>
            <a:ext cx="3011943" cy="2220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Timeline\2015\000 Solved\Current_abs_single_exc_m25.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194" y="2342495"/>
            <a:ext cx="2987026" cy="2202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Timeline\2015\000 Solved\Current_abs_single_exc_m3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6194" y="4620961"/>
            <a:ext cx="2982484" cy="21989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644" y="38125"/>
            <a:ext cx="24574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0644" y="2323105"/>
            <a:ext cx="245745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9694" y="4544760"/>
            <a:ext cx="245745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67369" y="38125"/>
            <a:ext cx="4572000" cy="738664"/>
          </a:xfrm>
          <a:prstGeom prst="rect">
            <a:avLst/>
          </a:prstGeom>
        </p:spPr>
        <p:txBody>
          <a:bodyPr>
            <a:spAutoFit/>
          </a:bodyPr>
          <a:lstStyle/>
          <a:p>
            <a:r>
              <a:rPr lang="en-US" sz="2400" dirty="0">
                <a:latin typeface="Times New Roman" pitchFamily="18" charset="0"/>
                <a:cs typeface="Times New Roman" pitchFamily="18" charset="0"/>
              </a:rPr>
              <a:t>How </a:t>
            </a:r>
            <a:r>
              <a:rPr lang="en-US" sz="2400" dirty="0" err="1" smtClean="0">
                <a:latin typeface="Times New Roman" pitchFamily="18" charset="0"/>
                <a:cs typeface="Times New Roman" pitchFamily="18" charset="0"/>
              </a:rPr>
              <a:t>Vivaldis</a:t>
            </a:r>
            <a:r>
              <a:rPr lang="en-US" sz="2400" dirty="0" smtClean="0">
                <a:latin typeface="Times New Roman" pitchFamily="18" charset="0"/>
                <a:cs typeface="Times New Roman" pitchFamily="18" charset="0"/>
              </a:rPr>
              <a:t> Work</a:t>
            </a:r>
          </a:p>
          <a:p>
            <a:r>
              <a:rPr lang="en-US" dirty="0" smtClean="0">
                <a:latin typeface="Times New Roman" pitchFamily="18" charset="0"/>
                <a:cs typeface="Times New Roman" pitchFamily="18" charset="0"/>
              </a:rPr>
              <a:t>NRC </a:t>
            </a:r>
            <a:r>
              <a:rPr lang="en-US" dirty="0" err="1" smtClean="0">
                <a:latin typeface="Times New Roman" pitchFamily="18" charset="0"/>
                <a:cs typeface="Times New Roman" pitchFamily="18" charset="0"/>
              </a:rPr>
              <a:t>CryoPAF</a:t>
            </a:r>
            <a:r>
              <a:rPr lang="en-US" dirty="0" smtClean="0">
                <a:latin typeface="Times New Roman" pitchFamily="18" charset="0"/>
                <a:cs typeface="Times New Roman" pitchFamily="18" charset="0"/>
              </a:rPr>
              <a:t> antenna element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97512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764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Circular vs. Linear Polarization</a:t>
            </a:r>
            <a:endParaRPr lang="en-US" sz="4000" dirty="0">
              <a:latin typeface="Times New Roman" pitchFamily="18" charset="0"/>
              <a:cs typeface="Times New Roman" pitchFamily="18" charset="0"/>
            </a:endParaRPr>
          </a:p>
        </p:txBody>
      </p:sp>
      <p:sp>
        <p:nvSpPr>
          <p:cNvPr id="3" name="Content Placeholder 2"/>
          <p:cNvSpPr txBox="1">
            <a:spLocks/>
          </p:cNvSpPr>
          <p:nvPr/>
        </p:nvSpPr>
        <p:spPr>
          <a:xfrm>
            <a:off x="381000" y="1676400"/>
            <a:ext cx="8229600" cy="4876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b="1" dirty="0" smtClean="0">
                <a:latin typeface="Times New Roman" pitchFamily="18" charset="0"/>
                <a:cs typeface="Times New Roman" pitchFamily="18" charset="0"/>
              </a:rPr>
              <a:t>A coherent microwave detector can only capture one polarization. To collect all the EM energy being intercepted by a radio telescope, the receiver must have two separate channels designed to detect two orthogonal polarizations.</a:t>
            </a:r>
          </a:p>
          <a:p>
            <a:pPr lvl="1" algn="just"/>
            <a:r>
              <a:rPr lang="en-US" b="1" dirty="0" smtClean="0">
                <a:latin typeface="Times New Roman" pitchFamily="18" charset="0"/>
                <a:cs typeface="Times New Roman" pitchFamily="18" charset="0"/>
              </a:rPr>
              <a:t>Either </a:t>
            </a:r>
            <a:r>
              <a:rPr lang="en-US" b="1" i="1" dirty="0" smtClean="0">
                <a:latin typeface="Times New Roman" pitchFamily="18" charset="0"/>
                <a:cs typeface="Times New Roman" pitchFamily="18" charset="0"/>
              </a:rPr>
              <a:t>Linear </a:t>
            </a:r>
            <a:r>
              <a:rPr lang="en-US" b="1" dirty="0" smtClean="0">
                <a:latin typeface="Times New Roman" pitchFamily="18" charset="0"/>
                <a:cs typeface="Times New Roman" pitchFamily="18" charset="0"/>
              </a:rPr>
              <a:t>(i.e., Horizontal &amp; Vertical) or </a:t>
            </a:r>
            <a:r>
              <a:rPr lang="en-US" b="1" i="1" dirty="0" smtClean="0">
                <a:latin typeface="Times New Roman" pitchFamily="18" charset="0"/>
                <a:cs typeface="Times New Roman" pitchFamily="18" charset="0"/>
              </a:rPr>
              <a:t>Circular </a:t>
            </a:r>
            <a:r>
              <a:rPr lang="en-US" b="1" dirty="0" smtClean="0">
                <a:latin typeface="Times New Roman" pitchFamily="18" charset="0"/>
                <a:cs typeface="Times New Roman" pitchFamily="18" charset="0"/>
              </a:rPr>
              <a:t>(i.e., Left &amp; Right)</a:t>
            </a:r>
          </a:p>
        </p:txBody>
      </p:sp>
    </p:spTree>
    <p:extLst>
      <p:ext uri="{BB962C8B-B14F-4D97-AF65-F5344CB8AC3E}">
        <p14:creationId xmlns:p14="http://schemas.microsoft.com/office/powerpoint/2010/main" val="207257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5173249" y="0"/>
            <a:ext cx="3970751"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atin typeface="Times New Roman" pitchFamily="18" charset="0"/>
                <a:cs typeface="Times New Roman" pitchFamily="18" charset="0"/>
              </a:rPr>
              <a:t>Linear &amp; Circular Polarized Waves</a:t>
            </a:r>
            <a:endParaRPr lang="en-US" dirty="0">
              <a:latin typeface="Times New Roman" pitchFamily="18" charset="0"/>
              <a:cs typeface="Times New Roman" pitchFamily="18" charset="0"/>
            </a:endParaRPr>
          </a:p>
        </p:txBody>
      </p:sp>
      <p:sp>
        <p:nvSpPr>
          <p:cNvPr id="32" name="Slide Number Placeholder 2"/>
          <p:cNvSpPr>
            <a:spLocks noGrp="1"/>
          </p:cNvSpPr>
          <p:nvPr>
            <p:ph type="sldNum" sz="quarter" idx="12"/>
          </p:nvPr>
        </p:nvSpPr>
        <p:spPr>
          <a:xfrm>
            <a:off x="7010400" y="6492875"/>
            <a:ext cx="2133600" cy="365125"/>
          </a:xfrm>
        </p:spPr>
        <p:txBody>
          <a:bodyPr/>
          <a:lstStyle/>
          <a:p>
            <a:fld id="{D16A9042-66C6-45F9-B477-55D89D28337E}" type="slidenum">
              <a:rPr lang="en-US" smtClean="0"/>
              <a:pPr/>
              <a:t>39</a:t>
            </a:fld>
            <a:endParaRPr lang="en-US" dirty="0"/>
          </a:p>
        </p:txBody>
      </p:sp>
      <p:pic>
        <p:nvPicPr>
          <p:cNvPr id="33" name="Picture 2" descr="http://upload.wikimedia.org/wikipedia/commons/4/41/Rising_circular.gif"/>
          <p:cNvPicPr>
            <a:picLocks noChangeAspect="1" noChangeArrowheads="1" noCrop="1"/>
          </p:cNvPicPr>
          <p:nvPr/>
        </p:nvPicPr>
        <p:blipFill>
          <a:blip r:embed="rId2" cstate="print">
            <a:lum bright="-30000"/>
          </a:blip>
          <a:srcRect/>
          <a:stretch>
            <a:fillRect/>
          </a:stretch>
        </p:blipFill>
        <p:spPr bwMode="auto">
          <a:xfrm>
            <a:off x="0" y="709862"/>
            <a:ext cx="5522494" cy="5881264"/>
          </a:xfrm>
          <a:prstGeom prst="rect">
            <a:avLst/>
          </a:prstGeom>
          <a:noFill/>
          <a:ln w="25400">
            <a:noFill/>
          </a:ln>
        </p:spPr>
      </p:pic>
      <p:sp>
        <p:nvSpPr>
          <p:cNvPr id="34" name="Rectangle 33"/>
          <p:cNvSpPr/>
          <p:nvPr/>
        </p:nvSpPr>
        <p:spPr>
          <a:xfrm>
            <a:off x="5690940" y="4199022"/>
            <a:ext cx="310414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 circularly polarized wave as a sum of two linearly polarized components 90° out of phase</a:t>
            </a:r>
            <a:endParaRPr lang="en-US" b="1" dirty="0"/>
          </a:p>
        </p:txBody>
      </p:sp>
      <p:sp>
        <p:nvSpPr>
          <p:cNvPr id="35" name="TextBox 34"/>
          <p:cNvSpPr txBox="1"/>
          <p:nvPr/>
        </p:nvSpPr>
        <p:spPr>
          <a:xfrm>
            <a:off x="54434" y="6472824"/>
            <a:ext cx="9144000" cy="256784"/>
          </a:xfrm>
          <a:prstGeom prst="rect">
            <a:avLst/>
          </a:prstGeom>
          <a:noFill/>
        </p:spPr>
        <p:txBody>
          <a:bodyPr wrap="square" rtlCol="0">
            <a:normAutofit lnSpcReduction="10000"/>
          </a:bodyPr>
          <a:lstStyle/>
          <a:p>
            <a:pPr algn="ctr"/>
            <a:r>
              <a:rPr lang="en-US" sz="1200" b="1" dirty="0" smtClean="0">
                <a:solidFill>
                  <a:srgbClr val="0000FF"/>
                </a:solidFill>
                <a:latin typeface="Times New Roman" pitchFamily="18" charset="0"/>
                <a:cs typeface="Times New Roman" pitchFamily="18" charset="0"/>
              </a:rPr>
              <a:t>http://en.wikipedia.org/wiki/Polarization_%28waves%29#mediaviewer/File:Rising_circular.gif</a:t>
            </a:r>
            <a:endParaRPr lang="en-US" sz="1200" b="1" dirty="0" smtClean="0">
              <a:solidFill>
                <a:srgbClr val="0000FF"/>
              </a:solidFill>
            </a:endParaRPr>
          </a:p>
          <a:p>
            <a:pPr algn="ctr"/>
            <a:endParaRPr lang="en-US" sz="1200" b="1" dirty="0" smtClean="0">
              <a:solidFill>
                <a:srgbClr val="0000FF"/>
              </a:solidFill>
              <a:latin typeface="Times New Roman" pitchFamily="18" charset="0"/>
              <a:cs typeface="Times New Roman" pitchFamily="18" charset="0"/>
            </a:endParaRPr>
          </a:p>
        </p:txBody>
      </p:sp>
      <p:sp>
        <p:nvSpPr>
          <p:cNvPr id="36" name="Text Box 3"/>
          <p:cNvSpPr txBox="1">
            <a:spLocks noChangeArrowheads="1"/>
          </p:cNvSpPr>
          <p:nvPr/>
        </p:nvSpPr>
        <p:spPr bwMode="auto">
          <a:xfrm>
            <a:off x="0" y="2564658"/>
            <a:ext cx="1039877" cy="402291"/>
          </a:xfrm>
          <a:prstGeom prst="rect">
            <a:avLst/>
          </a:prstGeom>
          <a:noFill/>
          <a:ln w="9525">
            <a:noFill/>
            <a:round/>
            <a:headEnd/>
            <a:tailEnd/>
          </a:ln>
          <a:effectLst/>
        </p:spPr>
        <p:txBody>
          <a:bodyPr wrap="non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cs typeface="Times New Roman" pitchFamily="18" charset="0"/>
              </a:rPr>
              <a:t>Vertical</a:t>
            </a:r>
          </a:p>
        </p:txBody>
      </p:sp>
      <p:sp>
        <p:nvSpPr>
          <p:cNvPr id="37" name="Text Box 4"/>
          <p:cNvSpPr txBox="1">
            <a:spLocks noChangeArrowheads="1"/>
          </p:cNvSpPr>
          <p:nvPr/>
        </p:nvSpPr>
        <p:spPr bwMode="auto">
          <a:xfrm>
            <a:off x="726858" y="5436847"/>
            <a:ext cx="1361568" cy="402291"/>
          </a:xfrm>
          <a:prstGeom prst="rect">
            <a:avLst/>
          </a:prstGeom>
          <a:noFill/>
          <a:ln w="9525">
            <a:noFill/>
            <a:round/>
            <a:headEnd/>
            <a:tailEnd/>
          </a:ln>
          <a:effectLst/>
        </p:spPr>
        <p:txBody>
          <a:bodyPr wrap="non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cs typeface="Times New Roman" pitchFamily="18" charset="0"/>
              </a:rPr>
              <a:t>Horizontal</a:t>
            </a:r>
          </a:p>
        </p:txBody>
      </p:sp>
      <p:sp>
        <p:nvSpPr>
          <p:cNvPr id="38" name="Text Box 6"/>
          <p:cNvSpPr txBox="1">
            <a:spLocks noChangeArrowheads="1"/>
          </p:cNvSpPr>
          <p:nvPr/>
        </p:nvSpPr>
        <p:spPr bwMode="auto">
          <a:xfrm>
            <a:off x="5366088" y="3726422"/>
            <a:ext cx="3753853" cy="402291"/>
          </a:xfrm>
          <a:prstGeom prst="rect">
            <a:avLst/>
          </a:prstGeom>
          <a:noFill/>
          <a:ln w="9525">
            <a:noFill/>
            <a:round/>
            <a:headEnd/>
            <a:tailEnd/>
          </a:ln>
          <a:effectLst/>
        </p:spPr>
        <p:txBody>
          <a:bodyPr wrap="squar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00"/>
                </a:solidFill>
                <a:latin typeface="Times New Roman" pitchFamily="18" charset="0"/>
                <a:cs typeface="Times New Roman" pitchFamily="18" charset="0"/>
              </a:rPr>
              <a:t>(Radio Astronomy Definition)</a:t>
            </a:r>
            <a:endParaRPr lang="en-GB" sz="2000" b="1" dirty="0">
              <a:solidFill>
                <a:srgbClr val="FF0000"/>
              </a:solidFill>
              <a:latin typeface="Times New Roman" pitchFamily="18" charset="0"/>
              <a:cs typeface="Times New Roman" pitchFamily="18" charset="0"/>
            </a:endParaRPr>
          </a:p>
        </p:txBody>
      </p:sp>
      <p:pic>
        <p:nvPicPr>
          <p:cNvPr id="39" name="Picture 9"/>
          <p:cNvPicPr>
            <a:picLocks noChangeAspect="1" noChangeArrowheads="1"/>
          </p:cNvPicPr>
          <p:nvPr/>
        </p:nvPicPr>
        <p:blipFill>
          <a:blip r:embed="rId3" cstate="print"/>
          <a:srcRect b="13901"/>
          <a:stretch>
            <a:fillRect/>
          </a:stretch>
        </p:blipFill>
        <p:spPr bwMode="auto">
          <a:xfrm rot="19977069">
            <a:off x="1178864" y="987856"/>
            <a:ext cx="3056021" cy="437896"/>
          </a:xfrm>
          <a:prstGeom prst="rect">
            <a:avLst/>
          </a:prstGeom>
          <a:noFill/>
          <a:ln w="9525">
            <a:noFill/>
            <a:miter lim="800000"/>
            <a:headEnd/>
            <a:tailEnd/>
          </a:ln>
        </p:spPr>
      </p:pic>
      <p:grpSp>
        <p:nvGrpSpPr>
          <p:cNvPr id="40" name="Group 39"/>
          <p:cNvGrpSpPr/>
          <p:nvPr/>
        </p:nvGrpSpPr>
        <p:grpSpPr>
          <a:xfrm>
            <a:off x="5257800" y="1194696"/>
            <a:ext cx="3886200" cy="1300981"/>
            <a:chOff x="5257800" y="1194696"/>
            <a:chExt cx="3886200" cy="1300981"/>
          </a:xfrm>
        </p:grpSpPr>
        <p:sp>
          <p:nvSpPr>
            <p:cNvPr id="41" name="Text Box 6"/>
            <p:cNvSpPr txBox="1">
              <a:spLocks noChangeArrowheads="1"/>
            </p:cNvSpPr>
            <p:nvPr/>
          </p:nvSpPr>
          <p:spPr bwMode="auto">
            <a:xfrm>
              <a:off x="5923186" y="1194696"/>
              <a:ext cx="2237224" cy="463846"/>
            </a:xfrm>
            <a:prstGeom prst="rect">
              <a:avLst/>
            </a:prstGeom>
            <a:noFill/>
            <a:ln w="9525">
              <a:noFill/>
              <a:round/>
              <a:headEnd/>
              <a:tailEnd/>
            </a:ln>
            <a:effectLst/>
          </p:spPr>
          <p:txBody>
            <a:bodyPr wrap="squar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u="sng" dirty="0">
                  <a:solidFill>
                    <a:srgbClr val="000000"/>
                  </a:solidFill>
                  <a:latin typeface="Times New Roman" pitchFamily="18" charset="0"/>
                  <a:cs typeface="Times New Roman" pitchFamily="18" charset="0"/>
                </a:rPr>
                <a:t>Left </a:t>
              </a:r>
              <a:r>
                <a:rPr lang="en-GB" sz="2400" b="1" u="sng" dirty="0" smtClean="0">
                  <a:solidFill>
                    <a:srgbClr val="000000"/>
                  </a:solidFill>
                  <a:latin typeface="Times New Roman" pitchFamily="18" charset="0"/>
                  <a:cs typeface="Times New Roman" pitchFamily="18" charset="0"/>
                </a:rPr>
                <a:t>Circular</a:t>
              </a:r>
              <a:endParaRPr lang="en-GB" sz="2400" b="1" u="sng" dirty="0">
                <a:solidFill>
                  <a:srgbClr val="000000"/>
                </a:solidFill>
                <a:latin typeface="Times New Roman" pitchFamily="18" charset="0"/>
                <a:cs typeface="Times New Roman" pitchFamily="18" charset="0"/>
              </a:endParaRPr>
            </a:p>
          </p:txBody>
        </p:sp>
        <p:pic>
          <p:nvPicPr>
            <p:cNvPr id="42" name="Picture 10"/>
            <p:cNvPicPr>
              <a:picLocks noChangeAspect="1" noChangeArrowheads="1"/>
            </p:cNvPicPr>
            <p:nvPr/>
          </p:nvPicPr>
          <p:blipFill>
            <a:blip r:embed="rId4" cstate="print"/>
            <a:srcRect/>
            <a:stretch>
              <a:fillRect/>
            </a:stretch>
          </p:blipFill>
          <p:spPr bwMode="auto">
            <a:xfrm>
              <a:off x="5260331" y="1620664"/>
              <a:ext cx="3883669" cy="496900"/>
            </a:xfrm>
            <a:prstGeom prst="rect">
              <a:avLst/>
            </a:prstGeom>
            <a:noFill/>
            <a:ln w="9525">
              <a:noFill/>
              <a:miter lim="800000"/>
              <a:headEnd/>
              <a:tailEnd/>
            </a:ln>
          </p:spPr>
        </p:pic>
        <p:pic>
          <p:nvPicPr>
            <p:cNvPr id="43" name="Picture 11"/>
            <p:cNvPicPr>
              <a:picLocks noChangeAspect="1" noChangeArrowheads="1"/>
            </p:cNvPicPr>
            <p:nvPr/>
          </p:nvPicPr>
          <p:blipFill>
            <a:blip r:embed="rId5" cstate="print"/>
            <a:srcRect/>
            <a:stretch>
              <a:fillRect/>
            </a:stretch>
          </p:blipFill>
          <p:spPr bwMode="auto">
            <a:xfrm>
              <a:off x="5257800" y="2044019"/>
              <a:ext cx="3092116" cy="451658"/>
            </a:xfrm>
            <a:prstGeom prst="rect">
              <a:avLst/>
            </a:prstGeom>
            <a:noFill/>
            <a:ln w="9525">
              <a:noFill/>
              <a:miter lim="800000"/>
              <a:headEnd/>
              <a:tailEnd/>
            </a:ln>
          </p:spPr>
        </p:pic>
      </p:grpSp>
      <p:grpSp>
        <p:nvGrpSpPr>
          <p:cNvPr id="44" name="Group 43"/>
          <p:cNvGrpSpPr/>
          <p:nvPr/>
        </p:nvGrpSpPr>
        <p:grpSpPr>
          <a:xfrm>
            <a:off x="5269832" y="2495355"/>
            <a:ext cx="3874168" cy="1285617"/>
            <a:chOff x="5269832" y="2495355"/>
            <a:chExt cx="3874168" cy="1285617"/>
          </a:xfrm>
        </p:grpSpPr>
        <p:sp>
          <p:nvSpPr>
            <p:cNvPr id="45" name="Text Box 5"/>
            <p:cNvSpPr txBox="1">
              <a:spLocks noChangeArrowheads="1"/>
            </p:cNvSpPr>
            <p:nvPr/>
          </p:nvSpPr>
          <p:spPr bwMode="auto">
            <a:xfrm>
              <a:off x="5924353" y="2495355"/>
              <a:ext cx="2366310" cy="463846"/>
            </a:xfrm>
            <a:prstGeom prst="rect">
              <a:avLst/>
            </a:prstGeom>
            <a:noFill/>
            <a:ln w="9525">
              <a:noFill/>
              <a:round/>
              <a:headEnd/>
              <a:tailEnd/>
            </a:ln>
            <a:effectLst/>
          </p:spPr>
          <p:txBody>
            <a:bodyPr wrap="squar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u="sng" dirty="0">
                  <a:solidFill>
                    <a:srgbClr val="000000"/>
                  </a:solidFill>
                  <a:latin typeface="Times New Roman" pitchFamily="18" charset="0"/>
                  <a:cs typeface="Times New Roman" pitchFamily="18" charset="0"/>
                </a:rPr>
                <a:t>Right </a:t>
              </a:r>
              <a:r>
                <a:rPr lang="en-GB" sz="2400" b="1" u="sng" dirty="0" smtClean="0">
                  <a:solidFill>
                    <a:srgbClr val="000000"/>
                  </a:solidFill>
                  <a:latin typeface="Times New Roman" pitchFamily="18" charset="0"/>
                  <a:cs typeface="Times New Roman" pitchFamily="18" charset="0"/>
                </a:rPr>
                <a:t>Circular</a:t>
              </a:r>
              <a:endParaRPr lang="en-GB" sz="2400" b="1" u="sng" dirty="0">
                <a:solidFill>
                  <a:srgbClr val="000000"/>
                </a:solidFill>
                <a:latin typeface="Times New Roman" pitchFamily="18" charset="0"/>
                <a:cs typeface="Times New Roman" pitchFamily="18" charset="0"/>
              </a:endParaRPr>
            </a:p>
          </p:txBody>
        </p:sp>
        <p:pic>
          <p:nvPicPr>
            <p:cNvPr id="46" name="Picture 12"/>
            <p:cNvPicPr>
              <a:picLocks noChangeAspect="1" noChangeArrowheads="1"/>
            </p:cNvPicPr>
            <p:nvPr/>
          </p:nvPicPr>
          <p:blipFill>
            <a:blip r:embed="rId6" cstate="print"/>
            <a:srcRect/>
            <a:stretch>
              <a:fillRect/>
            </a:stretch>
          </p:blipFill>
          <p:spPr bwMode="auto">
            <a:xfrm>
              <a:off x="5269832" y="2914666"/>
              <a:ext cx="3874168" cy="478237"/>
            </a:xfrm>
            <a:prstGeom prst="rect">
              <a:avLst/>
            </a:prstGeom>
            <a:noFill/>
            <a:ln w="9525">
              <a:noFill/>
              <a:miter lim="800000"/>
              <a:headEnd/>
              <a:tailEnd/>
            </a:ln>
          </p:spPr>
        </p:pic>
        <p:pic>
          <p:nvPicPr>
            <p:cNvPr id="47" name="Picture 15"/>
            <p:cNvPicPr>
              <a:picLocks noChangeAspect="1" noChangeArrowheads="1"/>
            </p:cNvPicPr>
            <p:nvPr/>
          </p:nvPicPr>
          <p:blipFill>
            <a:blip r:embed="rId7" cstate="print"/>
            <a:srcRect/>
            <a:stretch>
              <a:fillRect/>
            </a:stretch>
          </p:blipFill>
          <p:spPr bwMode="auto">
            <a:xfrm>
              <a:off x="5269832" y="3356564"/>
              <a:ext cx="3092116" cy="424408"/>
            </a:xfrm>
            <a:prstGeom prst="rect">
              <a:avLst/>
            </a:prstGeom>
            <a:noFill/>
            <a:ln w="9525">
              <a:noFill/>
              <a:miter lim="800000"/>
              <a:headEnd/>
              <a:tailEnd/>
            </a:ln>
          </p:spPr>
        </p:pic>
      </p:grpSp>
      <p:sp>
        <p:nvSpPr>
          <p:cNvPr id="48" name="Rectangle 47"/>
          <p:cNvSpPr/>
          <p:nvPr/>
        </p:nvSpPr>
        <p:spPr>
          <a:xfrm rot="19842517">
            <a:off x="1609701" y="2702086"/>
            <a:ext cx="3209716" cy="1208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p:cNvSpPr/>
          <p:nvPr/>
        </p:nvSpPr>
        <p:spPr>
          <a:xfrm rot="19918004">
            <a:off x="484991" y="1673909"/>
            <a:ext cx="3980232" cy="1679638"/>
          </a:xfrm>
          <a:prstGeom prst="parallelogram">
            <a:avLst>
              <a:gd name="adj" fmla="val 540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p:cNvSpPr/>
          <p:nvPr/>
        </p:nvSpPr>
        <p:spPr>
          <a:xfrm rot="19864818" flipV="1">
            <a:off x="1392981" y="3194342"/>
            <a:ext cx="3930613" cy="1959994"/>
          </a:xfrm>
          <a:prstGeom prst="parallelogram">
            <a:avLst>
              <a:gd name="adj" fmla="val 16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667910" y="2289976"/>
            <a:ext cx="3967700" cy="21945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13606" y="1215187"/>
            <a:ext cx="407484" cy="461665"/>
          </a:xfrm>
          <a:prstGeom prst="rect">
            <a:avLst/>
          </a:prstGeom>
          <a:solidFill>
            <a:schemeClr val="bg1"/>
          </a:solidFill>
        </p:spPr>
        <p:txBody>
          <a:bodyPr wrap="none" rtlCol="0">
            <a:spAutoFit/>
          </a:bodyPr>
          <a:lstStyle/>
          <a:p>
            <a:r>
              <a:rPr lang="en-US" sz="2400" b="1" dirty="0" smtClean="0">
                <a:latin typeface="Times New Roman" pitchFamily="18" charset="0"/>
                <a:cs typeface="Times New Roman" pitchFamily="18" charset="0"/>
              </a:rPr>
              <a:t>Y</a:t>
            </a:r>
            <a:endParaRPr lang="en-US" sz="2400" b="1" dirty="0">
              <a:latin typeface="Times New Roman" pitchFamily="18" charset="0"/>
              <a:cs typeface="Times New Roman" pitchFamily="18" charset="0"/>
            </a:endParaRPr>
          </a:p>
        </p:txBody>
      </p:sp>
      <p:sp>
        <p:nvSpPr>
          <p:cNvPr id="53" name="TextBox 52"/>
          <p:cNvSpPr txBox="1"/>
          <p:nvPr/>
        </p:nvSpPr>
        <p:spPr>
          <a:xfrm rot="19521236">
            <a:off x="2327729" y="6180222"/>
            <a:ext cx="407484" cy="461665"/>
          </a:xfrm>
          <a:prstGeom prst="rect">
            <a:avLst/>
          </a:prstGeom>
          <a:solidFill>
            <a:schemeClr val="bg1"/>
          </a:solidFill>
        </p:spPr>
        <p:txBody>
          <a:bodyPr wrap="none" rtlCol="0">
            <a:spAutoFit/>
          </a:bodyPr>
          <a:lstStyle/>
          <a:p>
            <a:r>
              <a:rPr lang="en-US" sz="2400" b="1" dirty="0" smtClean="0">
                <a:latin typeface="Times New Roman" pitchFamily="18" charset="0"/>
                <a:cs typeface="Times New Roman" pitchFamily="18" charset="0"/>
              </a:rPr>
              <a:t>X</a:t>
            </a:r>
            <a:endParaRPr lang="en-US" sz="2400" b="1" dirty="0">
              <a:latin typeface="Times New Roman" pitchFamily="18" charset="0"/>
              <a:cs typeface="Times New Roman" pitchFamily="18" charset="0"/>
            </a:endParaRPr>
          </a:p>
        </p:txBody>
      </p:sp>
      <p:sp>
        <p:nvSpPr>
          <p:cNvPr id="54" name="Rectangle 53"/>
          <p:cNvSpPr/>
          <p:nvPr/>
        </p:nvSpPr>
        <p:spPr>
          <a:xfrm rot="19914613">
            <a:off x="431375" y="4685334"/>
            <a:ext cx="421105" cy="422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453187" y="4567992"/>
            <a:ext cx="389850"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Z</a:t>
            </a:r>
            <a:endParaRPr lang="en-US" sz="2400" b="1" dirty="0">
              <a:latin typeface="Times New Roman" pitchFamily="18" charset="0"/>
              <a:cs typeface="Times New Roman" pitchFamily="18" charset="0"/>
            </a:endParaRPr>
          </a:p>
        </p:txBody>
      </p:sp>
      <p:sp>
        <p:nvSpPr>
          <p:cNvPr id="56" name="Parallelogram 55"/>
          <p:cNvSpPr/>
          <p:nvPr/>
        </p:nvSpPr>
        <p:spPr>
          <a:xfrm flipV="1">
            <a:off x="2455402" y="5742432"/>
            <a:ext cx="2555506" cy="366334"/>
          </a:xfrm>
          <a:prstGeom prst="parallelogram">
            <a:avLst>
              <a:gd name="adj" fmla="val 836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8"/>
          <p:cNvPicPr>
            <a:picLocks noChangeAspect="1" noChangeArrowheads="1"/>
          </p:cNvPicPr>
          <p:nvPr/>
        </p:nvPicPr>
        <p:blipFill>
          <a:blip r:embed="rId8" cstate="print"/>
          <a:srcRect/>
          <a:stretch>
            <a:fillRect/>
          </a:stretch>
        </p:blipFill>
        <p:spPr bwMode="auto">
          <a:xfrm rot="19830173">
            <a:off x="2466466" y="4956754"/>
            <a:ext cx="3116179" cy="468096"/>
          </a:xfrm>
          <a:prstGeom prst="rect">
            <a:avLst/>
          </a:prstGeom>
          <a:noFill/>
          <a:ln w="9525">
            <a:noFill/>
            <a:miter lim="800000"/>
            <a:headEnd/>
            <a:tailEnd/>
          </a:ln>
        </p:spPr>
      </p:pic>
      <p:sp>
        <p:nvSpPr>
          <p:cNvPr id="58" name="Text Box 6"/>
          <p:cNvSpPr txBox="1">
            <a:spLocks noChangeArrowheads="1"/>
          </p:cNvSpPr>
          <p:nvPr/>
        </p:nvSpPr>
        <p:spPr bwMode="auto">
          <a:xfrm>
            <a:off x="0" y="0"/>
            <a:ext cx="5047989" cy="926926"/>
          </a:xfrm>
          <a:prstGeom prst="rect">
            <a:avLst/>
          </a:prstGeom>
          <a:noFill/>
          <a:ln w="9525">
            <a:noFill/>
            <a:round/>
            <a:headEnd/>
            <a:tailEnd/>
          </a:ln>
          <a:effectLst/>
        </p:spPr>
        <p:txBody>
          <a:bodyPr wrap="square" lIns="90000" tIns="46800" rIns="90000" bIns="46800">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latin typeface="Times New Roman" pitchFamily="18" charset="0"/>
                <a:cs typeface="Times New Roman" pitchFamily="18" charset="0"/>
              </a:rPr>
              <a:t>A device called an </a:t>
            </a:r>
            <a:r>
              <a:rPr lang="en-GB" b="1" i="1" dirty="0" err="1" smtClean="0">
                <a:latin typeface="Times New Roman" pitchFamily="18" charset="0"/>
                <a:cs typeface="Times New Roman" pitchFamily="18" charset="0"/>
              </a:rPr>
              <a:t>Orthomode</a:t>
            </a:r>
            <a:r>
              <a:rPr lang="en-GB" b="1" i="1" dirty="0" smtClean="0">
                <a:latin typeface="Times New Roman" pitchFamily="18" charset="0"/>
                <a:cs typeface="Times New Roman" pitchFamily="18" charset="0"/>
              </a:rPr>
              <a:t> Transducer </a:t>
            </a:r>
            <a:r>
              <a:rPr lang="en-GB" b="1" dirty="0" smtClean="0">
                <a:latin typeface="Times New Roman" pitchFamily="18" charset="0"/>
                <a:cs typeface="Times New Roman" pitchFamily="18" charset="0"/>
              </a:rPr>
              <a:t>(OMT)</a:t>
            </a: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latin typeface="Times New Roman" pitchFamily="18" charset="0"/>
                <a:cs typeface="Times New Roman" pitchFamily="18" charset="0"/>
              </a:rPr>
              <a:t>can be used to separate both </a:t>
            </a:r>
            <a:r>
              <a:rPr lang="en-GB" b="1" i="1" dirty="0" smtClean="0">
                <a:latin typeface="Times New Roman" pitchFamily="18" charset="0"/>
                <a:cs typeface="Times New Roman" pitchFamily="18" charset="0"/>
              </a:rPr>
              <a:t>linear </a:t>
            </a: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latin typeface="Times New Roman" pitchFamily="18" charset="0"/>
                <a:cs typeface="Times New Roman" pitchFamily="18" charset="0"/>
              </a:rPr>
              <a:t>polarizations simultaneously</a:t>
            </a:r>
            <a:r>
              <a:rPr lang="en-GB" b="1" dirty="0" smtClean="0"/>
              <a:t>. </a:t>
            </a:r>
            <a:endParaRPr lang="en-GB" b="1" dirty="0"/>
          </a:p>
        </p:txBody>
      </p:sp>
      <p:sp>
        <p:nvSpPr>
          <p:cNvPr id="59" name="Text Box 6"/>
          <p:cNvSpPr txBox="1">
            <a:spLocks noChangeArrowheads="1"/>
          </p:cNvSpPr>
          <p:nvPr/>
        </p:nvSpPr>
        <p:spPr bwMode="auto">
          <a:xfrm>
            <a:off x="5436296" y="5160724"/>
            <a:ext cx="3707704" cy="1210108"/>
          </a:xfrm>
          <a:prstGeom prst="rect">
            <a:avLst/>
          </a:prstGeom>
          <a:noFill/>
          <a:ln w="9525">
            <a:noFill/>
            <a:round/>
            <a:headEnd/>
            <a:tailEnd/>
          </a:ln>
          <a:effectLst/>
        </p:spPr>
        <p:txBody>
          <a:bodyPr wrap="square" lIns="90000" tIns="46800" rIns="90000" bIns="46800">
            <a:no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latin typeface="Times New Roman" pitchFamily="18" charset="0"/>
                <a:cs typeface="Times New Roman" pitchFamily="18" charset="0"/>
              </a:rPr>
              <a:t>To convert </a:t>
            </a:r>
            <a:r>
              <a:rPr lang="en-GB" b="1" i="1" dirty="0" smtClean="0">
                <a:latin typeface="Times New Roman" pitchFamily="18" charset="0"/>
                <a:cs typeface="Times New Roman" pitchFamily="18" charset="0"/>
              </a:rPr>
              <a:t>linear</a:t>
            </a:r>
            <a:r>
              <a:rPr lang="en-GB" b="1" dirty="0" smtClean="0">
                <a:latin typeface="Times New Roman" pitchFamily="18" charset="0"/>
                <a:cs typeface="Times New Roman" pitchFamily="18" charset="0"/>
              </a:rPr>
              <a:t> to </a:t>
            </a:r>
            <a:r>
              <a:rPr lang="en-GB" b="1" i="1" dirty="0" smtClean="0">
                <a:latin typeface="Times New Roman" pitchFamily="18" charset="0"/>
                <a:cs typeface="Times New Roman" pitchFamily="18" charset="0"/>
              </a:rPr>
              <a:t>circular</a:t>
            </a:r>
            <a:r>
              <a:rPr lang="en-GB" b="1" dirty="0" smtClean="0">
                <a:latin typeface="Times New Roman" pitchFamily="18" charset="0"/>
                <a:cs typeface="Times New Roman" pitchFamily="18" charset="0"/>
              </a:rPr>
              <a:t>, a 90 degree </a:t>
            </a:r>
            <a:r>
              <a:rPr lang="en-GB" b="1" i="1" dirty="0" smtClean="0">
                <a:latin typeface="Times New Roman" pitchFamily="18" charset="0"/>
                <a:cs typeface="Times New Roman" pitchFamily="18" charset="0"/>
              </a:rPr>
              <a:t>phase-shifter</a:t>
            </a:r>
            <a:r>
              <a:rPr lang="en-GB" b="1" dirty="0" smtClean="0">
                <a:latin typeface="Times New Roman" pitchFamily="18" charset="0"/>
                <a:cs typeface="Times New Roman" pitchFamily="18" charset="0"/>
              </a:rPr>
              <a:t> is needed to retard one of the linear polarizations </a:t>
            </a:r>
            <a:r>
              <a:rPr lang="en-GB" b="1" dirty="0" err="1" smtClean="0">
                <a:latin typeface="Times New Roman" pitchFamily="18" charset="0"/>
                <a:cs typeface="Times New Roman" pitchFamily="18" charset="0"/>
              </a:rPr>
              <a:t>wrt</a:t>
            </a:r>
            <a:r>
              <a:rPr lang="en-GB" b="1" dirty="0" smtClean="0">
                <a:latin typeface="Times New Roman" pitchFamily="18" charset="0"/>
                <a:cs typeface="Times New Roman" pitchFamily="18" charset="0"/>
              </a:rPr>
              <a:t> the other.</a:t>
            </a:r>
            <a:endParaRPr lang="en-GB" b="1" dirty="0">
              <a:latin typeface="Times New Roman" pitchFamily="18" charset="0"/>
              <a:cs typeface="Times New Roman" pitchFamily="18" charset="0"/>
            </a:endParaRPr>
          </a:p>
        </p:txBody>
      </p:sp>
    </p:spTree>
    <p:extLst>
      <p:ext uri="{BB962C8B-B14F-4D97-AF65-F5344CB8AC3E}">
        <p14:creationId xmlns:p14="http://schemas.microsoft.com/office/powerpoint/2010/main" val="7990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49"/>
                                        </p:tgtEl>
                                        <p:attrNameLst>
                                          <p:attrName>style.visibility</p:attrName>
                                        </p:attrNameLst>
                                      </p:cBhvr>
                                      <p:to>
                                        <p:strVal val="hidden"/>
                                      </p:to>
                                    </p:set>
                                  </p:childTnLst>
                                </p:cTn>
                              </p:par>
                            </p:childTnLst>
                          </p:cTn>
                        </p:par>
                        <p:par>
                          <p:cTn id="21" fill="hold">
                            <p:stCondLst>
                              <p:cond delay="0"/>
                            </p:stCondLst>
                            <p:childTnLst>
                              <p:par>
                                <p:cTn id="22" presetID="2" presetClass="entr" presetSubtype="8" fill="hold" grpId="0" nodeType="afterEffect">
                                  <p:stCondLst>
                                    <p:cond delay="500"/>
                                  </p:stCondLst>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500" fill="hold"/>
                                        <p:tgtEl>
                                          <p:spTgt spid="58"/>
                                        </p:tgtEl>
                                        <p:attrNameLst>
                                          <p:attrName>ppt_x</p:attrName>
                                        </p:attrNameLst>
                                      </p:cBhvr>
                                      <p:tavLst>
                                        <p:tav tm="0">
                                          <p:val>
                                            <p:strVal val="0-#ppt_w/2"/>
                                          </p:val>
                                        </p:tav>
                                        <p:tav tm="100000">
                                          <p:val>
                                            <p:strVal val="#ppt_x"/>
                                          </p:val>
                                        </p:tav>
                                      </p:tavLst>
                                    </p:anim>
                                    <p:anim calcmode="lin" valueType="num">
                                      <p:cBhvr additive="base">
                                        <p:cTn id="25"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hidden"/>
                                      </p:to>
                                    </p:set>
                                  </p:childTnLst>
                                </p:cTn>
                              </p:par>
                              <p:par>
                                <p:cTn id="30" presetID="2" presetClass="entr" presetSubtype="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1+#ppt_w/2"/>
                                          </p:val>
                                        </p:tav>
                                        <p:tav tm="100000">
                                          <p:val>
                                            <p:strVal val="#ppt_x"/>
                                          </p:val>
                                        </p:tav>
                                      </p:tavLst>
                                    </p:anim>
                                    <p:anim calcmode="lin" valueType="num">
                                      <p:cBhvr additive="base">
                                        <p:cTn id="3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1+#ppt_w/2"/>
                                          </p:val>
                                        </p:tav>
                                        <p:tav tm="100000">
                                          <p:val>
                                            <p:strVal val="#ppt_x"/>
                                          </p:val>
                                        </p:tav>
                                      </p:tavLst>
                                    </p:anim>
                                    <p:anim calcmode="lin" valueType="num">
                                      <p:cBhvr additive="base">
                                        <p:cTn id="39" dur="500" fill="hold"/>
                                        <p:tgtEl>
                                          <p:spTgt spid="4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 presetClass="entr" presetSubtype="2"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additive="base">
                                        <p:cTn id="53" dur="500" fill="hold"/>
                                        <p:tgtEl>
                                          <p:spTgt spid="59"/>
                                        </p:tgtEl>
                                        <p:attrNameLst>
                                          <p:attrName>ppt_x</p:attrName>
                                        </p:attrNameLst>
                                      </p:cBhvr>
                                      <p:tavLst>
                                        <p:tav tm="0">
                                          <p:val>
                                            <p:strVal val="1+#ppt_w/2"/>
                                          </p:val>
                                        </p:tav>
                                        <p:tav tm="100000">
                                          <p:val>
                                            <p:strVal val="#ppt_x"/>
                                          </p:val>
                                        </p:tav>
                                      </p:tavLst>
                                    </p:anim>
                                    <p:anim calcmode="lin" valueType="num">
                                      <p:cBhvr additive="base">
                                        <p:cTn id="5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48" grpId="0" animBg="1"/>
      <p:bldP spid="49" grpId="0" animBg="1"/>
      <p:bldP spid="49" grpId="1" animBg="1"/>
      <p:bldP spid="49" grpId="2" animBg="1"/>
      <p:bldP spid="50" grpId="0" animBg="1"/>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p radio telescopes"/>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5008" r="3333" b="6210"/>
          <a:stretch/>
        </p:blipFill>
        <p:spPr bwMode="auto">
          <a:xfrm>
            <a:off x="381000" y="2057400"/>
            <a:ext cx="8534400" cy="4629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ime to le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494"/>
            <a:ext cx="3505200" cy="196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7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Linear Polarizers</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66103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371600" y="5181600"/>
            <a:ext cx="3886200" cy="334963"/>
          </a:xfrm>
        </p:spPr>
        <p:txBody>
          <a:bodyPr>
            <a:noAutofit/>
          </a:bodyPr>
          <a:lstStyle/>
          <a:p>
            <a:pPr marL="0" indent="0">
              <a:buNone/>
            </a:pPr>
            <a:r>
              <a:rPr lang="en-US" sz="1200" dirty="0" smtClean="0">
                <a:solidFill>
                  <a:schemeClr val="bg1">
                    <a:lumMod val="75000"/>
                  </a:schemeClr>
                </a:solidFill>
              </a:rPr>
              <a:t>P. </a:t>
            </a:r>
            <a:r>
              <a:rPr lang="en-US" sz="1200" dirty="0" err="1" smtClean="0">
                <a:solidFill>
                  <a:schemeClr val="bg1">
                    <a:lumMod val="75000"/>
                  </a:schemeClr>
                </a:solidFill>
              </a:rPr>
              <a:t>Lilie</a:t>
            </a:r>
            <a:r>
              <a:rPr lang="en-US" sz="1200" dirty="0" smtClean="0">
                <a:solidFill>
                  <a:schemeClr val="bg1">
                    <a:lumMod val="75000"/>
                  </a:schemeClr>
                </a:solidFill>
              </a:rPr>
              <a:t>, aoc.nrao.edu</a:t>
            </a:r>
            <a:endParaRPr lang="en-US" sz="1200" dirty="0">
              <a:solidFill>
                <a:schemeClr val="bg1">
                  <a:lumMod val="75000"/>
                </a:schemeClr>
              </a:solidFill>
            </a:endParaRPr>
          </a:p>
        </p:txBody>
      </p:sp>
    </p:spTree>
    <p:extLst>
      <p:ext uri="{BB962C8B-B14F-4D97-AF65-F5344CB8AC3E}">
        <p14:creationId xmlns:p14="http://schemas.microsoft.com/office/powerpoint/2010/main" val="489579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7988968" y="5546398"/>
            <a:ext cx="1155032" cy="1179263"/>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l="14404" t="24367" b="26956"/>
          <a:stretch>
            <a:fillRect/>
          </a:stretch>
        </p:blipFill>
        <p:spPr bwMode="auto">
          <a:xfrm>
            <a:off x="3657600" y="2995258"/>
            <a:ext cx="4962479" cy="3223994"/>
          </a:xfrm>
          <a:prstGeom prst="rect">
            <a:avLst/>
          </a:prstGeom>
          <a:noFill/>
          <a:ln w="9525">
            <a:noFill/>
            <a:miter lim="800000"/>
            <a:headEnd/>
            <a:tailEnd/>
          </a:ln>
        </p:spPr>
      </p:pic>
      <p:grpSp>
        <p:nvGrpSpPr>
          <p:cNvPr id="4" name="Group 3"/>
          <p:cNvGrpSpPr/>
          <p:nvPr/>
        </p:nvGrpSpPr>
        <p:grpSpPr>
          <a:xfrm>
            <a:off x="3343038" y="2849572"/>
            <a:ext cx="484394" cy="2724041"/>
            <a:chOff x="3343038" y="2560804"/>
            <a:chExt cx="484394" cy="2724041"/>
          </a:xfrm>
        </p:grpSpPr>
        <p:pic>
          <p:nvPicPr>
            <p:cNvPr id="5" name="Picture 4"/>
            <p:cNvPicPr>
              <a:picLocks noChangeAspect="1" noChangeArrowheads="1"/>
            </p:cNvPicPr>
            <p:nvPr/>
          </p:nvPicPr>
          <p:blipFill>
            <a:blip r:embed="rId4" cstate="print"/>
            <a:srcRect l="579" t="14394" r="1222" b="13377"/>
            <a:stretch>
              <a:fillRect/>
            </a:stretch>
          </p:blipFill>
          <p:spPr bwMode="auto">
            <a:xfrm rot="5400000">
              <a:off x="2223214" y="3680628"/>
              <a:ext cx="2724041" cy="484394"/>
            </a:xfrm>
            <a:prstGeom prst="rect">
              <a:avLst/>
            </a:prstGeom>
            <a:noFill/>
            <a:ln w="9525">
              <a:noFill/>
              <a:miter lim="800000"/>
              <a:headEnd/>
              <a:tailEnd/>
            </a:ln>
          </p:spPr>
        </p:pic>
        <p:cxnSp>
          <p:nvCxnSpPr>
            <p:cNvPr id="6" name="Straight Connector 5"/>
            <p:cNvCxnSpPr/>
            <p:nvPr/>
          </p:nvCxnSpPr>
          <p:spPr>
            <a:xfrm flipH="1">
              <a:off x="3582565" y="4290591"/>
              <a:ext cx="968" cy="98608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2"/>
          <p:cNvSpPr txBox="1">
            <a:spLocks noRot="1" noChangeArrowheads="1"/>
          </p:cNvSpPr>
          <p:nvPr/>
        </p:nvSpPr>
        <p:spPr>
          <a:xfrm>
            <a:off x="3453062" y="1"/>
            <a:ext cx="5690937" cy="108284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latin typeface="Times New Roman" pitchFamily="18" charset="0"/>
                <a:cs typeface="Times New Roman" pitchFamily="18" charset="0"/>
              </a:rPr>
              <a:t>Quadruple-Ridge Waveguide to Coax Transition</a:t>
            </a:r>
            <a:endParaRPr lang="en-US" sz="3600" dirty="0">
              <a:latin typeface="Times New Roman" pitchFamily="18" charset="0"/>
              <a:cs typeface="Times New Roman" pitchFamily="18" charset="0"/>
            </a:endParaRPr>
          </a:p>
        </p:txBody>
      </p:sp>
      <p:grpSp>
        <p:nvGrpSpPr>
          <p:cNvPr id="8" name="Group 7"/>
          <p:cNvGrpSpPr/>
          <p:nvPr/>
        </p:nvGrpSpPr>
        <p:grpSpPr>
          <a:xfrm>
            <a:off x="5414913" y="4759690"/>
            <a:ext cx="2298584" cy="1331715"/>
            <a:chOff x="5414913" y="3930964"/>
            <a:chExt cx="2298584" cy="1331715"/>
          </a:xfrm>
        </p:grpSpPr>
        <p:sp>
          <p:nvSpPr>
            <p:cNvPr id="9" name="Line 9"/>
            <p:cNvSpPr>
              <a:spLocks noChangeShapeType="1"/>
            </p:cNvSpPr>
            <p:nvPr/>
          </p:nvSpPr>
          <p:spPr bwMode="auto">
            <a:xfrm flipV="1">
              <a:off x="6533155" y="3970334"/>
              <a:ext cx="1180342" cy="661823"/>
            </a:xfrm>
            <a:prstGeom prst="line">
              <a:avLst/>
            </a:prstGeom>
            <a:noFill/>
            <a:ln w="57150">
              <a:solidFill>
                <a:schemeClr val="tx1"/>
              </a:solidFill>
              <a:round/>
              <a:headEnd/>
              <a:tailEnd type="triangle" w="med" len="med"/>
            </a:ln>
          </p:spPr>
          <p:txBody>
            <a:bodyPr wrap="square">
              <a:spAutoFit/>
            </a:bodyPr>
            <a:lstStyle/>
            <a:p>
              <a:endParaRPr lang="en-US"/>
            </a:p>
          </p:txBody>
        </p:sp>
        <p:sp>
          <p:nvSpPr>
            <p:cNvPr id="10" name="Line 10"/>
            <p:cNvSpPr>
              <a:spLocks noChangeShapeType="1"/>
            </p:cNvSpPr>
            <p:nvPr/>
          </p:nvSpPr>
          <p:spPr bwMode="auto">
            <a:xfrm flipH="1" flipV="1">
              <a:off x="5810200" y="3967058"/>
              <a:ext cx="722954" cy="649289"/>
            </a:xfrm>
            <a:prstGeom prst="line">
              <a:avLst/>
            </a:prstGeom>
            <a:noFill/>
            <a:ln w="57150">
              <a:solidFill>
                <a:schemeClr val="tx1"/>
              </a:solidFill>
              <a:round/>
              <a:headEnd/>
              <a:tailEnd type="triangle" w="med" len="med"/>
            </a:ln>
          </p:spPr>
          <p:txBody>
            <a:bodyPr wrap="square">
              <a:spAutoFit/>
            </a:bodyPr>
            <a:lstStyle/>
            <a:p>
              <a:endParaRPr lang="en-US"/>
            </a:p>
          </p:txBody>
        </p:sp>
        <p:sp>
          <p:nvSpPr>
            <p:cNvPr id="11" name="Line 11"/>
            <p:cNvSpPr>
              <a:spLocks noChangeShapeType="1"/>
            </p:cNvSpPr>
            <p:nvPr/>
          </p:nvSpPr>
          <p:spPr bwMode="auto">
            <a:xfrm flipH="1" flipV="1">
              <a:off x="6182017" y="3959114"/>
              <a:ext cx="351138" cy="673042"/>
            </a:xfrm>
            <a:prstGeom prst="line">
              <a:avLst/>
            </a:prstGeom>
            <a:noFill/>
            <a:ln w="57150">
              <a:solidFill>
                <a:schemeClr val="tx1"/>
              </a:solidFill>
              <a:round/>
              <a:headEnd/>
              <a:tailEnd type="triangle" w="med" len="med"/>
            </a:ln>
          </p:spPr>
          <p:txBody>
            <a:bodyPr wrap="square">
              <a:spAutoFit/>
            </a:bodyPr>
            <a:lstStyle/>
            <a:p>
              <a:endParaRPr lang="en-US"/>
            </a:p>
          </p:txBody>
        </p:sp>
        <p:sp>
          <p:nvSpPr>
            <p:cNvPr id="12" name="Line 12"/>
            <p:cNvSpPr>
              <a:spLocks noChangeShapeType="1"/>
            </p:cNvSpPr>
            <p:nvPr/>
          </p:nvSpPr>
          <p:spPr bwMode="auto">
            <a:xfrm flipH="1" flipV="1">
              <a:off x="5414913" y="3967059"/>
              <a:ext cx="1118241" cy="649288"/>
            </a:xfrm>
            <a:prstGeom prst="line">
              <a:avLst/>
            </a:prstGeom>
            <a:noFill/>
            <a:ln w="57150">
              <a:solidFill>
                <a:schemeClr val="tx1"/>
              </a:solidFill>
              <a:round/>
              <a:headEnd/>
              <a:tailEnd type="triangle" w="med" len="med"/>
            </a:ln>
          </p:spPr>
          <p:txBody>
            <a:bodyPr wrap="square">
              <a:spAutoFit/>
            </a:bodyPr>
            <a:lstStyle/>
            <a:p>
              <a:endParaRPr lang="en-US"/>
            </a:p>
          </p:txBody>
        </p:sp>
        <p:sp>
          <p:nvSpPr>
            <p:cNvPr id="13" name="Text Box 14"/>
            <p:cNvSpPr txBox="1">
              <a:spLocks noChangeArrowheads="1"/>
            </p:cNvSpPr>
            <p:nvPr/>
          </p:nvSpPr>
          <p:spPr bwMode="auto">
            <a:xfrm>
              <a:off x="5702254" y="4616348"/>
              <a:ext cx="1649078" cy="646331"/>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Y-oriented </a:t>
              </a:r>
              <a:r>
                <a:rPr lang="en-US" b="1" dirty="0" smtClean="0">
                  <a:latin typeface="Times New Roman" pitchFamily="18" charset="0"/>
                  <a:cs typeface="Times New Roman" pitchFamily="18" charset="0"/>
                </a:rPr>
                <a:t>Shorting</a:t>
              </a:r>
              <a:r>
                <a:rPr lang="en-US" b="1" dirty="0" smtClean="0">
                  <a:effectLst>
                    <a:outerShdw blurRad="38100" dist="38100" dir="2700000" algn="tl">
                      <a:srgbClr val="FFFFFF"/>
                    </a:outerShdw>
                  </a:effectLst>
                  <a:latin typeface="Times New Roman" pitchFamily="18" charset="0"/>
                  <a:cs typeface="Times New Roman" pitchFamily="18" charset="0"/>
                </a:rPr>
                <a:t> Pins</a:t>
              </a:r>
              <a:endParaRPr lang="en-US" b="1" dirty="0">
                <a:effectLst>
                  <a:outerShdw blurRad="38100" dist="38100" dir="2700000" algn="tl">
                    <a:srgbClr val="FFFFFF"/>
                  </a:outerShdw>
                </a:effectLst>
                <a:latin typeface="Times New Roman" pitchFamily="18" charset="0"/>
                <a:cs typeface="Times New Roman" pitchFamily="18" charset="0"/>
              </a:endParaRPr>
            </a:p>
          </p:txBody>
        </p:sp>
        <p:sp>
          <p:nvSpPr>
            <p:cNvPr id="14" name="Text Box 15"/>
            <p:cNvSpPr txBox="1">
              <a:spLocks noChangeArrowheads="1"/>
            </p:cNvSpPr>
            <p:nvPr/>
          </p:nvSpPr>
          <p:spPr bwMode="auto">
            <a:xfrm>
              <a:off x="6495430" y="3930964"/>
              <a:ext cx="539750" cy="519113"/>
            </a:xfrm>
            <a:prstGeom prst="rect">
              <a:avLst/>
            </a:prstGeom>
            <a:noFill/>
            <a:ln w="9525" algn="ctr">
              <a:noFill/>
              <a:miter lim="800000"/>
              <a:headEnd/>
              <a:tailEnd/>
            </a:ln>
          </p:spPr>
          <p:txBody>
            <a:bodyPr wrap="none">
              <a:spAutoFit/>
            </a:bodyPr>
            <a:lstStyle/>
            <a:p>
              <a:r>
                <a:rPr lang="en-US" sz="2800" b="1" dirty="0">
                  <a:latin typeface="Times New Roman" pitchFamily="18" charset="0"/>
                </a:rPr>
                <a:t>…</a:t>
              </a:r>
            </a:p>
          </p:txBody>
        </p:sp>
      </p:grpSp>
      <p:grpSp>
        <p:nvGrpSpPr>
          <p:cNvPr id="15" name="Group 14"/>
          <p:cNvGrpSpPr/>
          <p:nvPr/>
        </p:nvGrpSpPr>
        <p:grpSpPr>
          <a:xfrm>
            <a:off x="7764583" y="3237425"/>
            <a:ext cx="1319296" cy="983164"/>
            <a:chOff x="7764583" y="2371121"/>
            <a:chExt cx="1319296" cy="983164"/>
          </a:xfrm>
        </p:grpSpPr>
        <p:sp>
          <p:nvSpPr>
            <p:cNvPr id="16" name="Line 12"/>
            <p:cNvSpPr>
              <a:spLocks noChangeShapeType="1"/>
            </p:cNvSpPr>
            <p:nvPr/>
          </p:nvSpPr>
          <p:spPr bwMode="auto">
            <a:xfrm flipH="1">
              <a:off x="8367666" y="2743098"/>
              <a:ext cx="0" cy="611187"/>
            </a:xfrm>
            <a:prstGeom prst="line">
              <a:avLst/>
            </a:prstGeom>
            <a:noFill/>
            <a:ln w="57150">
              <a:solidFill>
                <a:schemeClr val="tx1"/>
              </a:solidFill>
              <a:round/>
              <a:headEnd/>
              <a:tailEnd type="triangle" w="med" len="med"/>
            </a:ln>
          </p:spPr>
          <p:txBody>
            <a:bodyPr wrap="square">
              <a:spAutoFit/>
            </a:bodyPr>
            <a:lstStyle/>
            <a:p>
              <a:endParaRPr lang="en-US"/>
            </a:p>
          </p:txBody>
        </p:sp>
        <p:sp>
          <p:nvSpPr>
            <p:cNvPr id="17" name="Text Box 21"/>
            <p:cNvSpPr txBox="1">
              <a:spLocks noChangeArrowheads="1"/>
            </p:cNvSpPr>
            <p:nvPr/>
          </p:nvSpPr>
          <p:spPr bwMode="auto">
            <a:xfrm>
              <a:off x="7764583" y="2371121"/>
              <a:ext cx="1319296" cy="369332"/>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smtClean="0">
                  <a:latin typeface="Times New Roman" pitchFamily="18" charset="0"/>
                  <a:cs typeface="Times New Roman" pitchFamily="18" charset="0"/>
                </a:rPr>
                <a:t>Absorber</a:t>
              </a:r>
              <a:endParaRPr lang="en-US" b="1" dirty="0">
                <a:latin typeface="Times New Roman" pitchFamily="18" charset="0"/>
                <a:cs typeface="Times New Roman" pitchFamily="18" charset="0"/>
              </a:endParaRPr>
            </a:p>
          </p:txBody>
        </p:sp>
      </p:grpSp>
      <p:pic>
        <p:nvPicPr>
          <p:cNvPr id="18" name="Picture 3"/>
          <p:cNvPicPr>
            <a:picLocks noChangeAspect="1" noChangeArrowheads="1"/>
          </p:cNvPicPr>
          <p:nvPr/>
        </p:nvPicPr>
        <p:blipFill>
          <a:blip r:embed="rId3" cstate="print"/>
          <a:srcRect l="14158" t="26322" r="74108" b="26956"/>
          <a:stretch>
            <a:fillRect/>
          </a:stretch>
        </p:blipFill>
        <p:spPr bwMode="auto">
          <a:xfrm>
            <a:off x="3639497" y="3125175"/>
            <a:ext cx="680314" cy="3094509"/>
          </a:xfrm>
          <a:prstGeom prst="rect">
            <a:avLst/>
          </a:prstGeom>
          <a:noFill/>
          <a:ln w="9525">
            <a:noFill/>
            <a:miter lim="800000"/>
            <a:headEnd/>
            <a:tailEnd/>
          </a:ln>
        </p:spPr>
      </p:pic>
      <p:pic>
        <p:nvPicPr>
          <p:cNvPr id="19" name="Picture 3"/>
          <p:cNvPicPr>
            <a:picLocks noChangeAspect="1" noChangeArrowheads="1"/>
          </p:cNvPicPr>
          <p:nvPr/>
        </p:nvPicPr>
        <p:blipFill>
          <a:blip r:embed="rId3" cstate="print"/>
          <a:srcRect t="26304" r="87630" b="26956"/>
          <a:stretch>
            <a:fillRect/>
          </a:stretch>
        </p:blipFill>
        <p:spPr bwMode="auto">
          <a:xfrm>
            <a:off x="2821151" y="3125175"/>
            <a:ext cx="717160" cy="3095728"/>
          </a:xfrm>
          <a:prstGeom prst="rect">
            <a:avLst/>
          </a:prstGeom>
          <a:noFill/>
          <a:ln w="9525">
            <a:noFill/>
            <a:miter lim="800000"/>
            <a:headEnd/>
            <a:tailEnd/>
          </a:ln>
        </p:spPr>
      </p:pic>
      <p:grpSp>
        <p:nvGrpSpPr>
          <p:cNvPr id="20" name="Group 19"/>
          <p:cNvGrpSpPr/>
          <p:nvPr/>
        </p:nvGrpSpPr>
        <p:grpSpPr>
          <a:xfrm>
            <a:off x="3202077" y="4423910"/>
            <a:ext cx="242374" cy="369332"/>
            <a:chOff x="2366962" y="1516856"/>
            <a:chExt cx="242374" cy="369332"/>
          </a:xfrm>
        </p:grpSpPr>
        <p:sp>
          <p:nvSpPr>
            <p:cNvPr id="21" name="Oval 20"/>
            <p:cNvSpPr/>
            <p:nvPr/>
          </p:nvSpPr>
          <p:spPr>
            <a:xfrm>
              <a:off x="2434442" y="1710046"/>
              <a:ext cx="100940" cy="10094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66962" y="1516856"/>
              <a:ext cx="242374" cy="369332"/>
            </a:xfrm>
            <a:prstGeom prst="rect">
              <a:avLst/>
            </a:prstGeom>
            <a:noFill/>
          </p:spPr>
          <p:txBody>
            <a:bodyPr wrap="none" rtlCol="0">
              <a:spAutoFit/>
            </a:bodyPr>
            <a:lstStyle/>
            <a:p>
              <a:r>
                <a:rPr lang="en-US" dirty="0" smtClean="0">
                  <a:solidFill>
                    <a:schemeClr val="accent6">
                      <a:lumMod val="50000"/>
                    </a:schemeClr>
                  </a:solidFill>
                </a:rPr>
                <a:t>.</a:t>
              </a:r>
              <a:endParaRPr lang="en-US" dirty="0">
                <a:solidFill>
                  <a:schemeClr val="accent6">
                    <a:lumMod val="50000"/>
                  </a:schemeClr>
                </a:solidFill>
              </a:endParaRPr>
            </a:p>
          </p:txBody>
        </p:sp>
      </p:grpSp>
      <p:grpSp>
        <p:nvGrpSpPr>
          <p:cNvPr id="23" name="Group 22"/>
          <p:cNvGrpSpPr/>
          <p:nvPr/>
        </p:nvGrpSpPr>
        <p:grpSpPr>
          <a:xfrm>
            <a:off x="972695" y="3502821"/>
            <a:ext cx="2245122" cy="1114643"/>
            <a:chOff x="972695" y="2636517"/>
            <a:chExt cx="2245122" cy="1114643"/>
          </a:xfrm>
        </p:grpSpPr>
        <p:sp>
          <p:nvSpPr>
            <p:cNvPr id="24" name="Line 5"/>
            <p:cNvSpPr>
              <a:spLocks noChangeShapeType="1"/>
            </p:cNvSpPr>
            <p:nvPr/>
          </p:nvSpPr>
          <p:spPr bwMode="auto">
            <a:xfrm>
              <a:off x="2605415" y="3267954"/>
              <a:ext cx="612402" cy="483206"/>
            </a:xfrm>
            <a:prstGeom prst="line">
              <a:avLst/>
            </a:prstGeom>
            <a:noFill/>
            <a:ln w="57150">
              <a:solidFill>
                <a:schemeClr val="tx1"/>
              </a:solidFill>
              <a:round/>
              <a:headEnd/>
              <a:tailEnd type="triangle" w="med" len="med"/>
            </a:ln>
          </p:spPr>
          <p:txBody>
            <a:bodyPr wrap="square">
              <a:spAutoFit/>
            </a:bodyPr>
            <a:lstStyle/>
            <a:p>
              <a:endParaRPr lang="en-US"/>
            </a:p>
          </p:txBody>
        </p:sp>
        <p:sp>
          <p:nvSpPr>
            <p:cNvPr id="25" name="Text Box 7"/>
            <p:cNvSpPr txBox="1">
              <a:spLocks noChangeArrowheads="1"/>
            </p:cNvSpPr>
            <p:nvPr/>
          </p:nvSpPr>
          <p:spPr bwMode="auto">
            <a:xfrm>
              <a:off x="972695" y="2636517"/>
              <a:ext cx="1636892" cy="646331"/>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smtClean="0">
                  <a:latin typeface="Times New Roman" pitchFamily="18" charset="0"/>
                  <a:cs typeface="Times New Roman" pitchFamily="18" charset="0"/>
                </a:rPr>
                <a:t>X-oriented Coaxial Probe</a:t>
              </a:r>
              <a:endParaRPr lang="en-US" b="1" dirty="0">
                <a:latin typeface="Times New Roman" pitchFamily="18" charset="0"/>
                <a:cs typeface="Times New Roman" pitchFamily="18" charset="0"/>
              </a:endParaRPr>
            </a:p>
          </p:txBody>
        </p:sp>
      </p:grpSp>
      <p:grpSp>
        <p:nvGrpSpPr>
          <p:cNvPr id="26" name="Group 25"/>
          <p:cNvGrpSpPr/>
          <p:nvPr/>
        </p:nvGrpSpPr>
        <p:grpSpPr>
          <a:xfrm>
            <a:off x="1371617" y="4350651"/>
            <a:ext cx="1708504" cy="646331"/>
            <a:chOff x="1371617" y="3484347"/>
            <a:chExt cx="1708504" cy="646331"/>
          </a:xfrm>
        </p:grpSpPr>
        <p:sp>
          <p:nvSpPr>
            <p:cNvPr id="27" name="Line 15"/>
            <p:cNvSpPr>
              <a:spLocks noChangeShapeType="1"/>
            </p:cNvSpPr>
            <p:nvPr/>
          </p:nvSpPr>
          <p:spPr bwMode="auto">
            <a:xfrm flipV="1">
              <a:off x="2194561" y="3787673"/>
              <a:ext cx="885560" cy="0"/>
            </a:xfrm>
            <a:prstGeom prst="line">
              <a:avLst/>
            </a:prstGeom>
            <a:noFill/>
            <a:ln w="63500">
              <a:solidFill>
                <a:srgbClr val="0000FF"/>
              </a:solidFill>
              <a:round/>
              <a:headEnd/>
              <a:tailEnd type="triangle" w="med" len="med"/>
            </a:ln>
          </p:spPr>
          <p:txBody>
            <a:bodyPr wrap="square">
              <a:spAutoFit/>
            </a:bodyPr>
            <a:lstStyle/>
            <a:p>
              <a:endParaRPr lang="en-US"/>
            </a:p>
          </p:txBody>
        </p:sp>
        <p:sp>
          <p:nvSpPr>
            <p:cNvPr id="28" name="Text Box 17"/>
            <p:cNvSpPr txBox="1">
              <a:spLocks noChangeArrowheads="1"/>
            </p:cNvSpPr>
            <p:nvPr/>
          </p:nvSpPr>
          <p:spPr bwMode="auto">
            <a:xfrm>
              <a:off x="1371617" y="3484347"/>
              <a:ext cx="822944" cy="646331"/>
            </a:xfrm>
            <a:prstGeom prst="rect">
              <a:avLst/>
            </a:prstGeom>
            <a:solidFill>
              <a:schemeClr val="accent5">
                <a:lumMod val="60000"/>
                <a:lumOff val="40000"/>
              </a:schemeClr>
            </a:solidFill>
            <a:ln w="9525" algn="ctr">
              <a:solidFill>
                <a:schemeClr val="tx1"/>
              </a:solidFill>
              <a:miter lim="800000"/>
              <a:headEnd/>
              <a:tailEnd/>
            </a:ln>
            <a:effectLst/>
          </p:spPr>
          <p:txBody>
            <a:bodyPr wrap="square">
              <a:spAutoFit/>
            </a:bodyPr>
            <a:lstStyle/>
            <a:p>
              <a:pPr algn="ctr">
                <a:defRPr/>
              </a:pPr>
              <a:r>
                <a:rPr lang="en-US" b="1" dirty="0">
                  <a:latin typeface="Times New Roman" pitchFamily="18" charset="0"/>
                  <a:cs typeface="Times New Roman" pitchFamily="18" charset="0"/>
                </a:rPr>
                <a:t>TE</a:t>
              </a:r>
              <a:r>
                <a:rPr lang="en-US" b="1" baseline="-25000" dirty="0">
                  <a:latin typeface="Times New Roman" pitchFamily="18" charset="0"/>
                  <a:cs typeface="Times New Roman" pitchFamily="18" charset="0"/>
                </a:rPr>
                <a:t>11</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Mode</a:t>
              </a:r>
              <a:endParaRPr lang="en-US" b="1" dirty="0">
                <a:latin typeface="Times New Roman" pitchFamily="18" charset="0"/>
                <a:cs typeface="Times New Roman" pitchFamily="18" charset="0"/>
              </a:endParaRPr>
            </a:p>
          </p:txBody>
        </p:sp>
      </p:grpSp>
      <p:grpSp>
        <p:nvGrpSpPr>
          <p:cNvPr id="29" name="Group 28"/>
          <p:cNvGrpSpPr/>
          <p:nvPr/>
        </p:nvGrpSpPr>
        <p:grpSpPr>
          <a:xfrm>
            <a:off x="366170" y="4350651"/>
            <a:ext cx="3092122" cy="646331"/>
            <a:chOff x="366170" y="3484347"/>
            <a:chExt cx="3092122" cy="646331"/>
          </a:xfrm>
        </p:grpSpPr>
        <p:sp>
          <p:nvSpPr>
            <p:cNvPr id="30" name="Line 15"/>
            <p:cNvSpPr>
              <a:spLocks noChangeShapeType="1"/>
            </p:cNvSpPr>
            <p:nvPr/>
          </p:nvSpPr>
          <p:spPr bwMode="auto">
            <a:xfrm flipV="1">
              <a:off x="1126541" y="3787672"/>
              <a:ext cx="2331751" cy="5805"/>
            </a:xfrm>
            <a:prstGeom prst="line">
              <a:avLst/>
            </a:prstGeom>
            <a:noFill/>
            <a:ln w="63500">
              <a:solidFill>
                <a:srgbClr val="FF0000"/>
              </a:solidFill>
              <a:round/>
              <a:headEnd/>
              <a:tailEnd type="triangle" w="med" len="med"/>
            </a:ln>
          </p:spPr>
          <p:txBody>
            <a:bodyPr wrap="square">
              <a:spAutoFit/>
            </a:bodyPr>
            <a:lstStyle/>
            <a:p>
              <a:endParaRPr lang="en-US"/>
            </a:p>
          </p:txBody>
        </p:sp>
        <p:sp>
          <p:nvSpPr>
            <p:cNvPr id="31" name="Text Box 19"/>
            <p:cNvSpPr txBox="1">
              <a:spLocks noChangeArrowheads="1"/>
            </p:cNvSpPr>
            <p:nvPr/>
          </p:nvSpPr>
          <p:spPr bwMode="auto">
            <a:xfrm>
              <a:off x="366170" y="3484347"/>
              <a:ext cx="765962" cy="646331"/>
            </a:xfrm>
            <a:prstGeom prst="rect">
              <a:avLst/>
            </a:prstGeom>
            <a:solidFill>
              <a:srgbClr val="FFC000"/>
            </a:solidFill>
            <a:ln w="9525" algn="ctr">
              <a:solidFill>
                <a:schemeClr val="tx1"/>
              </a:solidFill>
              <a:miter lim="800000"/>
              <a:headEnd/>
              <a:tailEnd/>
            </a:ln>
            <a:effectLst/>
          </p:spPr>
          <p:txBody>
            <a:bodyPr wrap="square">
              <a:spAutoFit/>
            </a:bodyPr>
            <a:lstStyle/>
            <a:p>
              <a:pPr algn="ctr">
                <a:defRPr/>
              </a:pPr>
              <a:r>
                <a:rPr lang="en-US" b="1" dirty="0">
                  <a:latin typeface="Times New Roman" pitchFamily="18" charset="0"/>
                  <a:cs typeface="Times New Roman" pitchFamily="18" charset="0"/>
                </a:rPr>
                <a:t>TE</a:t>
              </a:r>
              <a:r>
                <a:rPr lang="en-US" b="1" baseline="-25000" dirty="0">
                  <a:latin typeface="Times New Roman" pitchFamily="18" charset="0"/>
                  <a:cs typeface="Times New Roman" pitchFamily="18" charset="0"/>
                </a:rPr>
                <a:t>10</a:t>
              </a:r>
              <a:r>
                <a:rPr lang="en-US" b="1" dirty="0">
                  <a:latin typeface="Times New Roman" pitchFamily="18" charset="0"/>
                  <a:cs typeface="Times New Roman" pitchFamily="18" charset="0"/>
                </a:rPr>
                <a:t> </a:t>
              </a:r>
              <a:endParaRPr lang="en-US" b="1" dirty="0" smtClean="0">
                <a:latin typeface="Times New Roman" pitchFamily="18" charset="0"/>
                <a:cs typeface="Times New Roman" pitchFamily="18" charset="0"/>
              </a:endParaRPr>
            </a:p>
            <a:p>
              <a:pPr algn="ctr">
                <a:defRPr/>
              </a:pPr>
              <a:r>
                <a:rPr lang="en-US" b="1" dirty="0" smtClean="0">
                  <a:latin typeface="Times New Roman" pitchFamily="18" charset="0"/>
                  <a:cs typeface="Times New Roman" pitchFamily="18" charset="0"/>
                </a:rPr>
                <a:t>Mode</a:t>
              </a:r>
              <a:endParaRPr lang="en-US" b="1" dirty="0">
                <a:latin typeface="Times New Roman" pitchFamily="18" charset="0"/>
                <a:cs typeface="Times New Roman" pitchFamily="18" charset="0"/>
              </a:endParaRPr>
            </a:p>
          </p:txBody>
        </p:sp>
      </p:grpSp>
      <p:sp>
        <p:nvSpPr>
          <p:cNvPr id="32" name="Line 18"/>
          <p:cNvSpPr>
            <a:spLocks noChangeShapeType="1"/>
          </p:cNvSpPr>
          <p:nvPr/>
        </p:nvSpPr>
        <p:spPr bwMode="auto">
          <a:xfrm>
            <a:off x="3578179" y="4659580"/>
            <a:ext cx="4537075" cy="0"/>
          </a:xfrm>
          <a:prstGeom prst="line">
            <a:avLst/>
          </a:prstGeom>
          <a:noFill/>
          <a:ln w="63500">
            <a:solidFill>
              <a:srgbClr val="FF0000"/>
            </a:solidFill>
            <a:round/>
            <a:headEnd/>
            <a:tailEnd type="triangle" w="med" len="med"/>
          </a:ln>
        </p:spPr>
        <p:txBody>
          <a:bodyPr>
            <a:spAutoFit/>
          </a:bodyPr>
          <a:lstStyle/>
          <a:p>
            <a:endParaRPr lang="en-US"/>
          </a:p>
        </p:txBody>
      </p:sp>
      <p:grpSp>
        <p:nvGrpSpPr>
          <p:cNvPr id="33" name="Group 32"/>
          <p:cNvGrpSpPr/>
          <p:nvPr/>
        </p:nvGrpSpPr>
        <p:grpSpPr>
          <a:xfrm>
            <a:off x="294527" y="4690489"/>
            <a:ext cx="3572577" cy="1341590"/>
            <a:chOff x="294527" y="3824185"/>
            <a:chExt cx="3572577" cy="1341590"/>
          </a:xfrm>
        </p:grpSpPr>
        <p:sp>
          <p:nvSpPr>
            <p:cNvPr id="34" name="Line 8"/>
            <p:cNvSpPr>
              <a:spLocks noChangeShapeType="1"/>
            </p:cNvSpPr>
            <p:nvPr/>
          </p:nvSpPr>
          <p:spPr bwMode="auto">
            <a:xfrm flipV="1">
              <a:off x="2605414" y="4632622"/>
              <a:ext cx="764087" cy="225469"/>
            </a:xfrm>
            <a:prstGeom prst="line">
              <a:avLst/>
            </a:prstGeom>
            <a:noFill/>
            <a:ln w="57150">
              <a:solidFill>
                <a:schemeClr val="tx1"/>
              </a:solidFill>
              <a:round/>
              <a:headEnd/>
              <a:tailEnd type="triangle" w="med" len="med"/>
            </a:ln>
          </p:spPr>
          <p:txBody>
            <a:bodyPr wrap="square">
              <a:spAutoFit/>
            </a:bodyPr>
            <a:lstStyle/>
            <a:p>
              <a:endParaRPr lang="en-US"/>
            </a:p>
          </p:txBody>
        </p:sp>
        <p:sp>
          <p:nvSpPr>
            <p:cNvPr id="35" name="Oval 16"/>
            <p:cNvSpPr>
              <a:spLocks noChangeArrowheads="1"/>
            </p:cNvSpPr>
            <p:nvPr/>
          </p:nvSpPr>
          <p:spPr bwMode="auto">
            <a:xfrm>
              <a:off x="3327354" y="3824185"/>
              <a:ext cx="539750" cy="1189038"/>
            </a:xfrm>
            <a:prstGeom prst="ellipse">
              <a:avLst/>
            </a:prstGeom>
            <a:noFill/>
            <a:ln w="25400" algn="ctr">
              <a:solidFill>
                <a:srgbClr val="000000"/>
              </a:solidFill>
              <a:prstDash val="dash"/>
              <a:round/>
              <a:headEnd/>
              <a:tailEnd/>
            </a:ln>
          </p:spPr>
          <p:txBody>
            <a:bodyPr anchor="ctr">
              <a:spAutoFit/>
            </a:bodyPr>
            <a:lstStyle/>
            <a:p>
              <a:endParaRPr lang="en-US"/>
            </a:p>
          </p:txBody>
        </p:sp>
        <p:sp>
          <p:nvSpPr>
            <p:cNvPr id="36" name="Text Box 18"/>
            <p:cNvSpPr txBox="1">
              <a:spLocks noChangeArrowheads="1"/>
            </p:cNvSpPr>
            <p:nvPr/>
          </p:nvSpPr>
          <p:spPr bwMode="auto">
            <a:xfrm>
              <a:off x="294527" y="4519444"/>
              <a:ext cx="2322132" cy="646331"/>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a:effectLst>
                    <a:outerShdw blurRad="38100" dist="38100" dir="2700000" algn="tl">
                      <a:srgbClr val="FFFFFF"/>
                    </a:outerShdw>
                  </a:effectLst>
                  <a:latin typeface="Times New Roman" pitchFamily="18" charset="0"/>
                  <a:cs typeface="Times New Roman" pitchFamily="18" charset="0"/>
                </a:rPr>
                <a:t>Open-circuited </a:t>
              </a:r>
              <a:r>
                <a:rPr lang="en-US" b="1" dirty="0" smtClean="0">
                  <a:effectLst>
                    <a:outerShdw blurRad="38100" dist="38100" dir="2700000" algn="tl">
                      <a:srgbClr val="FFFFFF"/>
                    </a:outerShdw>
                  </a:effectLst>
                  <a:latin typeface="Times New Roman" pitchFamily="18" charset="0"/>
                  <a:cs typeface="Times New Roman" pitchFamily="18" charset="0"/>
                </a:rPr>
                <a:t>Coax Matching Stub</a:t>
              </a:r>
              <a:endParaRPr lang="en-US" b="1" dirty="0">
                <a:effectLst>
                  <a:outerShdw blurRad="38100" dist="38100" dir="2700000" algn="tl">
                    <a:srgbClr val="FFFFFF"/>
                  </a:outerShdw>
                </a:effectLst>
                <a:latin typeface="Times New Roman" pitchFamily="18" charset="0"/>
                <a:cs typeface="Times New Roman" pitchFamily="18" charset="0"/>
              </a:endParaRPr>
            </a:p>
          </p:txBody>
        </p:sp>
      </p:grpSp>
      <p:grpSp>
        <p:nvGrpSpPr>
          <p:cNvPr id="37" name="Group 36"/>
          <p:cNvGrpSpPr/>
          <p:nvPr/>
        </p:nvGrpSpPr>
        <p:grpSpPr>
          <a:xfrm>
            <a:off x="3620022" y="2348927"/>
            <a:ext cx="2353016" cy="1334394"/>
            <a:chOff x="3620022" y="1482623"/>
            <a:chExt cx="2353016" cy="1334394"/>
          </a:xfrm>
        </p:grpSpPr>
        <p:sp>
          <p:nvSpPr>
            <p:cNvPr id="38" name="Line 5"/>
            <p:cNvSpPr>
              <a:spLocks noChangeShapeType="1"/>
            </p:cNvSpPr>
            <p:nvPr/>
          </p:nvSpPr>
          <p:spPr bwMode="auto">
            <a:xfrm flipH="1">
              <a:off x="3620022" y="2115559"/>
              <a:ext cx="701455" cy="701458"/>
            </a:xfrm>
            <a:prstGeom prst="line">
              <a:avLst/>
            </a:prstGeom>
            <a:noFill/>
            <a:ln w="57150">
              <a:solidFill>
                <a:schemeClr val="tx1"/>
              </a:solidFill>
              <a:round/>
              <a:headEnd/>
              <a:tailEnd type="triangle" w="med" len="med"/>
            </a:ln>
          </p:spPr>
          <p:txBody>
            <a:bodyPr wrap="square">
              <a:spAutoFit/>
            </a:bodyPr>
            <a:lstStyle/>
            <a:p>
              <a:endParaRPr lang="en-US"/>
            </a:p>
          </p:txBody>
        </p:sp>
        <p:sp>
          <p:nvSpPr>
            <p:cNvPr id="39" name="Text Box 7"/>
            <p:cNvSpPr txBox="1">
              <a:spLocks noChangeArrowheads="1"/>
            </p:cNvSpPr>
            <p:nvPr/>
          </p:nvSpPr>
          <p:spPr bwMode="auto">
            <a:xfrm>
              <a:off x="4307504" y="1482623"/>
              <a:ext cx="1665534" cy="646331"/>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smtClean="0">
                  <a:latin typeface="Times New Roman" pitchFamily="18" charset="0"/>
                  <a:cs typeface="Times New Roman" pitchFamily="18" charset="0"/>
                </a:rPr>
                <a:t>Y-oriented Coaxial Probe</a:t>
              </a:r>
              <a:endParaRPr lang="en-US" b="1" dirty="0">
                <a:latin typeface="Times New Roman" pitchFamily="18" charset="0"/>
                <a:cs typeface="Times New Roman" pitchFamily="18" charset="0"/>
              </a:endParaRPr>
            </a:p>
          </p:txBody>
        </p:sp>
      </p:grpSp>
      <p:sp>
        <p:nvSpPr>
          <p:cNvPr id="40" name="TextBox 39"/>
          <p:cNvSpPr txBox="1"/>
          <p:nvPr/>
        </p:nvSpPr>
        <p:spPr>
          <a:xfrm>
            <a:off x="96256" y="332848"/>
            <a:ext cx="1781321"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SMA Connector</a:t>
            </a:r>
            <a:endParaRPr lang="en-US" b="1" dirty="0">
              <a:latin typeface="Times New Roman" pitchFamily="18" charset="0"/>
              <a:cs typeface="Times New Roman" pitchFamily="18" charset="0"/>
            </a:endParaRPr>
          </a:p>
        </p:txBody>
      </p:sp>
      <p:grpSp>
        <p:nvGrpSpPr>
          <p:cNvPr id="41" name="Group 40"/>
          <p:cNvGrpSpPr/>
          <p:nvPr/>
        </p:nvGrpSpPr>
        <p:grpSpPr>
          <a:xfrm>
            <a:off x="1884536" y="253721"/>
            <a:ext cx="2357722" cy="2724041"/>
            <a:chOff x="1884536" y="253721"/>
            <a:chExt cx="2357722" cy="2724041"/>
          </a:xfrm>
        </p:grpSpPr>
        <p:pic>
          <p:nvPicPr>
            <p:cNvPr id="42" name="Picture 41"/>
            <p:cNvPicPr>
              <a:picLocks noChangeAspect="1" noChangeArrowheads="1"/>
            </p:cNvPicPr>
            <p:nvPr/>
          </p:nvPicPr>
          <p:blipFill>
            <a:blip r:embed="rId4" cstate="print"/>
            <a:srcRect l="579" t="14394" r="1222" b="13377"/>
            <a:stretch>
              <a:fillRect/>
            </a:stretch>
          </p:blipFill>
          <p:spPr bwMode="auto">
            <a:xfrm rot="5400000">
              <a:off x="764712" y="1373545"/>
              <a:ext cx="2724041" cy="484394"/>
            </a:xfrm>
            <a:prstGeom prst="rect">
              <a:avLst/>
            </a:prstGeom>
            <a:noFill/>
            <a:ln w="9525">
              <a:noFill/>
              <a:miter lim="800000"/>
              <a:headEnd/>
              <a:tailEnd/>
            </a:ln>
          </p:spPr>
        </p:pic>
        <p:sp>
          <p:nvSpPr>
            <p:cNvPr id="43" name="TextBox 42"/>
            <p:cNvSpPr txBox="1"/>
            <p:nvPr/>
          </p:nvSpPr>
          <p:spPr>
            <a:xfrm>
              <a:off x="2192466" y="668398"/>
              <a:ext cx="2049792"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Coaxial Probe</a:t>
              </a:r>
            </a:p>
            <a:p>
              <a:pPr algn="ctr"/>
              <a:r>
                <a:rPr lang="en-US" sz="2400" b="1" dirty="0" smtClean="0">
                  <a:latin typeface="Times New Roman" pitchFamily="18" charset="0"/>
                  <a:cs typeface="Times New Roman" pitchFamily="18" charset="0"/>
                </a:rPr>
                <a:t>(x2)</a:t>
              </a:r>
              <a:endParaRPr lang="en-US" sz="2400" b="1" dirty="0">
                <a:latin typeface="Times New Roman" pitchFamily="18" charset="0"/>
                <a:cs typeface="Times New Roman" pitchFamily="18" charset="0"/>
              </a:endParaRPr>
            </a:p>
          </p:txBody>
        </p:sp>
      </p:grpSp>
      <p:sp>
        <p:nvSpPr>
          <p:cNvPr id="44" name="Arc 43"/>
          <p:cNvSpPr/>
          <p:nvPr/>
        </p:nvSpPr>
        <p:spPr>
          <a:xfrm>
            <a:off x="539750" y="1244600"/>
            <a:ext cx="3009900" cy="3038642"/>
          </a:xfrm>
          <a:prstGeom prst="arc">
            <a:avLst>
              <a:gd name="adj1" fmla="val 16907831"/>
              <a:gd name="adj2" fmla="val 2154763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1" y="6196263"/>
            <a:ext cx="5751096" cy="661737"/>
          </a:xfrm>
          <a:prstGeom prst="rect">
            <a:avLst/>
          </a:prstGeom>
          <a:noFill/>
        </p:spPr>
        <p:txBody>
          <a:bodyPr wrap="square" rtlCol="0">
            <a:normAutofit fontScale="92500" lnSpcReduction="20000"/>
          </a:bodyPr>
          <a:lstStyle/>
          <a:p>
            <a:pPr algn="ctr"/>
            <a:r>
              <a:rPr lang="en-US" sz="1600" b="1" dirty="0" smtClean="0">
                <a:latin typeface="Times New Roman" pitchFamily="18" charset="0"/>
                <a:cs typeface="Times New Roman" pitchFamily="18" charset="0"/>
              </a:rPr>
              <a:t>The inner conductor of the </a:t>
            </a:r>
            <a:r>
              <a:rPr lang="en-US" sz="1600" b="1" i="1" dirty="0" smtClean="0">
                <a:latin typeface="Times New Roman" pitchFamily="18" charset="0"/>
                <a:cs typeface="Times New Roman" pitchFamily="18" charset="0"/>
              </a:rPr>
              <a:t>Coaxial Probe</a:t>
            </a:r>
            <a:r>
              <a:rPr lang="en-US" sz="1600" b="1" dirty="0" smtClean="0">
                <a:latin typeface="Times New Roman" pitchFamily="18" charset="0"/>
                <a:cs typeface="Times New Roman" pitchFamily="18" charset="0"/>
              </a:rPr>
              <a:t> extends into the hole of the fin on the far side and acts like a capacitor. The more conductor, the more capacitance. Trim for best Return Loss.</a:t>
            </a:r>
            <a:endParaRPr lang="en-US" sz="1600" b="1" dirty="0">
              <a:latin typeface="Times New Roman" pitchFamily="18" charset="0"/>
              <a:cs typeface="Times New Roman" pitchFamily="18" charset="0"/>
            </a:endParaRPr>
          </a:p>
        </p:txBody>
      </p:sp>
      <p:sp>
        <p:nvSpPr>
          <p:cNvPr id="46" name="TextBox 45"/>
          <p:cNvSpPr txBox="1"/>
          <p:nvPr/>
        </p:nvSpPr>
        <p:spPr>
          <a:xfrm>
            <a:off x="196548" y="2502552"/>
            <a:ext cx="1854034"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Inner Conductor</a:t>
            </a:r>
            <a:endParaRPr lang="en-US" b="1" dirty="0">
              <a:latin typeface="Times New Roman" pitchFamily="18" charset="0"/>
              <a:cs typeface="Times New Roman" pitchFamily="18" charset="0"/>
            </a:endParaRPr>
          </a:p>
        </p:txBody>
      </p:sp>
      <p:cxnSp>
        <p:nvCxnSpPr>
          <p:cNvPr id="47" name="Straight Connector 46"/>
          <p:cNvCxnSpPr/>
          <p:nvPr/>
        </p:nvCxnSpPr>
        <p:spPr>
          <a:xfrm flipH="1">
            <a:off x="2130709" y="1975779"/>
            <a:ext cx="968" cy="98608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88768" y="2037335"/>
            <a:ext cx="1772921"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Teflon Insulator</a:t>
            </a:r>
            <a:endParaRPr lang="en-US" b="1" dirty="0">
              <a:latin typeface="Times New Roman" pitchFamily="18" charset="0"/>
              <a:cs typeface="Times New Roman" pitchFamily="18" charset="0"/>
            </a:endParaRPr>
          </a:p>
        </p:txBody>
      </p:sp>
      <p:sp>
        <p:nvSpPr>
          <p:cNvPr id="49" name="TextBox 48"/>
          <p:cNvSpPr txBox="1"/>
          <p:nvPr/>
        </p:nvSpPr>
        <p:spPr>
          <a:xfrm>
            <a:off x="96256" y="918385"/>
            <a:ext cx="1950214" cy="646331"/>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Semi-rigid Cable</a:t>
            </a:r>
          </a:p>
          <a:p>
            <a:pPr algn="ctr"/>
            <a:r>
              <a:rPr lang="en-US" b="1" dirty="0" smtClean="0">
                <a:latin typeface="Times New Roman" pitchFamily="18" charset="0"/>
                <a:cs typeface="Times New Roman" pitchFamily="18" charset="0"/>
              </a:rPr>
              <a:t>Outer  Conductor</a:t>
            </a:r>
            <a:endParaRPr lang="en-US" b="1" dirty="0">
              <a:latin typeface="Times New Roman" pitchFamily="18" charset="0"/>
              <a:cs typeface="Times New Roman" pitchFamily="18" charset="0"/>
            </a:endParaRPr>
          </a:p>
        </p:txBody>
      </p:sp>
      <p:grpSp>
        <p:nvGrpSpPr>
          <p:cNvPr id="50" name="Group 49"/>
          <p:cNvGrpSpPr/>
          <p:nvPr/>
        </p:nvGrpSpPr>
        <p:grpSpPr>
          <a:xfrm>
            <a:off x="3543254" y="2240977"/>
            <a:ext cx="107950" cy="3565525"/>
            <a:chOff x="3543254" y="1374673"/>
            <a:chExt cx="107950" cy="3565525"/>
          </a:xfrm>
        </p:grpSpPr>
        <p:sp>
          <p:nvSpPr>
            <p:cNvPr id="51" name="Line 17"/>
            <p:cNvSpPr>
              <a:spLocks noChangeShapeType="1"/>
            </p:cNvSpPr>
            <p:nvPr/>
          </p:nvSpPr>
          <p:spPr bwMode="auto">
            <a:xfrm flipV="1">
              <a:off x="3590211" y="1374673"/>
              <a:ext cx="0" cy="2232025"/>
            </a:xfrm>
            <a:prstGeom prst="line">
              <a:avLst/>
            </a:prstGeom>
            <a:noFill/>
            <a:ln w="63500">
              <a:solidFill>
                <a:srgbClr val="0000FF"/>
              </a:solidFill>
              <a:round/>
              <a:headEnd/>
              <a:tailEnd type="triangle" w="med" len="med"/>
            </a:ln>
          </p:spPr>
          <p:txBody>
            <a:bodyPr>
              <a:spAutoFit/>
            </a:bodyPr>
            <a:lstStyle/>
            <a:p>
              <a:endParaRPr lang="en-US"/>
            </a:p>
          </p:txBody>
        </p:sp>
        <p:sp>
          <p:nvSpPr>
            <p:cNvPr id="52" name="Freeform 20"/>
            <p:cNvSpPr>
              <a:spLocks/>
            </p:cNvSpPr>
            <p:nvPr/>
          </p:nvSpPr>
          <p:spPr bwMode="auto">
            <a:xfrm rot="5400000">
              <a:off x="3056685" y="4345679"/>
              <a:ext cx="1081088" cy="107950"/>
            </a:xfrm>
            <a:custGeom>
              <a:avLst/>
              <a:gdLst>
                <a:gd name="T0" fmla="*/ 0 w 1120"/>
                <a:gd name="T1" fmla="*/ 79 h 90"/>
                <a:gd name="T2" fmla="*/ 976 w 1120"/>
                <a:gd name="T3" fmla="*/ 79 h 90"/>
                <a:gd name="T4" fmla="*/ 862 w 1120"/>
                <a:gd name="T5" fmla="*/ 11 h 90"/>
                <a:gd name="T6" fmla="*/ 46 w 1120"/>
                <a:gd name="T7" fmla="*/ 11 h 90"/>
                <a:gd name="T8" fmla="*/ 0 60000 65536"/>
                <a:gd name="T9" fmla="*/ 0 60000 65536"/>
                <a:gd name="T10" fmla="*/ 0 60000 65536"/>
                <a:gd name="T11" fmla="*/ 0 60000 65536"/>
                <a:gd name="T12" fmla="*/ 0 w 1120"/>
                <a:gd name="T13" fmla="*/ 0 h 90"/>
                <a:gd name="T14" fmla="*/ 1120 w 1120"/>
                <a:gd name="T15" fmla="*/ 90 h 90"/>
              </a:gdLst>
              <a:ahLst/>
              <a:cxnLst>
                <a:cxn ang="T8">
                  <a:pos x="T0" y="T1"/>
                </a:cxn>
                <a:cxn ang="T9">
                  <a:pos x="T2" y="T3"/>
                </a:cxn>
                <a:cxn ang="T10">
                  <a:pos x="T4" y="T5"/>
                </a:cxn>
                <a:cxn ang="T11">
                  <a:pos x="T6" y="T7"/>
                </a:cxn>
              </a:cxnLst>
              <a:rect l="T12" t="T13" r="T14" b="T15"/>
              <a:pathLst>
                <a:path w="1120" h="90">
                  <a:moveTo>
                    <a:pt x="0" y="79"/>
                  </a:moveTo>
                  <a:cubicBezTo>
                    <a:pt x="416" y="84"/>
                    <a:pt x="832" y="90"/>
                    <a:pt x="976" y="79"/>
                  </a:cubicBezTo>
                  <a:cubicBezTo>
                    <a:pt x="1120" y="68"/>
                    <a:pt x="1017" y="22"/>
                    <a:pt x="862" y="11"/>
                  </a:cubicBezTo>
                  <a:cubicBezTo>
                    <a:pt x="707" y="0"/>
                    <a:pt x="376" y="5"/>
                    <a:pt x="46" y="11"/>
                  </a:cubicBezTo>
                </a:path>
              </a:pathLst>
            </a:custGeom>
            <a:noFill/>
            <a:ln w="38100">
              <a:solidFill>
                <a:srgbClr val="0000FF"/>
              </a:solidFill>
              <a:round/>
              <a:headEnd/>
              <a:tailEnd type="triangle" w="med" len="med"/>
            </a:ln>
          </p:spPr>
          <p:txBody>
            <a:bodyPr>
              <a:spAutoFit/>
            </a:bodyPr>
            <a:lstStyle/>
            <a:p>
              <a:endParaRPr lang="en-US"/>
            </a:p>
          </p:txBody>
        </p:sp>
      </p:grpSp>
      <p:pic>
        <p:nvPicPr>
          <p:cNvPr id="53" name="Picture 2"/>
          <p:cNvPicPr>
            <a:picLocks noChangeAspect="1" noChangeArrowheads="1"/>
          </p:cNvPicPr>
          <p:nvPr/>
        </p:nvPicPr>
        <p:blipFill>
          <a:blip r:embed="rId5" cstate="print"/>
          <a:srcRect/>
          <a:stretch>
            <a:fillRect/>
          </a:stretch>
        </p:blipFill>
        <p:spPr bwMode="auto">
          <a:xfrm>
            <a:off x="6581275" y="1053071"/>
            <a:ext cx="2026568" cy="2015494"/>
          </a:xfrm>
          <a:prstGeom prst="rect">
            <a:avLst/>
          </a:prstGeom>
          <a:noFill/>
          <a:ln w="9525">
            <a:noFill/>
            <a:miter lim="800000"/>
            <a:headEnd/>
            <a:tailEnd/>
          </a:ln>
        </p:spPr>
      </p:pic>
      <p:grpSp>
        <p:nvGrpSpPr>
          <p:cNvPr id="54" name="Group 53"/>
          <p:cNvGrpSpPr/>
          <p:nvPr/>
        </p:nvGrpSpPr>
        <p:grpSpPr>
          <a:xfrm>
            <a:off x="5396043" y="4545208"/>
            <a:ext cx="2408142" cy="251210"/>
            <a:chOff x="5396043" y="4545208"/>
            <a:chExt cx="2408142" cy="251210"/>
          </a:xfrm>
          <a:solidFill>
            <a:srgbClr val="F66210"/>
          </a:solidFill>
        </p:grpSpPr>
        <p:sp>
          <p:nvSpPr>
            <p:cNvPr id="55" name="Rectangle 54"/>
            <p:cNvSpPr/>
            <p:nvPr/>
          </p:nvSpPr>
          <p:spPr>
            <a:xfrm>
              <a:off x="6556549" y="454687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955125" y="454855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341973" y="454855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713749" y="454855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171381" y="454855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791219" y="4555257"/>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396043" y="4545208"/>
              <a:ext cx="90436" cy="2411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270453" y="3280261"/>
            <a:ext cx="2484438" cy="1337204"/>
            <a:chOff x="5270453" y="2413957"/>
            <a:chExt cx="2484438" cy="1337204"/>
          </a:xfrm>
        </p:grpSpPr>
        <p:sp>
          <p:nvSpPr>
            <p:cNvPr id="63" name="Line 9"/>
            <p:cNvSpPr>
              <a:spLocks noChangeShapeType="1"/>
            </p:cNvSpPr>
            <p:nvPr/>
          </p:nvSpPr>
          <p:spPr bwMode="auto">
            <a:xfrm>
              <a:off x="6533155" y="3060288"/>
              <a:ext cx="1221736" cy="655947"/>
            </a:xfrm>
            <a:prstGeom prst="line">
              <a:avLst/>
            </a:prstGeom>
            <a:noFill/>
            <a:ln w="57150">
              <a:solidFill>
                <a:schemeClr val="tx1"/>
              </a:solidFill>
              <a:round/>
              <a:headEnd/>
              <a:tailEnd type="triangle" w="med" len="med"/>
            </a:ln>
          </p:spPr>
          <p:txBody>
            <a:bodyPr wrap="square">
              <a:spAutoFit/>
            </a:bodyPr>
            <a:lstStyle/>
            <a:p>
              <a:endParaRPr lang="en-US"/>
            </a:p>
          </p:txBody>
        </p:sp>
        <p:sp>
          <p:nvSpPr>
            <p:cNvPr id="64" name="Line 10"/>
            <p:cNvSpPr>
              <a:spLocks noChangeShapeType="1"/>
            </p:cNvSpPr>
            <p:nvPr/>
          </p:nvSpPr>
          <p:spPr bwMode="auto">
            <a:xfrm flipH="1">
              <a:off x="5667329" y="3060288"/>
              <a:ext cx="865826" cy="690872"/>
            </a:xfrm>
            <a:prstGeom prst="line">
              <a:avLst/>
            </a:prstGeom>
            <a:noFill/>
            <a:ln w="57150">
              <a:solidFill>
                <a:schemeClr val="tx1"/>
              </a:solidFill>
              <a:round/>
              <a:headEnd/>
              <a:tailEnd type="triangle" w="med" len="med"/>
            </a:ln>
          </p:spPr>
          <p:txBody>
            <a:bodyPr wrap="square">
              <a:spAutoFit/>
            </a:bodyPr>
            <a:lstStyle/>
            <a:p>
              <a:endParaRPr lang="en-US"/>
            </a:p>
          </p:txBody>
        </p:sp>
        <p:sp>
          <p:nvSpPr>
            <p:cNvPr id="65" name="Line 11"/>
            <p:cNvSpPr>
              <a:spLocks noChangeShapeType="1"/>
            </p:cNvSpPr>
            <p:nvPr/>
          </p:nvSpPr>
          <p:spPr bwMode="auto">
            <a:xfrm flipH="1">
              <a:off x="6026104" y="3060288"/>
              <a:ext cx="507050" cy="690873"/>
            </a:xfrm>
            <a:prstGeom prst="line">
              <a:avLst/>
            </a:prstGeom>
            <a:noFill/>
            <a:ln w="57150">
              <a:solidFill>
                <a:schemeClr val="tx1"/>
              </a:solidFill>
              <a:round/>
              <a:headEnd/>
              <a:tailEnd type="triangle" w="med" len="med"/>
            </a:ln>
          </p:spPr>
          <p:txBody>
            <a:bodyPr wrap="square">
              <a:spAutoFit/>
            </a:bodyPr>
            <a:lstStyle/>
            <a:p>
              <a:endParaRPr lang="en-US"/>
            </a:p>
          </p:txBody>
        </p:sp>
        <p:sp>
          <p:nvSpPr>
            <p:cNvPr id="66" name="Line 12"/>
            <p:cNvSpPr>
              <a:spLocks noChangeShapeType="1"/>
            </p:cNvSpPr>
            <p:nvPr/>
          </p:nvSpPr>
          <p:spPr bwMode="auto">
            <a:xfrm flipH="1">
              <a:off x="5270453" y="3060289"/>
              <a:ext cx="1262701" cy="690872"/>
            </a:xfrm>
            <a:prstGeom prst="line">
              <a:avLst/>
            </a:prstGeom>
            <a:noFill/>
            <a:ln w="57150">
              <a:solidFill>
                <a:schemeClr val="tx1"/>
              </a:solidFill>
              <a:round/>
              <a:headEnd/>
              <a:tailEnd type="triangle" w="med" len="med"/>
            </a:ln>
          </p:spPr>
          <p:txBody>
            <a:bodyPr wrap="square">
              <a:spAutoFit/>
            </a:bodyPr>
            <a:lstStyle/>
            <a:p>
              <a:endParaRPr lang="en-US"/>
            </a:p>
          </p:txBody>
        </p:sp>
        <p:sp>
          <p:nvSpPr>
            <p:cNvPr id="67" name="Text Box 14"/>
            <p:cNvSpPr txBox="1">
              <a:spLocks noChangeArrowheads="1"/>
            </p:cNvSpPr>
            <p:nvPr/>
          </p:nvSpPr>
          <p:spPr bwMode="auto">
            <a:xfrm>
              <a:off x="5702254" y="2413957"/>
              <a:ext cx="1649078" cy="646331"/>
            </a:xfrm>
            <a:prstGeom prst="rect">
              <a:avLst/>
            </a:prstGeom>
            <a:solidFill>
              <a:srgbClr val="FFFF00"/>
            </a:solidFill>
            <a:ln w="9525" algn="ctr">
              <a:solidFill>
                <a:schemeClr val="tx1"/>
              </a:solidFill>
              <a:miter lim="800000"/>
              <a:headEnd/>
              <a:tailEnd/>
            </a:ln>
            <a:effectLst/>
          </p:spPr>
          <p:txBody>
            <a:bodyPr wrap="square">
              <a:spAutoFit/>
            </a:bodyPr>
            <a:lstStyle/>
            <a:p>
              <a:pPr algn="ctr">
                <a:defRPr/>
              </a:pPr>
              <a:r>
                <a:rPr lang="en-US" b="1" dirty="0" smtClean="0">
                  <a:latin typeface="Times New Roman" pitchFamily="18" charset="0"/>
                  <a:cs typeface="Times New Roman" pitchFamily="18" charset="0"/>
                </a:rPr>
                <a:t>X-oriented Shorting Pins</a:t>
              </a:r>
              <a:endParaRPr lang="en-US" b="1" dirty="0">
                <a:latin typeface="Times New Roman" pitchFamily="18" charset="0"/>
                <a:cs typeface="Times New Roman" pitchFamily="18" charset="0"/>
              </a:endParaRPr>
            </a:p>
          </p:txBody>
        </p:sp>
        <p:sp>
          <p:nvSpPr>
            <p:cNvPr id="68" name="Text Box 15"/>
            <p:cNvSpPr txBox="1">
              <a:spLocks noChangeArrowheads="1"/>
            </p:cNvSpPr>
            <p:nvPr/>
          </p:nvSpPr>
          <p:spPr bwMode="auto">
            <a:xfrm>
              <a:off x="6398161" y="3031320"/>
              <a:ext cx="539750" cy="519112"/>
            </a:xfrm>
            <a:prstGeom prst="rect">
              <a:avLst/>
            </a:prstGeom>
            <a:noFill/>
            <a:ln w="9525" algn="ctr">
              <a:noFill/>
              <a:miter lim="800000"/>
              <a:headEnd/>
              <a:tailEnd/>
            </a:ln>
          </p:spPr>
          <p:txBody>
            <a:bodyPr wrap="none">
              <a:spAutoFit/>
            </a:bodyPr>
            <a:lstStyle/>
            <a:p>
              <a:r>
                <a:rPr lang="en-US" sz="2800" b="1" dirty="0">
                  <a:latin typeface="Times New Roman" pitchFamily="18" charset="0"/>
                </a:rPr>
                <a:t>…</a:t>
              </a:r>
            </a:p>
          </p:txBody>
        </p:sp>
      </p:grpSp>
      <p:grpSp>
        <p:nvGrpSpPr>
          <p:cNvPr id="69" name="Group 68"/>
          <p:cNvGrpSpPr/>
          <p:nvPr/>
        </p:nvGrpSpPr>
        <p:grpSpPr>
          <a:xfrm>
            <a:off x="5132148" y="4618926"/>
            <a:ext cx="2483459" cy="98895"/>
            <a:chOff x="5132148" y="4618926"/>
            <a:chExt cx="2483459" cy="98895"/>
          </a:xfrm>
          <a:solidFill>
            <a:srgbClr val="F66210"/>
          </a:solidFill>
        </p:grpSpPr>
        <p:sp>
          <p:nvSpPr>
            <p:cNvPr id="70" name="Oval 69"/>
            <p:cNvSpPr/>
            <p:nvPr/>
          </p:nvSpPr>
          <p:spPr>
            <a:xfrm>
              <a:off x="6746163" y="4621338"/>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520218" y="4618926"/>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135386" y="4619145"/>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355844" y="4622434"/>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967717" y="4619035"/>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582990" y="4619036"/>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132148" y="4619145"/>
              <a:ext cx="95389" cy="95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Freeform 16"/>
          <p:cNvSpPr>
            <a:spLocks/>
          </p:cNvSpPr>
          <p:nvPr/>
        </p:nvSpPr>
        <p:spPr bwMode="auto">
          <a:xfrm>
            <a:off x="3686129" y="4438077"/>
            <a:ext cx="1778000" cy="269875"/>
          </a:xfrm>
          <a:custGeom>
            <a:avLst/>
            <a:gdLst>
              <a:gd name="T0" fmla="*/ 0 w 1120"/>
              <a:gd name="T1" fmla="*/ 79 h 90"/>
              <a:gd name="T2" fmla="*/ 976 w 1120"/>
              <a:gd name="T3" fmla="*/ 79 h 90"/>
              <a:gd name="T4" fmla="*/ 862 w 1120"/>
              <a:gd name="T5" fmla="*/ 11 h 90"/>
              <a:gd name="T6" fmla="*/ 46 w 1120"/>
              <a:gd name="T7" fmla="*/ 11 h 90"/>
              <a:gd name="T8" fmla="*/ 0 60000 65536"/>
              <a:gd name="T9" fmla="*/ 0 60000 65536"/>
              <a:gd name="T10" fmla="*/ 0 60000 65536"/>
              <a:gd name="T11" fmla="*/ 0 60000 65536"/>
              <a:gd name="T12" fmla="*/ 0 w 1120"/>
              <a:gd name="T13" fmla="*/ 0 h 90"/>
              <a:gd name="T14" fmla="*/ 1120 w 1120"/>
              <a:gd name="T15" fmla="*/ 90 h 90"/>
            </a:gdLst>
            <a:ahLst/>
            <a:cxnLst>
              <a:cxn ang="T8">
                <a:pos x="T0" y="T1"/>
              </a:cxn>
              <a:cxn ang="T9">
                <a:pos x="T2" y="T3"/>
              </a:cxn>
              <a:cxn ang="T10">
                <a:pos x="T4" y="T5"/>
              </a:cxn>
              <a:cxn ang="T11">
                <a:pos x="T6" y="T7"/>
              </a:cxn>
            </a:cxnLst>
            <a:rect l="T12" t="T13" r="T14" b="T15"/>
            <a:pathLst>
              <a:path w="1120" h="90">
                <a:moveTo>
                  <a:pt x="0" y="79"/>
                </a:moveTo>
                <a:cubicBezTo>
                  <a:pt x="416" y="84"/>
                  <a:pt x="832" y="90"/>
                  <a:pt x="976" y="79"/>
                </a:cubicBezTo>
                <a:cubicBezTo>
                  <a:pt x="1120" y="68"/>
                  <a:pt x="1017" y="22"/>
                  <a:pt x="862" y="11"/>
                </a:cubicBezTo>
                <a:cubicBezTo>
                  <a:pt x="707" y="0"/>
                  <a:pt x="376" y="5"/>
                  <a:pt x="46" y="11"/>
                </a:cubicBezTo>
              </a:path>
            </a:pathLst>
          </a:custGeom>
          <a:noFill/>
          <a:ln w="38100">
            <a:solidFill>
              <a:srgbClr val="0000FF"/>
            </a:solidFill>
            <a:round/>
            <a:headEnd/>
            <a:tailEnd type="triangle" w="med" len="med"/>
          </a:ln>
        </p:spPr>
        <p:txBody>
          <a:bodyPr>
            <a:spAutoFit/>
          </a:bodyPr>
          <a:lstStyle/>
          <a:p>
            <a:endParaRPr lang="en-US"/>
          </a:p>
        </p:txBody>
      </p:sp>
      <p:sp>
        <p:nvSpPr>
          <p:cNvPr id="78" name="TextBox 77"/>
          <p:cNvSpPr txBox="1"/>
          <p:nvPr/>
        </p:nvSpPr>
        <p:spPr>
          <a:xfrm>
            <a:off x="1321656" y="4947215"/>
            <a:ext cx="937116" cy="369332"/>
          </a:xfrm>
          <a:prstGeom prst="rect">
            <a:avLst/>
          </a:prstGeom>
          <a:noFill/>
        </p:spPr>
        <p:txBody>
          <a:bodyPr wrap="none" rtlCol="0">
            <a:spAutoFit/>
          </a:bodyPr>
          <a:lstStyle/>
          <a:p>
            <a:pPr algn="ctr"/>
            <a:r>
              <a:rPr lang="en-US" b="1" dirty="0" smtClean="0">
                <a:solidFill>
                  <a:srgbClr val="0000FF"/>
                </a:solidFill>
                <a:latin typeface="Times New Roman" pitchFamily="18" charset="0"/>
                <a:cs typeface="Times New Roman" pitchFamily="18" charset="0"/>
              </a:rPr>
              <a:t>Desired</a:t>
            </a:r>
            <a:endParaRPr lang="en-US" b="1" dirty="0">
              <a:solidFill>
                <a:srgbClr val="0000FF"/>
              </a:solidFill>
              <a:latin typeface="Times New Roman" pitchFamily="18" charset="0"/>
              <a:cs typeface="Times New Roman" pitchFamily="18" charset="0"/>
            </a:endParaRPr>
          </a:p>
        </p:txBody>
      </p:sp>
      <p:sp>
        <p:nvSpPr>
          <p:cNvPr id="79" name="TextBox 78"/>
          <p:cNvSpPr txBox="1"/>
          <p:nvPr/>
        </p:nvSpPr>
        <p:spPr>
          <a:xfrm>
            <a:off x="129811" y="4949303"/>
            <a:ext cx="1197765" cy="369332"/>
          </a:xfrm>
          <a:prstGeom prst="rect">
            <a:avLst/>
          </a:prstGeom>
          <a:noFill/>
        </p:spPr>
        <p:txBody>
          <a:bodyPr wrap="none" rtlCol="0">
            <a:spAutoFit/>
          </a:bodyPr>
          <a:lstStyle/>
          <a:p>
            <a:pPr algn="ctr"/>
            <a:r>
              <a:rPr lang="en-US" b="1" dirty="0" smtClean="0">
                <a:solidFill>
                  <a:srgbClr val="FF0000"/>
                </a:solidFill>
                <a:latin typeface="Times New Roman" pitchFamily="18" charset="0"/>
                <a:cs typeface="Times New Roman" pitchFamily="18" charset="0"/>
              </a:rPr>
              <a:t>Unwanted</a:t>
            </a:r>
            <a:endParaRPr lang="en-US" b="1" dirty="0">
              <a:solidFill>
                <a:srgbClr val="FF0000"/>
              </a:solidFill>
              <a:latin typeface="Times New Roman" pitchFamily="18" charset="0"/>
              <a:cs typeface="Times New Roman" pitchFamily="18" charset="0"/>
            </a:endParaRPr>
          </a:p>
        </p:txBody>
      </p:sp>
      <p:sp>
        <p:nvSpPr>
          <p:cNvPr id="80" name="TextBox 79"/>
          <p:cNvSpPr txBox="1"/>
          <p:nvPr/>
        </p:nvSpPr>
        <p:spPr>
          <a:xfrm>
            <a:off x="5815448" y="6437641"/>
            <a:ext cx="2317898" cy="420359"/>
          </a:xfrm>
          <a:prstGeom prst="rect">
            <a:avLst/>
          </a:prstGeom>
          <a:noFill/>
        </p:spPr>
        <p:txBody>
          <a:bodyPr wrap="square" rtlCol="0">
            <a:normAutofit fontScale="70000" lnSpcReduction="20000"/>
          </a:bodyPr>
          <a:lstStyle/>
          <a:p>
            <a:pPr algn="ctr"/>
            <a:r>
              <a:rPr lang="en-US" sz="1200" b="1" i="1" dirty="0" smtClean="0">
                <a:solidFill>
                  <a:srgbClr val="0000FF"/>
                </a:solidFill>
                <a:latin typeface="Times New Roman" pitchFamily="18" charset="0"/>
                <a:cs typeface="Times New Roman" pitchFamily="18" charset="0"/>
              </a:rPr>
              <a:t>Octave-band </a:t>
            </a:r>
            <a:r>
              <a:rPr lang="en-US" sz="1200" b="1" i="1" dirty="0" err="1" smtClean="0">
                <a:solidFill>
                  <a:srgbClr val="0000FF"/>
                </a:solidFill>
                <a:latin typeface="Times New Roman" pitchFamily="18" charset="0"/>
                <a:cs typeface="Times New Roman" pitchFamily="18" charset="0"/>
              </a:rPr>
              <a:t>Orthomode</a:t>
            </a:r>
            <a:r>
              <a:rPr lang="en-US" sz="1200" b="1" i="1" dirty="0" smtClean="0">
                <a:solidFill>
                  <a:srgbClr val="0000FF"/>
                </a:solidFill>
                <a:latin typeface="Times New Roman" pitchFamily="18" charset="0"/>
                <a:cs typeface="Times New Roman" pitchFamily="18" charset="0"/>
              </a:rPr>
              <a:t> Transducers for the Expanded Very Large Array, </a:t>
            </a:r>
            <a:r>
              <a:rPr lang="en-US" sz="1200" b="1" dirty="0" err="1" smtClean="0">
                <a:solidFill>
                  <a:srgbClr val="0000FF"/>
                </a:solidFill>
                <a:latin typeface="Times New Roman" pitchFamily="18" charset="0"/>
                <a:cs typeface="Times New Roman" pitchFamily="18" charset="0"/>
              </a:rPr>
              <a:t>G.Coutts</a:t>
            </a:r>
            <a:r>
              <a:rPr lang="en-US" sz="1200" b="1" dirty="0" smtClean="0">
                <a:solidFill>
                  <a:srgbClr val="0000FF"/>
                </a:solidFill>
                <a:latin typeface="Times New Roman" pitchFamily="18" charset="0"/>
                <a:cs typeface="Times New Roman" pitchFamily="18" charset="0"/>
              </a:rPr>
              <a:t>, </a:t>
            </a:r>
            <a:r>
              <a:rPr lang="en-US" sz="1200" b="1" dirty="0" err="1" smtClean="0">
                <a:solidFill>
                  <a:srgbClr val="0000FF"/>
                </a:solidFill>
                <a:latin typeface="Times New Roman" pitchFamily="18" charset="0"/>
                <a:cs typeface="Times New Roman" pitchFamily="18" charset="0"/>
              </a:rPr>
              <a:t>H.Dinwiddie</a:t>
            </a:r>
            <a:r>
              <a:rPr lang="en-US" sz="1200" b="1" dirty="0" smtClean="0">
                <a:solidFill>
                  <a:srgbClr val="0000FF"/>
                </a:solidFill>
                <a:latin typeface="Times New Roman" pitchFamily="18" charset="0"/>
                <a:cs typeface="Times New Roman" pitchFamily="18" charset="0"/>
              </a:rPr>
              <a:t> &amp; </a:t>
            </a:r>
            <a:r>
              <a:rPr lang="en-US" sz="1200" b="1" dirty="0" err="1" smtClean="0">
                <a:solidFill>
                  <a:srgbClr val="0000FF"/>
                </a:solidFill>
                <a:latin typeface="Times New Roman" pitchFamily="18" charset="0"/>
                <a:cs typeface="Times New Roman" pitchFamily="18" charset="0"/>
              </a:rPr>
              <a:t>P.Lilie</a:t>
            </a:r>
            <a:r>
              <a:rPr lang="en-US" sz="1200" b="1" dirty="0" smtClean="0">
                <a:solidFill>
                  <a:srgbClr val="0000FF"/>
                </a:solidFill>
                <a:latin typeface="Times New Roman" pitchFamily="18" charset="0"/>
                <a:cs typeface="Times New Roman" pitchFamily="18" charset="0"/>
              </a:rPr>
              <a:t>, URSI Conference, 2009</a:t>
            </a:r>
          </a:p>
        </p:txBody>
      </p:sp>
    </p:spTree>
    <p:extLst>
      <p:ext uri="{BB962C8B-B14F-4D97-AF65-F5344CB8AC3E}">
        <p14:creationId xmlns:p14="http://schemas.microsoft.com/office/powerpoint/2010/main" val="79531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additive="base">
                                        <p:cTn id="18" dur="500" fill="hold"/>
                                        <p:tgtEl>
                                          <p:spTgt spid="49"/>
                                        </p:tgtEl>
                                        <p:attrNameLst>
                                          <p:attrName>ppt_x</p:attrName>
                                        </p:attrNameLst>
                                      </p:cBhvr>
                                      <p:tavLst>
                                        <p:tav tm="0">
                                          <p:val>
                                            <p:strVal val="0-#ppt_w/2"/>
                                          </p:val>
                                        </p:tav>
                                        <p:tav tm="100000">
                                          <p:val>
                                            <p:strVal val="#ppt_x"/>
                                          </p:val>
                                        </p:tav>
                                      </p:tavLst>
                                    </p:anim>
                                    <p:anim calcmode="lin" valueType="num">
                                      <p:cBhvr additive="base">
                                        <p:cTn id="19" dur="500" fill="hold"/>
                                        <p:tgtEl>
                                          <p:spTgt spid="4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0-#ppt_w/2"/>
                                          </p:val>
                                        </p:tav>
                                        <p:tav tm="100000">
                                          <p:val>
                                            <p:strVal val="#ppt_x"/>
                                          </p:val>
                                        </p:tav>
                                      </p:tavLst>
                                    </p:anim>
                                    <p:anim calcmode="lin" valueType="num">
                                      <p:cBhvr additive="base">
                                        <p:cTn id="24"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2" presetClass="entr" presetSubtype="8"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0-#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0-#ppt_w/2"/>
                                          </p:val>
                                        </p:tav>
                                        <p:tav tm="100000">
                                          <p:val>
                                            <p:strVal val="#ppt_x"/>
                                          </p:val>
                                        </p:tav>
                                      </p:tavLst>
                                    </p:anim>
                                    <p:anim calcmode="lin" valueType="num">
                                      <p:cBhvr additive="base">
                                        <p:cTn id="38" dur="500" fill="hold"/>
                                        <p:tgtEl>
                                          <p:spTgt spid="44"/>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500"/>
                            </p:stCondLst>
                            <p:childTnLst>
                              <p:par>
                                <p:cTn id="45" presetID="8" presetClass="exit" presetSubtype="16" fill="hold" grpId="1" nodeType="afterEffect">
                                  <p:stCondLst>
                                    <p:cond delay="0"/>
                                  </p:stCondLst>
                                  <p:childTnLst>
                                    <p:animEffect transition="out" filter="diamond(in)">
                                      <p:cBhvr>
                                        <p:cTn id="46" dur="2000"/>
                                        <p:tgtEl>
                                          <p:spTgt spid="40"/>
                                        </p:tgtEl>
                                      </p:cBhvr>
                                    </p:animEffect>
                                    <p:set>
                                      <p:cBhvr>
                                        <p:cTn id="47" dur="1" fill="hold">
                                          <p:stCondLst>
                                            <p:cond delay="1999"/>
                                          </p:stCondLst>
                                        </p:cTn>
                                        <p:tgtEl>
                                          <p:spTgt spid="40"/>
                                        </p:tgtEl>
                                        <p:attrNameLst>
                                          <p:attrName>style.visibility</p:attrName>
                                        </p:attrNameLst>
                                      </p:cBhvr>
                                      <p:to>
                                        <p:strVal val="hidden"/>
                                      </p:to>
                                    </p:set>
                                  </p:childTnLst>
                                </p:cTn>
                              </p:par>
                              <p:par>
                                <p:cTn id="48" presetID="8" presetClass="exit" presetSubtype="16" fill="hold" grpId="1" nodeType="withEffect">
                                  <p:stCondLst>
                                    <p:cond delay="0"/>
                                  </p:stCondLst>
                                  <p:childTnLst>
                                    <p:animEffect transition="out" filter="diamond(in)">
                                      <p:cBhvr>
                                        <p:cTn id="49" dur="2000"/>
                                        <p:tgtEl>
                                          <p:spTgt spid="48"/>
                                        </p:tgtEl>
                                      </p:cBhvr>
                                    </p:animEffect>
                                    <p:set>
                                      <p:cBhvr>
                                        <p:cTn id="50" dur="1" fill="hold">
                                          <p:stCondLst>
                                            <p:cond delay="1999"/>
                                          </p:stCondLst>
                                        </p:cTn>
                                        <p:tgtEl>
                                          <p:spTgt spid="48"/>
                                        </p:tgtEl>
                                        <p:attrNameLst>
                                          <p:attrName>style.visibility</p:attrName>
                                        </p:attrNameLst>
                                      </p:cBhvr>
                                      <p:to>
                                        <p:strVal val="hidden"/>
                                      </p:to>
                                    </p:set>
                                  </p:childTnLst>
                                </p:cTn>
                              </p:par>
                              <p:par>
                                <p:cTn id="51" presetID="8" presetClass="exit" presetSubtype="16" fill="hold" grpId="1" nodeType="withEffect">
                                  <p:stCondLst>
                                    <p:cond delay="0"/>
                                  </p:stCondLst>
                                  <p:childTnLst>
                                    <p:animEffect transition="out" filter="diamond(in)">
                                      <p:cBhvr>
                                        <p:cTn id="52" dur="2000"/>
                                        <p:tgtEl>
                                          <p:spTgt spid="49"/>
                                        </p:tgtEl>
                                      </p:cBhvr>
                                    </p:animEffect>
                                    <p:set>
                                      <p:cBhvr>
                                        <p:cTn id="53" dur="1" fill="hold">
                                          <p:stCondLst>
                                            <p:cond delay="1999"/>
                                          </p:stCondLst>
                                        </p:cTn>
                                        <p:tgtEl>
                                          <p:spTgt spid="49"/>
                                        </p:tgtEl>
                                        <p:attrNameLst>
                                          <p:attrName>style.visibility</p:attrName>
                                        </p:attrNameLst>
                                      </p:cBhvr>
                                      <p:to>
                                        <p:strVal val="hidden"/>
                                      </p:to>
                                    </p:set>
                                  </p:childTnLst>
                                </p:cTn>
                              </p:par>
                              <p:par>
                                <p:cTn id="54" presetID="8" presetClass="exit" presetSubtype="16" fill="hold" nodeType="withEffect">
                                  <p:stCondLst>
                                    <p:cond delay="0"/>
                                  </p:stCondLst>
                                  <p:childTnLst>
                                    <p:animEffect transition="out" filter="diamond(in)">
                                      <p:cBhvr>
                                        <p:cTn id="55" dur="2000"/>
                                        <p:tgtEl>
                                          <p:spTgt spid="41"/>
                                        </p:tgtEl>
                                      </p:cBhvr>
                                    </p:animEffect>
                                    <p:set>
                                      <p:cBhvr>
                                        <p:cTn id="56" dur="1" fill="hold">
                                          <p:stCondLst>
                                            <p:cond delay="1999"/>
                                          </p:stCondLst>
                                        </p:cTn>
                                        <p:tgtEl>
                                          <p:spTgt spid="41"/>
                                        </p:tgtEl>
                                        <p:attrNameLst>
                                          <p:attrName>style.visibility</p:attrName>
                                        </p:attrNameLst>
                                      </p:cBhvr>
                                      <p:to>
                                        <p:strVal val="hidden"/>
                                      </p:to>
                                    </p:set>
                                  </p:childTnLst>
                                </p:cTn>
                              </p:par>
                              <p:par>
                                <p:cTn id="57" presetID="8" presetClass="exit" presetSubtype="16" fill="hold" grpId="1" nodeType="withEffect">
                                  <p:stCondLst>
                                    <p:cond delay="0"/>
                                  </p:stCondLst>
                                  <p:childTnLst>
                                    <p:animEffect transition="out" filter="diamond(in)">
                                      <p:cBhvr>
                                        <p:cTn id="58" dur="2000"/>
                                        <p:tgtEl>
                                          <p:spTgt spid="44"/>
                                        </p:tgtEl>
                                      </p:cBhvr>
                                    </p:animEffect>
                                    <p:set>
                                      <p:cBhvr>
                                        <p:cTn id="59" dur="1" fill="hold">
                                          <p:stCondLst>
                                            <p:cond delay="1999"/>
                                          </p:stCondLst>
                                        </p:cTn>
                                        <p:tgtEl>
                                          <p:spTgt spid="44"/>
                                        </p:tgtEl>
                                        <p:attrNameLst>
                                          <p:attrName>style.visibility</p:attrName>
                                        </p:attrNameLst>
                                      </p:cBhvr>
                                      <p:to>
                                        <p:strVal val="hidden"/>
                                      </p:to>
                                    </p:set>
                                  </p:childTnLst>
                                </p:cTn>
                              </p:par>
                              <p:par>
                                <p:cTn id="60" presetID="8" presetClass="exit" presetSubtype="16" fill="hold" grpId="1" nodeType="withEffect">
                                  <p:stCondLst>
                                    <p:cond delay="0"/>
                                  </p:stCondLst>
                                  <p:childTnLst>
                                    <p:animEffect transition="out" filter="diamond(in)">
                                      <p:cBhvr>
                                        <p:cTn id="61" dur="2000"/>
                                        <p:tgtEl>
                                          <p:spTgt spid="46"/>
                                        </p:tgtEl>
                                      </p:cBhvr>
                                    </p:animEffect>
                                    <p:set>
                                      <p:cBhvr>
                                        <p:cTn id="62" dur="1" fill="hold">
                                          <p:stCondLst>
                                            <p:cond delay="1999"/>
                                          </p:stCondLst>
                                        </p:cTn>
                                        <p:tgtEl>
                                          <p:spTgt spid="46"/>
                                        </p:tgtEl>
                                        <p:attrNameLst>
                                          <p:attrName>style.visibility</p:attrName>
                                        </p:attrNameLst>
                                      </p:cBhvr>
                                      <p:to>
                                        <p:strVal val="hidden"/>
                                      </p:to>
                                    </p:set>
                                  </p:childTnLst>
                                </p:cTn>
                              </p:par>
                              <p:par>
                                <p:cTn id="63" presetID="8" presetClass="exit" presetSubtype="16" fill="hold" nodeType="withEffect">
                                  <p:stCondLst>
                                    <p:cond delay="0"/>
                                  </p:stCondLst>
                                  <p:childTnLst>
                                    <p:animEffect transition="out" filter="diamond(in)">
                                      <p:cBhvr>
                                        <p:cTn id="64" dur="2000"/>
                                        <p:tgtEl>
                                          <p:spTgt spid="47"/>
                                        </p:tgtEl>
                                      </p:cBhvr>
                                    </p:animEffect>
                                    <p:set>
                                      <p:cBhvr>
                                        <p:cTn id="65" dur="1" fill="hold">
                                          <p:stCondLst>
                                            <p:cond delay="1999"/>
                                          </p:stCondLst>
                                        </p:cTn>
                                        <p:tgtEl>
                                          <p:spTgt spid="4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ppt_x"/>
                                          </p:val>
                                        </p:tav>
                                        <p:tav tm="100000">
                                          <p:val>
                                            <p:strVal val="#ppt_x"/>
                                          </p:val>
                                        </p:tav>
                                      </p:tavLst>
                                    </p:anim>
                                    <p:anim calcmode="lin" valueType="num">
                                      <p:cBhvr additive="base">
                                        <p:cTn id="71"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fill="hold"/>
                                        <p:tgtEl>
                                          <p:spTgt spid="33"/>
                                        </p:tgtEl>
                                        <p:attrNameLst>
                                          <p:attrName>ppt_x</p:attrName>
                                        </p:attrNameLst>
                                      </p:cBhvr>
                                      <p:tavLst>
                                        <p:tav tm="0">
                                          <p:val>
                                            <p:strVal val="#ppt_x"/>
                                          </p:val>
                                        </p:tav>
                                        <p:tav tm="100000">
                                          <p:val>
                                            <p:strVal val="#ppt_x"/>
                                          </p:val>
                                        </p:tav>
                                      </p:tavLst>
                                    </p:anim>
                                    <p:anim calcmode="lin" valueType="num">
                                      <p:cBhvr additive="base">
                                        <p:cTn id="77" dur="500" fill="hold"/>
                                        <p:tgtEl>
                                          <p:spTgt spid="33"/>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2" presetClass="entr" presetSubtype="4" fill="hold" nodeType="with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0-#ppt_w/2"/>
                                          </p:val>
                                        </p:tav>
                                        <p:tav tm="100000">
                                          <p:val>
                                            <p:strVal val="#ppt_x"/>
                                          </p:val>
                                        </p:tav>
                                      </p:tavLst>
                                    </p:anim>
                                    <p:anim calcmode="lin" valueType="num">
                                      <p:cBhvr additive="base">
                                        <p:cTn id="9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9"/>
                                        </p:tgtEl>
                                        <p:attrNameLst>
                                          <p:attrName>style.visibility</p:attrName>
                                        </p:attrNameLst>
                                      </p:cBhvr>
                                      <p:to>
                                        <p:strVal val="visible"/>
                                      </p:to>
                                    </p:set>
                                  </p:childTnLst>
                                </p:cTn>
                              </p:par>
                              <p:par>
                                <p:cTn id="101" presetID="2" presetClass="entr" presetSubtype="1" fill="hold" nodeType="with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additive="base">
                                        <p:cTn id="103" dur="500" fill="hold"/>
                                        <p:tgtEl>
                                          <p:spTgt spid="62"/>
                                        </p:tgtEl>
                                        <p:attrNameLst>
                                          <p:attrName>ppt_x</p:attrName>
                                        </p:attrNameLst>
                                      </p:cBhvr>
                                      <p:tavLst>
                                        <p:tav tm="0">
                                          <p:val>
                                            <p:strVal val="#ppt_x"/>
                                          </p:val>
                                        </p:tav>
                                        <p:tav tm="100000">
                                          <p:val>
                                            <p:strVal val="#ppt_x"/>
                                          </p:val>
                                        </p:tav>
                                      </p:tavLst>
                                    </p:anim>
                                    <p:anim calcmode="lin" valueType="num">
                                      <p:cBhvr additive="base">
                                        <p:cTn id="104"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500" fill="hold"/>
                                        <p:tgtEl>
                                          <p:spTgt spid="15"/>
                                        </p:tgtEl>
                                        <p:attrNameLst>
                                          <p:attrName>ppt_x</p:attrName>
                                        </p:attrNameLst>
                                      </p:cBhvr>
                                      <p:tavLst>
                                        <p:tav tm="0">
                                          <p:val>
                                            <p:strVal val="1+#ppt_w/2"/>
                                          </p:val>
                                        </p:tav>
                                        <p:tav tm="100000">
                                          <p:val>
                                            <p:strVal val="#ppt_x"/>
                                          </p:val>
                                        </p:tav>
                                      </p:tavLst>
                                    </p:anim>
                                    <p:anim calcmode="lin" valueType="num">
                                      <p:cBhvr additive="base">
                                        <p:cTn id="11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nodeType="click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1+#ppt_w/2"/>
                                          </p:val>
                                        </p:tav>
                                        <p:tav tm="100000">
                                          <p:val>
                                            <p:strVal val="#ppt_x"/>
                                          </p:val>
                                        </p:tav>
                                      </p:tavLst>
                                    </p:anim>
                                    <p:anim calcmode="lin" valueType="num">
                                      <p:cBhvr additive="base">
                                        <p:cTn id="116"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6"/>
                                        </p:tgtEl>
                                        <p:attrNameLst>
                                          <p:attrName>style.visibility</p:attrName>
                                        </p:attrNameLst>
                                      </p:cBhvr>
                                      <p:to>
                                        <p:strVal val="visible"/>
                                      </p:to>
                                    </p:set>
                                    <p:anim calcmode="lin" valueType="num">
                                      <p:cBhvr additive="base">
                                        <p:cTn id="121" dur="500" fill="hold"/>
                                        <p:tgtEl>
                                          <p:spTgt spid="26"/>
                                        </p:tgtEl>
                                        <p:attrNameLst>
                                          <p:attrName>ppt_x</p:attrName>
                                        </p:attrNameLst>
                                      </p:cBhvr>
                                      <p:tavLst>
                                        <p:tav tm="0">
                                          <p:val>
                                            <p:strVal val="0-#ppt_w/2"/>
                                          </p:val>
                                        </p:tav>
                                        <p:tav tm="100000">
                                          <p:val>
                                            <p:strVal val="#ppt_x"/>
                                          </p:val>
                                        </p:tav>
                                      </p:tavLst>
                                    </p:anim>
                                    <p:anim calcmode="lin" valueType="num">
                                      <p:cBhvr additive="base">
                                        <p:cTn id="122" dur="500" fill="hold"/>
                                        <p:tgtEl>
                                          <p:spTgt spid="26"/>
                                        </p:tgtEl>
                                        <p:attrNameLst>
                                          <p:attrName>ppt_y</p:attrName>
                                        </p:attrNameLst>
                                      </p:cBhvr>
                                      <p:tavLst>
                                        <p:tav tm="0">
                                          <p:val>
                                            <p:strVal val="#ppt_y"/>
                                          </p:val>
                                        </p:tav>
                                        <p:tav tm="100000">
                                          <p:val>
                                            <p:strVal val="#ppt_y"/>
                                          </p:val>
                                        </p:tav>
                                      </p:tavLst>
                                    </p:anim>
                                  </p:childTnLst>
                                </p:cTn>
                              </p:par>
                            </p:childTnLst>
                          </p:cTn>
                        </p:par>
                        <p:par>
                          <p:cTn id="123" fill="hold">
                            <p:stCondLst>
                              <p:cond delay="500"/>
                            </p:stCondLst>
                            <p:childTnLst>
                              <p:par>
                                <p:cTn id="124" presetID="1" presetClass="entr" presetSubtype="0" fill="hold" grpId="0" nodeType="afterEffect">
                                  <p:stCondLst>
                                    <p:cond delay="0"/>
                                  </p:stCondLst>
                                  <p:childTnLst>
                                    <p:set>
                                      <p:cBhvr>
                                        <p:cTn id="125" dur="1" fill="hold">
                                          <p:stCondLst>
                                            <p:cond delay="0"/>
                                          </p:stCondLst>
                                        </p:cTn>
                                        <p:tgtEl>
                                          <p:spTgt spid="78"/>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77"/>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50"/>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26"/>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78"/>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50"/>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77"/>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additive="base">
                                        <p:cTn id="148" dur="500" fill="hold"/>
                                        <p:tgtEl>
                                          <p:spTgt spid="29"/>
                                        </p:tgtEl>
                                        <p:attrNameLst>
                                          <p:attrName>ppt_x</p:attrName>
                                        </p:attrNameLst>
                                      </p:cBhvr>
                                      <p:tavLst>
                                        <p:tav tm="0">
                                          <p:val>
                                            <p:strVal val="0-#ppt_w/2"/>
                                          </p:val>
                                        </p:tav>
                                        <p:tav tm="100000">
                                          <p:val>
                                            <p:strVal val="#ppt_x"/>
                                          </p:val>
                                        </p:tav>
                                      </p:tavLst>
                                    </p:anim>
                                    <p:anim calcmode="lin" valueType="num">
                                      <p:cBhvr additive="base">
                                        <p:cTn id="149" dur="500" fill="hold"/>
                                        <p:tgtEl>
                                          <p:spTgt spid="29"/>
                                        </p:tgtEl>
                                        <p:attrNameLst>
                                          <p:attrName>ppt_y</p:attrName>
                                        </p:attrNameLst>
                                      </p:cBhvr>
                                      <p:tavLst>
                                        <p:tav tm="0">
                                          <p:val>
                                            <p:strVal val="#ppt_y"/>
                                          </p:val>
                                        </p:tav>
                                        <p:tav tm="100000">
                                          <p:val>
                                            <p:strVal val="#ppt_y"/>
                                          </p:val>
                                        </p:tav>
                                      </p:tavLst>
                                    </p:anim>
                                  </p:childTnLst>
                                </p:cTn>
                              </p:par>
                            </p:childTnLst>
                          </p:cTn>
                        </p:par>
                        <p:par>
                          <p:cTn id="150" fill="hold">
                            <p:stCondLst>
                              <p:cond delay="500"/>
                            </p:stCondLst>
                            <p:childTnLst>
                              <p:par>
                                <p:cTn id="151" presetID="1" presetClass="entr" presetSubtype="0" fill="hold" grpId="0" nodeType="after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p:bldP spid="40" grpId="1"/>
      <p:bldP spid="44" grpId="0" animBg="1"/>
      <p:bldP spid="44" grpId="1" animBg="1"/>
      <p:bldP spid="45" grpId="0"/>
      <p:bldP spid="46" grpId="0"/>
      <p:bldP spid="46" grpId="1"/>
      <p:bldP spid="48" grpId="0"/>
      <p:bldP spid="48" grpId="1"/>
      <p:bldP spid="49" grpId="0"/>
      <p:bldP spid="49" grpId="1"/>
      <p:bldP spid="77" grpId="0" animBg="1"/>
      <p:bldP spid="77" grpId="1" animBg="1"/>
      <p:bldP spid="78" grpId="0"/>
      <p:bldP spid="78" grpId="1"/>
      <p:bldP spid="7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0"/>
            <a:ext cx="3104147" cy="2177716"/>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latin typeface="Times New Roman" pitchFamily="18" charset="0"/>
                <a:cs typeface="Times New Roman" pitchFamily="18" charset="0"/>
              </a:rPr>
              <a:t>How to make Linear Polarization </a:t>
            </a:r>
          </a:p>
          <a:p>
            <a:pPr>
              <a:defRPr/>
            </a:pPr>
            <a:r>
              <a:rPr lang="en-US" dirty="0" smtClean="0">
                <a:latin typeface="Times New Roman" pitchFamily="18" charset="0"/>
                <a:cs typeface="Times New Roman" pitchFamily="18" charset="0"/>
              </a:rPr>
              <a:t>- Quad Ridge assembly</a:t>
            </a:r>
            <a:endParaRPr lang="en-US" dirty="0">
              <a:latin typeface="Times New Roman" pitchFamily="18" charset="0"/>
              <a:cs typeface="Times New Roman" pitchFamily="18" charset="0"/>
            </a:endParaRPr>
          </a:p>
        </p:txBody>
      </p:sp>
      <p:grpSp>
        <p:nvGrpSpPr>
          <p:cNvPr id="3" name="Group 2"/>
          <p:cNvGrpSpPr/>
          <p:nvPr/>
        </p:nvGrpSpPr>
        <p:grpSpPr>
          <a:xfrm>
            <a:off x="0" y="2455168"/>
            <a:ext cx="2741676" cy="4402832"/>
            <a:chOff x="3594624" y="1387729"/>
            <a:chExt cx="2741676" cy="4402832"/>
          </a:xfrm>
        </p:grpSpPr>
        <p:pic>
          <p:nvPicPr>
            <p:cNvPr id="4" name="Picture 4" descr="Open Quad"/>
            <p:cNvPicPr>
              <a:picLocks noChangeAspect="1" noChangeArrowheads="1"/>
            </p:cNvPicPr>
            <p:nvPr/>
          </p:nvPicPr>
          <p:blipFill>
            <a:blip r:embed="rId2" cstate="print">
              <a:lum bright="10000"/>
            </a:blip>
            <a:srcRect/>
            <a:stretch>
              <a:fillRect/>
            </a:stretch>
          </p:blipFill>
          <p:spPr bwMode="auto">
            <a:xfrm>
              <a:off x="3594624" y="1387729"/>
              <a:ext cx="2741676" cy="4074611"/>
            </a:xfrm>
            <a:prstGeom prst="rect">
              <a:avLst/>
            </a:prstGeom>
            <a:noFill/>
            <a:ln w="9525">
              <a:noFill/>
              <a:miter lim="800000"/>
              <a:headEnd/>
              <a:tailEnd/>
            </a:ln>
          </p:spPr>
        </p:pic>
        <p:sp>
          <p:nvSpPr>
            <p:cNvPr id="5" name="Text Box 6"/>
            <p:cNvSpPr txBox="1">
              <a:spLocks noChangeArrowheads="1"/>
            </p:cNvSpPr>
            <p:nvPr/>
          </p:nvSpPr>
          <p:spPr bwMode="auto">
            <a:xfrm>
              <a:off x="4049546" y="5421229"/>
              <a:ext cx="2114681" cy="369332"/>
            </a:xfrm>
            <a:prstGeom prst="rect">
              <a:avLst/>
            </a:prstGeom>
            <a:noFill/>
            <a:ln w="9525" algn="ctr">
              <a:noFill/>
              <a:miter lim="800000"/>
              <a:headEnd/>
              <a:tailEnd/>
            </a:ln>
            <a:effectLst/>
          </p:spPr>
          <p:txBody>
            <a:bodyPr wrap="none">
              <a:spAutoFit/>
            </a:bodyPr>
            <a:lstStyle/>
            <a:p>
              <a:pPr>
                <a:defRPr/>
              </a:pPr>
              <a:r>
                <a:rPr lang="en-US" b="1" dirty="0">
                  <a:effectLst>
                    <a:outerShdw blurRad="38100" dist="38100" dir="2700000" algn="tl">
                      <a:srgbClr val="C0C0C0"/>
                    </a:outerShdw>
                  </a:effectLst>
                  <a:latin typeface="Times New Roman" pitchFamily="18" charset="0"/>
                  <a:cs typeface="Times New Roman" pitchFamily="18" charset="0"/>
                </a:rPr>
                <a:t>Partially </a:t>
              </a:r>
              <a:r>
                <a:rPr lang="en-US" b="1" dirty="0" smtClean="0">
                  <a:effectLst>
                    <a:outerShdw blurRad="38100" dist="38100" dir="2700000" algn="tl">
                      <a:srgbClr val="C0C0C0"/>
                    </a:outerShdw>
                  </a:effectLst>
                  <a:latin typeface="Times New Roman" pitchFamily="18" charset="0"/>
                  <a:cs typeface="Times New Roman" pitchFamily="18" charset="0"/>
                </a:rPr>
                <a:t>assembled</a:t>
              </a:r>
              <a:endParaRPr lang="en-US" b="1" dirty="0">
                <a:latin typeface="Times New Roman" pitchFamily="18" charset="0"/>
                <a:cs typeface="Times New Roman" pitchFamily="18" charset="0"/>
              </a:endParaRPr>
            </a:p>
          </p:txBody>
        </p:sp>
      </p:grpSp>
      <p:grpSp>
        <p:nvGrpSpPr>
          <p:cNvPr id="6" name="Group 5"/>
          <p:cNvGrpSpPr/>
          <p:nvPr/>
        </p:nvGrpSpPr>
        <p:grpSpPr>
          <a:xfrm>
            <a:off x="6445250" y="2467201"/>
            <a:ext cx="2698750" cy="4390799"/>
            <a:chOff x="6445250" y="1447889"/>
            <a:chExt cx="2698750" cy="4390799"/>
          </a:xfrm>
        </p:grpSpPr>
        <p:pic>
          <p:nvPicPr>
            <p:cNvPr id="7" name="Picture 5" descr="Assembled OMT 2"/>
            <p:cNvPicPr>
              <a:picLocks noChangeAspect="1" noChangeArrowheads="1"/>
            </p:cNvPicPr>
            <p:nvPr/>
          </p:nvPicPr>
          <p:blipFill>
            <a:blip r:embed="rId3" cstate="print">
              <a:lum bright="10000"/>
            </a:blip>
            <a:srcRect/>
            <a:stretch>
              <a:fillRect/>
            </a:stretch>
          </p:blipFill>
          <p:spPr bwMode="auto">
            <a:xfrm>
              <a:off x="6445250" y="1447889"/>
              <a:ext cx="2698750" cy="4076700"/>
            </a:xfrm>
            <a:prstGeom prst="rect">
              <a:avLst/>
            </a:prstGeom>
            <a:noFill/>
            <a:ln w="9525">
              <a:noFill/>
              <a:miter lim="800000"/>
              <a:headEnd/>
              <a:tailEnd/>
            </a:ln>
          </p:spPr>
        </p:pic>
        <p:sp>
          <p:nvSpPr>
            <p:cNvPr id="8" name="Text Box 7"/>
            <p:cNvSpPr txBox="1">
              <a:spLocks noChangeArrowheads="1"/>
            </p:cNvSpPr>
            <p:nvPr/>
          </p:nvSpPr>
          <p:spPr bwMode="auto">
            <a:xfrm>
              <a:off x="6832684" y="5469356"/>
              <a:ext cx="1768433" cy="369332"/>
            </a:xfrm>
            <a:prstGeom prst="rect">
              <a:avLst/>
            </a:prstGeom>
            <a:noFill/>
            <a:ln w="9525" algn="ctr">
              <a:noFill/>
              <a:miter lim="800000"/>
              <a:headEnd/>
              <a:tailEnd/>
            </a:ln>
            <a:effectLst/>
          </p:spPr>
          <p:txBody>
            <a:bodyPr wrap="none">
              <a:spAutoFit/>
            </a:bodyPr>
            <a:lstStyle/>
            <a:p>
              <a:pPr>
                <a:defRPr/>
              </a:pPr>
              <a:r>
                <a:rPr lang="en-US" b="1" dirty="0">
                  <a:effectLst>
                    <a:outerShdw blurRad="38100" dist="38100" dir="2700000" algn="tl">
                      <a:srgbClr val="C0C0C0"/>
                    </a:outerShdw>
                  </a:effectLst>
                  <a:latin typeface="Times New Roman" pitchFamily="18" charset="0"/>
                  <a:cs typeface="Times New Roman" pitchFamily="18" charset="0"/>
                </a:rPr>
                <a:t>Fully </a:t>
              </a:r>
              <a:r>
                <a:rPr lang="en-US" b="1" dirty="0" smtClean="0">
                  <a:effectLst>
                    <a:outerShdw blurRad="38100" dist="38100" dir="2700000" algn="tl">
                      <a:srgbClr val="C0C0C0"/>
                    </a:outerShdw>
                  </a:effectLst>
                  <a:latin typeface="Times New Roman" pitchFamily="18" charset="0"/>
                  <a:cs typeface="Times New Roman" pitchFamily="18" charset="0"/>
                </a:rPr>
                <a:t>assembled</a:t>
              </a:r>
              <a:endParaRPr lang="en-US" b="1" dirty="0">
                <a:latin typeface="Times New Roman" pitchFamily="18" charset="0"/>
                <a:cs typeface="Times New Roman" pitchFamily="18" charset="0"/>
              </a:endParaRPr>
            </a:p>
          </p:txBody>
        </p:sp>
      </p:grpSp>
      <p:sp>
        <p:nvSpPr>
          <p:cNvPr id="9" name="Text Box 49"/>
          <p:cNvSpPr txBox="1">
            <a:spLocks noChangeArrowheads="1"/>
          </p:cNvSpPr>
          <p:nvPr/>
        </p:nvSpPr>
        <p:spPr bwMode="auto">
          <a:xfrm>
            <a:off x="3573796" y="5670515"/>
            <a:ext cx="2315699" cy="369332"/>
          </a:xfrm>
          <a:prstGeom prst="rect">
            <a:avLst/>
          </a:prstGeom>
          <a:noFill/>
          <a:ln w="9525" algn="ctr">
            <a:noFill/>
            <a:miter lim="800000"/>
            <a:headEnd/>
            <a:tailEnd/>
          </a:ln>
          <a:effectLst/>
        </p:spPr>
        <p:txBody>
          <a:bodyPr wrap="none">
            <a:spAutoFit/>
          </a:bodyPr>
          <a:lstStyle/>
          <a:p>
            <a:pPr>
              <a:defRPr/>
            </a:pPr>
            <a:r>
              <a:rPr lang="en-US" b="1" dirty="0" smtClean="0">
                <a:effectLst>
                  <a:outerShdw blurRad="38100" dist="38100" dir="2700000" algn="tl">
                    <a:srgbClr val="C0C0C0"/>
                  </a:outerShdw>
                </a:effectLst>
                <a:latin typeface="Times New Roman" pitchFamily="18" charset="0"/>
                <a:cs typeface="Times New Roman" pitchFamily="18" charset="0"/>
              </a:rPr>
              <a:t>OMT </a:t>
            </a:r>
            <a:r>
              <a:rPr lang="en-US" b="1" dirty="0">
                <a:effectLst>
                  <a:outerShdw blurRad="38100" dist="38100" dir="2700000" algn="tl">
                    <a:srgbClr val="C0C0C0"/>
                  </a:outerShdw>
                </a:effectLst>
                <a:latin typeface="Times New Roman" pitchFamily="18" charset="0"/>
                <a:cs typeface="Times New Roman" pitchFamily="18" charset="0"/>
              </a:rPr>
              <a:t>ridge assembly</a:t>
            </a:r>
            <a:r>
              <a:rPr lang="en-US" b="1" dirty="0">
                <a:latin typeface="Times New Roman" pitchFamily="18" charset="0"/>
                <a:cs typeface="Times New Roman" pitchFamily="18" charset="0"/>
              </a:rPr>
              <a:t> </a:t>
            </a:r>
          </a:p>
        </p:txBody>
      </p:sp>
      <p:pic>
        <p:nvPicPr>
          <p:cNvPr id="10" name="Picture 31" descr="Four Fins Clamped"/>
          <p:cNvPicPr>
            <a:picLocks noChangeAspect="1" noChangeArrowheads="1"/>
          </p:cNvPicPr>
          <p:nvPr/>
        </p:nvPicPr>
        <p:blipFill>
          <a:blip r:embed="rId4" cstate="print">
            <a:lum bright="10000"/>
          </a:blip>
          <a:srcRect/>
          <a:stretch>
            <a:fillRect/>
          </a:stretch>
        </p:blipFill>
        <p:spPr bwMode="auto">
          <a:xfrm>
            <a:off x="3380873" y="773913"/>
            <a:ext cx="2676525" cy="4822825"/>
          </a:xfrm>
          <a:prstGeom prst="rect">
            <a:avLst/>
          </a:prstGeom>
          <a:noFill/>
          <a:ln w="9525">
            <a:noFill/>
            <a:miter lim="800000"/>
            <a:headEnd/>
            <a:tailEnd/>
          </a:ln>
        </p:spPr>
      </p:pic>
      <p:sp>
        <p:nvSpPr>
          <p:cNvPr id="11" name="Rectangle 3"/>
          <p:cNvSpPr txBox="1">
            <a:spLocks noRot="1" noChangeArrowheads="1"/>
          </p:cNvSpPr>
          <p:nvPr/>
        </p:nvSpPr>
        <p:spPr>
          <a:xfrm>
            <a:off x="6448926" y="1"/>
            <a:ext cx="2695074" cy="21656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Text Box 37"/>
          <p:cNvSpPr txBox="1">
            <a:spLocks noChangeArrowheads="1"/>
          </p:cNvSpPr>
          <p:nvPr/>
        </p:nvSpPr>
        <p:spPr bwMode="auto">
          <a:xfrm>
            <a:off x="6039853" y="0"/>
            <a:ext cx="3104148" cy="2514600"/>
          </a:xfrm>
          <a:prstGeom prst="rect">
            <a:avLst/>
          </a:prstGeom>
          <a:noFill/>
          <a:ln w="12700" algn="ctr">
            <a:noFill/>
            <a:miter lim="800000"/>
            <a:headEnd/>
            <a:tailEnd/>
          </a:ln>
          <a:effectLst/>
        </p:spPr>
        <p:txBody>
          <a:bodyPr wrap="square">
            <a:normAutofit fontScale="92500"/>
          </a:bodyPr>
          <a:lstStyle/>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The OMT is designed for easy assembly - only the </a:t>
            </a:r>
            <a:r>
              <a:rPr lang="en-US" b="1" i="1" dirty="0" smtClean="0">
                <a:effectLst>
                  <a:outerShdw blurRad="38100" dist="38100" dir="2700000" algn="tl">
                    <a:srgbClr val="FFFFFF"/>
                  </a:outerShdw>
                </a:effectLst>
                <a:latin typeface="Times New Roman" pitchFamily="18" charset="0"/>
                <a:cs typeface="Times New Roman" pitchFamily="18" charset="0"/>
              </a:rPr>
              <a:t>coax probe </a:t>
            </a:r>
            <a:r>
              <a:rPr lang="en-US" b="1" dirty="0" smtClean="0">
                <a:effectLst>
                  <a:outerShdw blurRad="38100" dist="38100" dir="2700000" algn="tl">
                    <a:srgbClr val="FFFFFF"/>
                  </a:outerShdw>
                </a:effectLst>
                <a:latin typeface="Times New Roman" pitchFamily="18" charset="0"/>
                <a:cs typeface="Times New Roman" pitchFamily="18" charset="0"/>
              </a:rPr>
              <a:t>length needs to be adjusted.</a:t>
            </a:r>
          </a:p>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The 4 </a:t>
            </a:r>
            <a:r>
              <a:rPr lang="en-US" b="1" i="1" dirty="0" smtClean="0">
                <a:effectLst>
                  <a:outerShdw blurRad="38100" dist="38100" dir="2700000" algn="tl">
                    <a:srgbClr val="FFFFFF"/>
                  </a:outerShdw>
                </a:effectLst>
                <a:latin typeface="Times New Roman" pitchFamily="18" charset="0"/>
                <a:cs typeface="Times New Roman" pitchFamily="18" charset="0"/>
              </a:rPr>
              <a:t>fins</a:t>
            </a:r>
            <a:r>
              <a:rPr lang="en-US" b="1" dirty="0" smtClean="0">
                <a:effectLst>
                  <a:outerShdw blurRad="38100" dist="38100" dir="2700000" algn="tl">
                    <a:srgbClr val="FFFFFF"/>
                  </a:outerShdw>
                </a:effectLst>
                <a:latin typeface="Times New Roman" pitchFamily="18" charset="0"/>
                <a:cs typeface="Times New Roman" pitchFamily="18" charset="0"/>
              </a:rPr>
              <a:t> are attached to the precision </a:t>
            </a:r>
            <a:r>
              <a:rPr lang="en-US" b="1" i="1" dirty="0" smtClean="0">
                <a:effectLst>
                  <a:outerShdw blurRad="38100" dist="38100" dir="2700000" algn="tl">
                    <a:srgbClr val="FFFFFF"/>
                  </a:outerShdw>
                </a:effectLst>
                <a:latin typeface="Times New Roman" pitchFamily="18" charset="0"/>
                <a:cs typeface="Times New Roman" pitchFamily="18" charset="0"/>
              </a:rPr>
              <a:t>locator block</a:t>
            </a:r>
            <a:r>
              <a:rPr lang="en-US" b="1" dirty="0" smtClean="0">
                <a:effectLst>
                  <a:outerShdw blurRad="38100" dist="38100" dir="2700000" algn="tl">
                    <a:srgbClr val="FFFFFF"/>
                  </a:outerShdw>
                </a:effectLst>
                <a:latin typeface="Times New Roman" pitchFamily="18" charset="0"/>
                <a:cs typeface="Times New Roman" pitchFamily="18" charset="0"/>
              </a:rPr>
              <a:t>.</a:t>
            </a:r>
          </a:p>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This sets the ridge spacing while maintaining symmetry.</a:t>
            </a:r>
          </a:p>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Then the 4 outer </a:t>
            </a:r>
            <a:r>
              <a:rPr lang="en-US" b="1" i="1" dirty="0" smtClean="0">
                <a:effectLst>
                  <a:outerShdw blurRad="38100" dist="38100" dir="2700000" algn="tl">
                    <a:srgbClr val="FFFFFF"/>
                  </a:outerShdw>
                </a:effectLst>
                <a:latin typeface="Times New Roman" pitchFamily="18" charset="0"/>
                <a:cs typeface="Times New Roman" pitchFamily="18" charset="0"/>
              </a:rPr>
              <a:t>shell</a:t>
            </a:r>
            <a:r>
              <a:rPr lang="en-US" b="1" dirty="0" smtClean="0">
                <a:effectLst>
                  <a:outerShdw blurRad="38100" dist="38100" dir="2700000" algn="tl">
                    <a:srgbClr val="FFFFFF"/>
                  </a:outerShdw>
                </a:effectLst>
                <a:latin typeface="Times New Roman" pitchFamily="18" charset="0"/>
                <a:cs typeface="Times New Roman" pitchFamily="18" charset="0"/>
              </a:rPr>
              <a:t> sections are then bolted in place.</a:t>
            </a:r>
          </a:p>
        </p:txBody>
      </p:sp>
      <p:grpSp>
        <p:nvGrpSpPr>
          <p:cNvPr id="14" name="Group 13"/>
          <p:cNvGrpSpPr/>
          <p:nvPr/>
        </p:nvGrpSpPr>
        <p:grpSpPr>
          <a:xfrm>
            <a:off x="2743043" y="111758"/>
            <a:ext cx="3585575" cy="4922904"/>
            <a:chOff x="2743043" y="111758"/>
            <a:chExt cx="3585575" cy="4922904"/>
          </a:xfrm>
        </p:grpSpPr>
        <p:sp>
          <p:nvSpPr>
            <p:cNvPr id="15" name="Line 44"/>
            <p:cNvSpPr>
              <a:spLocks noChangeShapeType="1"/>
            </p:cNvSpPr>
            <p:nvPr/>
          </p:nvSpPr>
          <p:spPr bwMode="auto">
            <a:xfrm>
              <a:off x="3871357" y="2153335"/>
              <a:ext cx="905180" cy="24381"/>
            </a:xfrm>
            <a:prstGeom prst="line">
              <a:avLst/>
            </a:prstGeom>
            <a:noFill/>
            <a:ln w="38100">
              <a:solidFill>
                <a:srgbClr val="FF0000"/>
              </a:solidFill>
              <a:round/>
              <a:headEnd/>
              <a:tailEnd type="triangle" w="med" len="lg"/>
            </a:ln>
          </p:spPr>
          <p:txBody>
            <a:bodyPr wrap="square">
              <a:spAutoFit/>
            </a:bodyPr>
            <a:lstStyle/>
            <a:p>
              <a:endParaRPr lang="en-US"/>
            </a:p>
          </p:txBody>
        </p:sp>
        <p:sp>
          <p:nvSpPr>
            <p:cNvPr id="16" name="Line 45"/>
            <p:cNvSpPr>
              <a:spLocks noChangeShapeType="1"/>
            </p:cNvSpPr>
            <p:nvPr/>
          </p:nvSpPr>
          <p:spPr bwMode="auto">
            <a:xfrm flipH="1">
              <a:off x="4797583" y="757982"/>
              <a:ext cx="3008" cy="458925"/>
            </a:xfrm>
            <a:prstGeom prst="line">
              <a:avLst/>
            </a:prstGeom>
            <a:noFill/>
            <a:ln w="38100">
              <a:solidFill>
                <a:srgbClr val="FF0000"/>
              </a:solidFill>
              <a:round/>
              <a:headEnd/>
              <a:tailEnd type="triangle" w="med" len="lg"/>
            </a:ln>
          </p:spPr>
          <p:txBody>
            <a:bodyPr wrap="square">
              <a:spAutoFit/>
            </a:bodyPr>
            <a:lstStyle/>
            <a:p>
              <a:endParaRPr lang="en-US"/>
            </a:p>
          </p:txBody>
        </p:sp>
        <p:sp>
          <p:nvSpPr>
            <p:cNvPr id="17" name="Line 46"/>
            <p:cNvSpPr>
              <a:spLocks noChangeShapeType="1"/>
            </p:cNvSpPr>
            <p:nvPr/>
          </p:nvSpPr>
          <p:spPr bwMode="auto">
            <a:xfrm flipH="1">
              <a:off x="4788568" y="1600201"/>
              <a:ext cx="481263" cy="192504"/>
            </a:xfrm>
            <a:prstGeom prst="line">
              <a:avLst/>
            </a:prstGeom>
            <a:noFill/>
            <a:ln w="38100">
              <a:solidFill>
                <a:srgbClr val="FF0000"/>
              </a:solidFill>
              <a:round/>
              <a:headEnd/>
              <a:tailEnd type="triangle" w="med" len="lg"/>
            </a:ln>
          </p:spPr>
          <p:txBody>
            <a:bodyPr wrap="square">
              <a:spAutoFit/>
            </a:bodyPr>
            <a:lstStyle/>
            <a:p>
              <a:endParaRPr lang="en-US"/>
            </a:p>
          </p:txBody>
        </p:sp>
        <p:sp>
          <p:nvSpPr>
            <p:cNvPr id="18" name="Line 47"/>
            <p:cNvSpPr>
              <a:spLocks noChangeShapeType="1"/>
            </p:cNvSpPr>
            <p:nvPr/>
          </p:nvSpPr>
          <p:spPr bwMode="auto">
            <a:xfrm flipH="1" flipV="1">
              <a:off x="5254538" y="3073225"/>
              <a:ext cx="436398" cy="439996"/>
            </a:xfrm>
            <a:prstGeom prst="line">
              <a:avLst/>
            </a:prstGeom>
            <a:noFill/>
            <a:ln w="38100">
              <a:solidFill>
                <a:srgbClr val="FF0000"/>
              </a:solidFill>
              <a:round/>
              <a:headEnd/>
              <a:tailEnd type="triangle" w="med" len="lg"/>
            </a:ln>
          </p:spPr>
          <p:txBody>
            <a:bodyPr wrap="square">
              <a:spAutoFit/>
            </a:bodyPr>
            <a:lstStyle/>
            <a:p>
              <a:endParaRPr lang="en-US"/>
            </a:p>
          </p:txBody>
        </p:sp>
        <p:sp>
          <p:nvSpPr>
            <p:cNvPr id="19" name="Line 48"/>
            <p:cNvSpPr>
              <a:spLocks noChangeShapeType="1"/>
            </p:cNvSpPr>
            <p:nvPr/>
          </p:nvSpPr>
          <p:spPr bwMode="auto">
            <a:xfrm flipH="1" flipV="1">
              <a:off x="4366769" y="3038067"/>
              <a:ext cx="1312135" cy="475154"/>
            </a:xfrm>
            <a:prstGeom prst="line">
              <a:avLst/>
            </a:prstGeom>
            <a:noFill/>
            <a:ln w="38100">
              <a:solidFill>
                <a:srgbClr val="FF0000"/>
              </a:solidFill>
              <a:round/>
              <a:headEnd/>
              <a:tailEnd type="triangle" w="med" len="lg"/>
            </a:ln>
          </p:spPr>
          <p:txBody>
            <a:bodyPr wrap="square">
              <a:spAutoFit/>
            </a:bodyPr>
            <a:lstStyle/>
            <a:p>
              <a:endParaRPr lang="en-US"/>
            </a:p>
          </p:txBody>
        </p:sp>
        <p:sp>
          <p:nvSpPr>
            <p:cNvPr id="20" name="Text Box 43"/>
            <p:cNvSpPr txBox="1">
              <a:spLocks noChangeArrowheads="1"/>
            </p:cNvSpPr>
            <p:nvPr/>
          </p:nvSpPr>
          <p:spPr bwMode="auto">
            <a:xfrm>
              <a:off x="5185616" y="3490245"/>
              <a:ext cx="1082843" cy="646331"/>
            </a:xfrm>
            <a:prstGeom prst="rect">
              <a:avLst/>
            </a:prstGeom>
            <a:solidFill>
              <a:schemeClr val="bg1"/>
            </a:solidFill>
            <a:ln w="12700" algn="ctr">
              <a:solidFill>
                <a:schemeClr val="tx1"/>
              </a:solidFill>
              <a:miter lim="800000"/>
              <a:headEnd/>
              <a:tailEnd/>
            </a:ln>
            <a:effectLst/>
          </p:spPr>
          <p:txBody>
            <a:bodyPr wrap="square">
              <a:spAutoFit/>
            </a:bodyPr>
            <a:lstStyle/>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Coaxial Probes</a:t>
              </a:r>
              <a:endParaRPr lang="en-US" b="1" dirty="0">
                <a:effectLst>
                  <a:outerShdw blurRad="38100" dist="38100" dir="2700000" algn="tl">
                    <a:srgbClr val="FFFFFF"/>
                  </a:outerShdw>
                </a:effectLst>
                <a:latin typeface="Times New Roman" pitchFamily="18" charset="0"/>
                <a:cs typeface="Times New Roman" pitchFamily="18" charset="0"/>
              </a:endParaRPr>
            </a:p>
          </p:txBody>
        </p:sp>
        <p:sp>
          <p:nvSpPr>
            <p:cNvPr id="21" name="Text Box 37"/>
            <p:cNvSpPr txBox="1">
              <a:spLocks noChangeArrowheads="1"/>
            </p:cNvSpPr>
            <p:nvPr/>
          </p:nvSpPr>
          <p:spPr bwMode="auto">
            <a:xfrm>
              <a:off x="2743043" y="1546953"/>
              <a:ext cx="1134973" cy="646331"/>
            </a:xfrm>
            <a:prstGeom prst="rect">
              <a:avLst/>
            </a:prstGeom>
            <a:solidFill>
              <a:schemeClr val="bg1"/>
            </a:solidFill>
            <a:ln w="12700" algn="ctr">
              <a:solidFill>
                <a:schemeClr val="tx1"/>
              </a:solidFill>
              <a:miter lim="800000"/>
              <a:headEnd/>
              <a:tailEnd/>
            </a:ln>
            <a:effectLst/>
          </p:spPr>
          <p:txBody>
            <a:bodyPr wrap="square">
              <a:spAutoFit/>
            </a:bodyPr>
            <a:lstStyle/>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Shorting Pins</a:t>
              </a:r>
              <a:endParaRPr lang="en-US" b="1" dirty="0">
                <a:effectLst>
                  <a:outerShdw blurRad="38100" dist="38100" dir="2700000" algn="tl">
                    <a:srgbClr val="FFFFFF"/>
                  </a:outerShdw>
                </a:effectLst>
                <a:latin typeface="Times New Roman" pitchFamily="18" charset="0"/>
                <a:cs typeface="Times New Roman" pitchFamily="18" charset="0"/>
              </a:endParaRPr>
            </a:p>
          </p:txBody>
        </p:sp>
        <p:sp>
          <p:nvSpPr>
            <p:cNvPr id="22" name="Text Box 39"/>
            <p:cNvSpPr txBox="1">
              <a:spLocks noChangeArrowheads="1"/>
            </p:cNvSpPr>
            <p:nvPr/>
          </p:nvSpPr>
          <p:spPr bwMode="auto">
            <a:xfrm>
              <a:off x="4302711" y="111758"/>
              <a:ext cx="1008062" cy="646331"/>
            </a:xfrm>
            <a:prstGeom prst="rect">
              <a:avLst/>
            </a:prstGeom>
            <a:solidFill>
              <a:schemeClr val="bg1"/>
            </a:solidFill>
            <a:ln w="12700" algn="ctr">
              <a:solidFill>
                <a:schemeClr val="tx1"/>
              </a:solidFill>
              <a:miter lim="800000"/>
              <a:headEnd/>
              <a:tailEnd/>
            </a:ln>
            <a:effectLst/>
          </p:spPr>
          <p:txBody>
            <a:bodyPr>
              <a:spAutoFit/>
            </a:bodyPr>
            <a:lstStyle/>
            <a:p>
              <a:pPr algn="ctr">
                <a:defRPr/>
              </a:pPr>
              <a:r>
                <a:rPr lang="en-US" b="1" dirty="0">
                  <a:effectLst>
                    <a:outerShdw blurRad="38100" dist="38100" dir="2700000" algn="tl">
                      <a:srgbClr val="FFFFFF"/>
                    </a:outerShdw>
                  </a:effectLst>
                  <a:latin typeface="Times New Roman" pitchFamily="18" charset="0"/>
                  <a:cs typeface="Times New Roman" pitchFamily="18" charset="0"/>
                </a:rPr>
                <a:t>Locator </a:t>
              </a:r>
              <a:r>
                <a:rPr lang="en-US" b="1" dirty="0" smtClean="0">
                  <a:effectLst>
                    <a:outerShdw blurRad="38100" dist="38100" dir="2700000" algn="tl">
                      <a:srgbClr val="FFFFFF"/>
                    </a:outerShdw>
                  </a:effectLst>
                  <a:latin typeface="Times New Roman" pitchFamily="18" charset="0"/>
                  <a:cs typeface="Times New Roman" pitchFamily="18" charset="0"/>
                </a:rPr>
                <a:t>Block</a:t>
              </a:r>
              <a:endParaRPr lang="en-US" b="1" dirty="0">
                <a:effectLst>
                  <a:outerShdw blurRad="38100" dist="38100" dir="2700000" algn="tl">
                    <a:srgbClr val="FFFFFF"/>
                  </a:outerShdw>
                </a:effectLst>
                <a:latin typeface="Times New Roman" pitchFamily="18" charset="0"/>
                <a:cs typeface="Times New Roman" pitchFamily="18" charset="0"/>
              </a:endParaRPr>
            </a:p>
          </p:txBody>
        </p:sp>
        <p:sp>
          <p:nvSpPr>
            <p:cNvPr id="23" name="Text Box 41"/>
            <p:cNvSpPr txBox="1">
              <a:spLocks noChangeArrowheads="1"/>
            </p:cNvSpPr>
            <p:nvPr/>
          </p:nvSpPr>
          <p:spPr bwMode="auto">
            <a:xfrm>
              <a:off x="5187299" y="1283648"/>
              <a:ext cx="1141319" cy="369332"/>
            </a:xfrm>
            <a:prstGeom prst="rect">
              <a:avLst/>
            </a:prstGeom>
            <a:solidFill>
              <a:schemeClr val="bg1"/>
            </a:solidFill>
            <a:ln w="12700" algn="ctr">
              <a:solidFill>
                <a:schemeClr val="tx1"/>
              </a:solidFill>
              <a:miter lim="800000"/>
              <a:headEnd/>
              <a:tailEnd/>
            </a:ln>
            <a:effectLst/>
          </p:spPr>
          <p:txBody>
            <a:bodyPr wrap="square">
              <a:spAutoFit/>
            </a:bodyPr>
            <a:lstStyle/>
            <a:p>
              <a:pPr algn="ctr">
                <a:defRPr/>
              </a:pPr>
              <a:r>
                <a:rPr lang="en-US" b="1" dirty="0">
                  <a:effectLst>
                    <a:outerShdw blurRad="38100" dist="38100" dir="2700000" algn="tl">
                      <a:srgbClr val="FFFFFF"/>
                    </a:outerShdw>
                  </a:effectLst>
                  <a:latin typeface="Times New Roman" pitchFamily="18" charset="0"/>
                  <a:cs typeface="Times New Roman" pitchFamily="18" charset="0"/>
                </a:rPr>
                <a:t>Absorber</a:t>
              </a:r>
            </a:p>
          </p:txBody>
        </p:sp>
        <p:sp>
          <p:nvSpPr>
            <p:cNvPr id="24" name="Text Box 43"/>
            <p:cNvSpPr txBox="1">
              <a:spLocks noChangeArrowheads="1"/>
            </p:cNvSpPr>
            <p:nvPr/>
          </p:nvSpPr>
          <p:spPr bwMode="auto">
            <a:xfrm>
              <a:off x="4195010" y="4665330"/>
              <a:ext cx="954506" cy="369332"/>
            </a:xfrm>
            <a:prstGeom prst="rect">
              <a:avLst/>
            </a:prstGeom>
            <a:solidFill>
              <a:schemeClr val="bg1"/>
            </a:solidFill>
            <a:ln w="12700" algn="ctr">
              <a:solidFill>
                <a:schemeClr val="tx1"/>
              </a:solidFill>
              <a:miter lim="800000"/>
              <a:headEnd/>
              <a:tailEnd/>
            </a:ln>
            <a:effectLst/>
          </p:spPr>
          <p:txBody>
            <a:bodyPr wrap="square">
              <a:spAutoFit/>
            </a:bodyPr>
            <a:lstStyle/>
            <a:p>
              <a:pPr algn="ctr">
                <a:defRPr/>
              </a:pPr>
              <a:r>
                <a:rPr lang="en-US" b="1" dirty="0" smtClean="0">
                  <a:effectLst>
                    <a:outerShdw blurRad="38100" dist="38100" dir="2700000" algn="tl">
                      <a:srgbClr val="FFFFFF"/>
                    </a:outerShdw>
                  </a:effectLst>
                  <a:latin typeface="Times New Roman" pitchFamily="18" charset="0"/>
                  <a:cs typeface="Times New Roman" pitchFamily="18" charset="0"/>
                </a:rPr>
                <a:t>Fins x 4</a:t>
              </a:r>
              <a:endParaRPr lang="en-US" b="1" dirty="0">
                <a:effectLst>
                  <a:outerShdw blurRad="38100" dist="38100" dir="2700000" algn="tl">
                    <a:srgbClr val="FFFFFF"/>
                  </a:outerShdw>
                </a:effectLst>
                <a:latin typeface="Times New Roman" pitchFamily="18" charset="0"/>
                <a:cs typeface="Times New Roman" pitchFamily="18" charset="0"/>
              </a:endParaRPr>
            </a:p>
          </p:txBody>
        </p:sp>
      </p:grpSp>
      <p:sp>
        <p:nvSpPr>
          <p:cNvPr id="25" name="Slide Number Placeholder 13"/>
          <p:cNvSpPr>
            <a:spLocks noGrp="1"/>
          </p:cNvSpPr>
          <p:nvPr>
            <p:ph type="sldNum" sz="quarter" idx="12"/>
          </p:nvPr>
        </p:nvSpPr>
        <p:spPr>
          <a:xfrm>
            <a:off x="7010400" y="6492875"/>
            <a:ext cx="2133600" cy="365125"/>
          </a:xfrm>
        </p:spPr>
        <p:txBody>
          <a:bodyPr/>
          <a:lstStyle/>
          <a:p>
            <a:fld id="{76FF0BF1-9506-405B-BA62-DA715F68524D}" type="slidenum">
              <a:rPr lang="en-US" smtClean="0"/>
              <a:pPr/>
              <a:t>42</a:t>
            </a:fld>
            <a:endParaRPr lang="en-US" dirty="0"/>
          </a:p>
        </p:txBody>
      </p:sp>
    </p:spTree>
    <p:extLst>
      <p:ext uri="{BB962C8B-B14F-4D97-AF65-F5344CB8AC3E}">
        <p14:creationId xmlns:p14="http://schemas.microsoft.com/office/powerpoint/2010/main" val="38940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 y="0"/>
            <a:ext cx="8458199" cy="95049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imes New Roman" pitchFamily="18" charset="0"/>
                <a:cs typeface="Times New Roman" pitchFamily="18" charset="0"/>
              </a:rPr>
              <a:t>Circular Polarization – Use Linear Polarizer</a:t>
            </a:r>
            <a:endParaRPr lang="en-US" sz="3600" dirty="0">
              <a:latin typeface="Times New Roman" pitchFamily="18" charset="0"/>
              <a:cs typeface="Times New Roman" pitchFamily="18" charset="0"/>
            </a:endParaRPr>
          </a:p>
        </p:txBody>
      </p:sp>
      <p:sp>
        <p:nvSpPr>
          <p:cNvPr id="5" name="Content Placeholder 3"/>
          <p:cNvSpPr txBox="1">
            <a:spLocks/>
          </p:cNvSpPr>
          <p:nvPr/>
        </p:nvSpPr>
        <p:spPr>
          <a:xfrm>
            <a:off x="-29029" y="716811"/>
            <a:ext cx="3991429" cy="5835317"/>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r>
              <a:rPr lang="en-US" dirty="0" smtClean="0">
                <a:latin typeface="Times New Roman" pitchFamily="18" charset="0"/>
                <a:cs typeface="Times New Roman" pitchFamily="18" charset="0"/>
              </a:rPr>
              <a:t>Use a linear OMT and a 90 degree shifting element, either before or after the OMT.</a:t>
            </a:r>
          </a:p>
          <a:p>
            <a:pPr marL="182880" indent="-182880"/>
            <a:endParaRPr lang="en-US" dirty="0" smtClean="0">
              <a:latin typeface="Times New Roman" pitchFamily="18" charset="0"/>
              <a:cs typeface="Times New Roman" pitchFamily="18" charset="0"/>
            </a:endParaRPr>
          </a:p>
          <a:p>
            <a:pPr marL="182880" indent="-182880"/>
            <a:r>
              <a:rPr lang="en-US" dirty="0" smtClean="0">
                <a:latin typeface="Times New Roman" pitchFamily="18" charset="0"/>
                <a:cs typeface="Times New Roman" pitchFamily="18" charset="0"/>
              </a:rPr>
              <a:t>(a) : Lin OMT + 90 </a:t>
            </a:r>
            <a:r>
              <a:rPr lang="en-US" dirty="0" err="1" smtClean="0">
                <a:latin typeface="Times New Roman" pitchFamily="18" charset="0"/>
                <a:cs typeface="Times New Roman" pitchFamily="18" charset="0"/>
              </a:rPr>
              <a:t>deg</a:t>
            </a:r>
            <a:r>
              <a:rPr lang="en-US" dirty="0" smtClean="0">
                <a:latin typeface="Times New Roman" pitchFamily="18" charset="0"/>
                <a:cs typeface="Times New Roman" pitchFamily="18" charset="0"/>
              </a:rPr>
              <a:t> Hybrid</a:t>
            </a:r>
          </a:p>
          <a:p>
            <a:pPr marL="406400" indent="-231775">
              <a:buNone/>
            </a:pPr>
            <a:r>
              <a:rPr lang="en-US" sz="2500" dirty="0" smtClean="0">
                <a:latin typeface="Times New Roman" pitchFamily="18" charset="0"/>
                <a:cs typeface="Times New Roman" pitchFamily="18" charset="0"/>
              </a:rPr>
              <a:t>- a </a:t>
            </a:r>
            <a:r>
              <a:rPr lang="en-US" sz="2500" i="1" dirty="0" err="1" smtClean="0">
                <a:latin typeface="Times New Roman" pitchFamily="18" charset="0"/>
                <a:cs typeface="Times New Roman" pitchFamily="18" charset="0"/>
              </a:rPr>
              <a:t>Quadridge</a:t>
            </a:r>
            <a:r>
              <a:rPr lang="en-US" sz="2500" i="1" dirty="0" smtClean="0">
                <a:latin typeface="Times New Roman" pitchFamily="18" charset="0"/>
                <a:cs typeface="Times New Roman" pitchFamily="18" charset="0"/>
              </a:rPr>
              <a:t> OMT</a:t>
            </a:r>
            <a:r>
              <a:rPr lang="en-US" sz="2500" dirty="0" smtClean="0">
                <a:latin typeface="Times New Roman" pitchFamily="18" charset="0"/>
                <a:cs typeface="Times New Roman" pitchFamily="18" charset="0"/>
              </a:rPr>
              <a:t> which separates the signal into 2 linear </a:t>
            </a:r>
            <a:r>
              <a:rPr lang="en-US" sz="2500" dirty="0" err="1" smtClean="0">
                <a:latin typeface="Times New Roman" pitchFamily="18" charset="0"/>
                <a:cs typeface="Times New Roman" pitchFamily="18" charset="0"/>
              </a:rPr>
              <a:t>polarizied</a:t>
            </a:r>
            <a:r>
              <a:rPr lang="en-US" sz="2500" dirty="0" smtClean="0">
                <a:latin typeface="Times New Roman" pitchFamily="18" charset="0"/>
                <a:cs typeface="Times New Roman" pitchFamily="18" charset="0"/>
              </a:rPr>
              <a:t> coaxial outputs</a:t>
            </a:r>
          </a:p>
          <a:p>
            <a:pPr marL="365760" lvl="1" indent="-182880"/>
            <a:r>
              <a:rPr lang="en-US" sz="2500" dirty="0" smtClean="0">
                <a:latin typeface="Times New Roman" pitchFamily="18" charset="0"/>
                <a:cs typeface="Times New Roman" pitchFamily="18" charset="0"/>
              </a:rPr>
              <a:t>and a coaxial </a:t>
            </a:r>
            <a:r>
              <a:rPr lang="en-US" sz="2500" i="1" dirty="0" smtClean="0">
                <a:latin typeface="Times New Roman" pitchFamily="18" charset="0"/>
                <a:cs typeface="Times New Roman" pitchFamily="18" charset="0"/>
              </a:rPr>
              <a:t>Quadrature Hybrid</a:t>
            </a:r>
            <a:r>
              <a:rPr lang="en-US" sz="2500"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which retards one of the linear signals by 90º and combines them to produce LCP &amp; RCP.</a:t>
            </a:r>
          </a:p>
          <a:p>
            <a:pPr marL="365760" lvl="1" indent="-182880"/>
            <a:endParaRPr lang="en-US" sz="2600" dirty="0" smtClean="0">
              <a:latin typeface="Times New Roman" pitchFamily="18" charset="0"/>
              <a:cs typeface="Times New Roman" pitchFamily="18" charset="0"/>
            </a:endParaRPr>
          </a:p>
          <a:p>
            <a:pPr marL="182880" indent="-182880"/>
            <a:r>
              <a:rPr lang="en-US" dirty="0" smtClean="0">
                <a:latin typeface="Times New Roman" pitchFamily="18" charset="0"/>
                <a:cs typeface="Times New Roman" pitchFamily="18" charset="0"/>
              </a:rPr>
              <a:t>(b) : 90 </a:t>
            </a:r>
            <a:r>
              <a:rPr lang="en-US" dirty="0" err="1" smtClean="0">
                <a:latin typeface="Times New Roman" pitchFamily="18" charset="0"/>
                <a:cs typeface="Times New Roman" pitchFamily="18" charset="0"/>
              </a:rPr>
              <a:t>deg</a:t>
            </a:r>
            <a:r>
              <a:rPr lang="en-US" dirty="0" smtClean="0">
                <a:latin typeface="Times New Roman" pitchFamily="18" charset="0"/>
                <a:cs typeface="Times New Roman" pitchFamily="18" charset="0"/>
              </a:rPr>
              <a:t> Phase Shifter + Lin OMT</a:t>
            </a:r>
          </a:p>
          <a:p>
            <a:pPr marL="390525" lvl="1" indent="-182563"/>
            <a:r>
              <a:rPr lang="en-US" sz="2600" dirty="0" smtClean="0">
                <a:latin typeface="Times New Roman" pitchFamily="18" charset="0"/>
                <a:cs typeface="Times New Roman" pitchFamily="18" charset="0"/>
              </a:rPr>
              <a:t>a corrugated waveguide </a:t>
            </a:r>
            <a:r>
              <a:rPr lang="en-US" sz="2600" i="1" dirty="0" smtClean="0">
                <a:latin typeface="Times New Roman" pitchFamily="18" charset="0"/>
                <a:cs typeface="Times New Roman" pitchFamily="18" charset="0"/>
              </a:rPr>
              <a:t>Phase Shifter </a:t>
            </a:r>
            <a:r>
              <a:rPr lang="en-US" sz="2600" dirty="0" smtClean="0">
                <a:latin typeface="Times New Roman" pitchFamily="18" charset="0"/>
                <a:cs typeface="Times New Roman" pitchFamily="18" charset="0"/>
              </a:rPr>
              <a:t>which retards one of the linear polarizations by 90º </a:t>
            </a:r>
          </a:p>
          <a:p>
            <a:pPr marL="365760" lvl="1" indent="-182880"/>
            <a:r>
              <a:rPr lang="en-US" sz="2600" dirty="0" smtClean="0">
                <a:latin typeface="Times New Roman" pitchFamily="18" charset="0"/>
                <a:cs typeface="Times New Roman" pitchFamily="18" charset="0"/>
              </a:rPr>
              <a:t>and a </a:t>
            </a:r>
            <a:r>
              <a:rPr lang="en-US" sz="2600" i="1" dirty="0" smtClean="0">
                <a:latin typeface="Times New Roman" pitchFamily="18" charset="0"/>
                <a:cs typeface="Times New Roman" pitchFamily="18" charset="0"/>
              </a:rPr>
              <a:t>Symmetric Waveguide OMT </a:t>
            </a:r>
            <a:r>
              <a:rPr lang="en-US" sz="2600" dirty="0" smtClean="0">
                <a:latin typeface="Times New Roman" pitchFamily="18" charset="0"/>
                <a:cs typeface="Times New Roman" pitchFamily="18" charset="0"/>
              </a:rPr>
              <a:t> to produce LCP &amp; RCP.</a:t>
            </a:r>
          </a:p>
          <a:p>
            <a:pPr marL="365760" lvl="1" indent="-182880"/>
            <a:endParaRPr lang="en-US" sz="2600" dirty="0" smtClean="0">
              <a:latin typeface="Times New Roman" pitchFamily="18" charset="0"/>
              <a:cs typeface="Times New Roman" pitchFamily="18" charset="0"/>
            </a:endParaRPr>
          </a:p>
          <a:p>
            <a:pPr marL="182880" indent="-182880"/>
            <a:r>
              <a:rPr lang="en-US" dirty="0" smtClean="0">
                <a:latin typeface="Times New Roman" pitchFamily="18" charset="0"/>
                <a:cs typeface="Times New Roman" pitchFamily="18" charset="0"/>
              </a:rPr>
              <a:t>(c) </a:t>
            </a:r>
            <a:r>
              <a:rPr lang="en-US" dirty="0">
                <a:latin typeface="Times New Roman" pitchFamily="18" charset="0"/>
                <a:cs typeface="Times New Roman" pitchFamily="18" charset="0"/>
              </a:rPr>
              <a:t>: 90 </a:t>
            </a:r>
            <a:r>
              <a:rPr lang="en-US" dirty="0" err="1">
                <a:latin typeface="Times New Roman" pitchFamily="18" charset="0"/>
                <a:cs typeface="Times New Roman" pitchFamily="18" charset="0"/>
              </a:rPr>
              <a:t>deg</a:t>
            </a:r>
            <a:r>
              <a:rPr lang="en-US" dirty="0">
                <a:latin typeface="Times New Roman" pitchFamily="18" charset="0"/>
                <a:cs typeface="Times New Roman" pitchFamily="18" charset="0"/>
              </a:rPr>
              <a:t> Phase Shifter + Lin </a:t>
            </a:r>
            <a:r>
              <a:rPr lang="en-US" dirty="0" smtClean="0">
                <a:latin typeface="Times New Roman" pitchFamily="18" charset="0"/>
                <a:cs typeface="Times New Roman" pitchFamily="18" charset="0"/>
              </a:rPr>
              <a:t>OMT </a:t>
            </a:r>
            <a:endParaRPr lang="en-US" dirty="0">
              <a:latin typeface="Times New Roman" pitchFamily="18" charset="0"/>
              <a:cs typeface="Times New Roman" pitchFamily="18" charset="0"/>
            </a:endParaRPr>
          </a:p>
          <a:p>
            <a:pPr marL="390525" lvl="1" indent="-182563"/>
            <a:r>
              <a:rPr lang="en-US" sz="2600" dirty="0">
                <a:latin typeface="Times New Roman" pitchFamily="18" charset="0"/>
                <a:cs typeface="Times New Roman" pitchFamily="18" charset="0"/>
              </a:rPr>
              <a:t>a corrugated waveguide </a:t>
            </a:r>
            <a:r>
              <a:rPr lang="en-US" sz="2600" i="1" dirty="0">
                <a:latin typeface="Times New Roman" pitchFamily="18" charset="0"/>
                <a:cs typeface="Times New Roman" pitchFamily="18" charset="0"/>
              </a:rPr>
              <a:t>Phase Shifter </a:t>
            </a:r>
            <a:r>
              <a:rPr lang="en-US" sz="2600" dirty="0">
                <a:latin typeface="Times New Roman" pitchFamily="18" charset="0"/>
                <a:cs typeface="Times New Roman" pitchFamily="18" charset="0"/>
              </a:rPr>
              <a:t>which retards one of the linear polarizations by 90º </a:t>
            </a:r>
          </a:p>
          <a:p>
            <a:pPr marL="390525" lvl="1" indent="-182563"/>
            <a:r>
              <a:rPr lang="en-US" sz="2200" dirty="0">
                <a:latin typeface="Times New Roman" pitchFamily="18" charset="0"/>
                <a:cs typeface="Times New Roman" pitchFamily="18" charset="0"/>
              </a:rPr>
              <a:t>a </a:t>
            </a:r>
            <a:r>
              <a:rPr lang="en-US" sz="2200" i="1" dirty="0" err="1">
                <a:latin typeface="Times New Roman" pitchFamily="18" charset="0"/>
                <a:cs typeface="Times New Roman" pitchFamily="18" charset="0"/>
              </a:rPr>
              <a:t>Quadridge</a:t>
            </a:r>
            <a:r>
              <a:rPr lang="en-US" sz="2200" i="1" dirty="0">
                <a:latin typeface="Times New Roman" pitchFamily="18" charset="0"/>
                <a:cs typeface="Times New Roman" pitchFamily="18" charset="0"/>
              </a:rPr>
              <a:t> OMT</a:t>
            </a:r>
            <a:r>
              <a:rPr lang="en-US" sz="2200" dirty="0">
                <a:latin typeface="Times New Roman" pitchFamily="18" charset="0"/>
                <a:cs typeface="Times New Roman" pitchFamily="18" charset="0"/>
              </a:rPr>
              <a:t> which separates the signal into 2 linear </a:t>
            </a:r>
            <a:r>
              <a:rPr lang="en-US" sz="2200" dirty="0" err="1">
                <a:latin typeface="Times New Roman" pitchFamily="18" charset="0"/>
                <a:cs typeface="Times New Roman" pitchFamily="18" charset="0"/>
              </a:rPr>
              <a:t>polarizied</a:t>
            </a:r>
            <a:r>
              <a:rPr lang="en-US" sz="2200" dirty="0">
                <a:latin typeface="Times New Roman" pitchFamily="18" charset="0"/>
                <a:cs typeface="Times New Roman" pitchFamily="18" charset="0"/>
              </a:rPr>
              <a:t> coaxial outputs</a:t>
            </a:r>
          </a:p>
          <a:p>
            <a:pPr marL="365760" lvl="1" indent="-182880"/>
            <a:endParaRPr lang="en-US" sz="2600" dirty="0" smtClean="0">
              <a:latin typeface="Times New Roman" pitchFamily="18" charset="0"/>
              <a:cs typeface="Times New Roman" pitchFamily="18" charset="0"/>
            </a:endParaRPr>
          </a:p>
          <a:p>
            <a:pPr marL="365760" lvl="1" indent="-182880"/>
            <a:endParaRPr lang="en-US" sz="2600" b="1" dirty="0" smtClean="0">
              <a:latin typeface="Times New Roman" pitchFamily="18" charset="0"/>
              <a:cs typeface="Times New Roman" pitchFamily="18" charset="0"/>
            </a:endParaRPr>
          </a:p>
        </p:txBody>
      </p:sp>
      <p:sp>
        <p:nvSpPr>
          <p:cNvPr id="6" name="TextBox 5"/>
          <p:cNvSpPr txBox="1"/>
          <p:nvPr/>
        </p:nvSpPr>
        <p:spPr>
          <a:xfrm>
            <a:off x="4463717" y="6246255"/>
            <a:ext cx="4680284" cy="305873"/>
          </a:xfrm>
          <a:prstGeom prst="rect">
            <a:avLst/>
          </a:prstGeom>
          <a:noFill/>
        </p:spPr>
        <p:txBody>
          <a:bodyPr wrap="square" rtlCol="0">
            <a:normAutofit/>
          </a:bodyPr>
          <a:lstStyle/>
          <a:p>
            <a:pPr algn="ctr"/>
            <a:r>
              <a:rPr lang="en-US" sz="700" i="1" dirty="0" smtClean="0">
                <a:solidFill>
                  <a:schemeClr val="bg1">
                    <a:lumMod val="75000"/>
                  </a:schemeClr>
                </a:solidFill>
                <a:latin typeface="Times New Roman" pitchFamily="18" charset="0"/>
                <a:cs typeface="Times New Roman" pitchFamily="18" charset="0"/>
              </a:rPr>
              <a:t>Wideband Diagonal Quadruple-Ridge </a:t>
            </a:r>
            <a:r>
              <a:rPr lang="en-US" sz="700" i="1" dirty="0" err="1" smtClean="0">
                <a:solidFill>
                  <a:schemeClr val="bg1">
                    <a:lumMod val="75000"/>
                  </a:schemeClr>
                </a:solidFill>
                <a:latin typeface="Times New Roman" pitchFamily="18" charset="0"/>
                <a:cs typeface="Times New Roman" pitchFamily="18" charset="0"/>
              </a:rPr>
              <a:t>Orthomode</a:t>
            </a:r>
            <a:r>
              <a:rPr lang="en-US" sz="700" i="1" dirty="0" smtClean="0">
                <a:solidFill>
                  <a:schemeClr val="bg1">
                    <a:lumMod val="75000"/>
                  </a:schemeClr>
                </a:solidFill>
                <a:latin typeface="Times New Roman" pitchFamily="18" charset="0"/>
                <a:cs typeface="Times New Roman" pitchFamily="18" charset="0"/>
              </a:rPr>
              <a:t> Transducer for Circular Polarization Detection</a:t>
            </a:r>
            <a:r>
              <a:rPr lang="en-US" sz="700" dirty="0" smtClean="0">
                <a:solidFill>
                  <a:schemeClr val="bg1">
                    <a:lumMod val="75000"/>
                  </a:schemeClr>
                </a:solidFill>
                <a:latin typeface="Times New Roman" pitchFamily="18" charset="0"/>
                <a:cs typeface="Times New Roman" pitchFamily="18" charset="0"/>
              </a:rPr>
              <a:t>, G. Coutts, IEEE Transactions on Antennas and Propagation, </a:t>
            </a:r>
            <a:r>
              <a:rPr lang="en-US" sz="700" dirty="0" err="1" smtClean="0">
                <a:solidFill>
                  <a:schemeClr val="bg1">
                    <a:lumMod val="75000"/>
                  </a:schemeClr>
                </a:solidFill>
                <a:latin typeface="Times New Roman" pitchFamily="18" charset="0"/>
                <a:cs typeface="Times New Roman" pitchFamily="18" charset="0"/>
              </a:rPr>
              <a:t>Vol</a:t>
            </a:r>
            <a:r>
              <a:rPr lang="en-US" sz="700" dirty="0" smtClean="0">
                <a:solidFill>
                  <a:schemeClr val="bg1">
                    <a:lumMod val="75000"/>
                  </a:schemeClr>
                </a:solidFill>
                <a:latin typeface="Times New Roman" pitchFamily="18" charset="0"/>
                <a:cs typeface="Times New Roman" pitchFamily="18" charset="0"/>
              </a:rPr>
              <a:t>  59 , Issue: 6, June 2011, p. 1902-1909 </a:t>
            </a:r>
          </a:p>
        </p:txBody>
      </p:sp>
      <p:sp>
        <p:nvSpPr>
          <p:cNvPr id="7" name="Slide Number Placeholder 9"/>
          <p:cNvSpPr>
            <a:spLocks noGrp="1"/>
          </p:cNvSpPr>
          <p:nvPr>
            <p:ph type="sldNum" sz="quarter" idx="12"/>
          </p:nvPr>
        </p:nvSpPr>
        <p:spPr>
          <a:xfrm>
            <a:off x="7010400" y="6492875"/>
            <a:ext cx="2133600" cy="365125"/>
          </a:xfrm>
        </p:spPr>
        <p:txBody>
          <a:bodyPr/>
          <a:lstStyle/>
          <a:p>
            <a:fld id="{D16A9042-66C6-45F9-B477-55D89D28337E}" type="slidenum">
              <a:rPr lang="en-US" smtClean="0"/>
              <a:pPr/>
              <a:t>43</a:t>
            </a:fld>
            <a:endParaRPr lang="en-US" dirty="0"/>
          </a:p>
        </p:txBody>
      </p:sp>
      <p:pic>
        <p:nvPicPr>
          <p:cNvPr id="15" name="Picture 2"/>
          <p:cNvPicPr>
            <a:picLocks noChangeAspect="1" noChangeArrowheads="1"/>
          </p:cNvPicPr>
          <p:nvPr/>
        </p:nvPicPr>
        <p:blipFill rotWithShape="1">
          <a:blip r:embed="rId2" cstate="print"/>
          <a:srcRect l="-2315" t="-2405" r="-4398" b="-382"/>
          <a:stretch/>
        </p:blipFill>
        <p:spPr bwMode="auto">
          <a:xfrm>
            <a:off x="3886200" y="950495"/>
            <a:ext cx="5388635" cy="4745790"/>
          </a:xfrm>
          <a:prstGeom prst="rect">
            <a:avLst/>
          </a:prstGeom>
          <a:solidFill>
            <a:schemeClr val="bg1"/>
          </a:solidFill>
          <a:ln w="25400">
            <a:solidFill>
              <a:schemeClr val="tx1"/>
            </a:solidFill>
            <a:miter lim="800000"/>
            <a:headEnd/>
            <a:tailEnd/>
          </a:ln>
        </p:spPr>
      </p:pic>
    </p:spTree>
    <p:extLst>
      <p:ext uri="{BB962C8B-B14F-4D97-AF65-F5344CB8AC3E}">
        <p14:creationId xmlns:p14="http://schemas.microsoft.com/office/powerpoint/2010/main" val="28865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 calcmode="lin" valueType="num">
                                      <p:cBhvr additive="base">
                                        <p:cTn id="27"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 calcmode="lin" valueType="num">
                                      <p:cBhvr additive="base">
                                        <p:cTn id="31"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10" end="10"/>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 calcmode="lin" valueType="num">
                                      <p:cBhvr additive="base">
                                        <p:cTn id="35" dur="5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5257800" cy="838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Low-Noise Amplifiers (LNAs)</a:t>
            </a:r>
            <a:endParaRPr lang="en-US" sz="3200" dirty="0">
              <a:latin typeface="Times New Roman" pitchFamily="18" charset="0"/>
              <a:cs typeface="Times New Roman" pitchFamily="18" charset="0"/>
            </a:endParaRPr>
          </a:p>
        </p:txBody>
      </p:sp>
      <p:sp>
        <p:nvSpPr>
          <p:cNvPr id="3" name="Text Placeholder 2"/>
          <p:cNvSpPr txBox="1">
            <a:spLocks/>
          </p:cNvSpPr>
          <p:nvPr/>
        </p:nvSpPr>
        <p:spPr>
          <a:xfrm>
            <a:off x="30480" y="685800"/>
            <a:ext cx="4008120" cy="6019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600" b="1" dirty="0" smtClean="0">
                <a:latin typeface="Times New Roman" pitchFamily="18" charset="0"/>
                <a:cs typeface="Times New Roman" pitchFamily="18" charset="0"/>
              </a:rPr>
              <a:t>Keep Noise Low</a:t>
            </a:r>
          </a:p>
          <a:p>
            <a:pPr marL="182880" indent="-182880" algn="just"/>
            <a:r>
              <a:rPr lang="en-US" sz="1600" b="1" dirty="0" smtClean="0">
                <a:latin typeface="Times New Roman" pitchFamily="18" charset="0"/>
                <a:cs typeface="Times New Roman" pitchFamily="18" charset="0"/>
              </a:rPr>
              <a:t>Receivers are cryogenically cooled to reduce their noise temperature</a:t>
            </a:r>
          </a:p>
          <a:p>
            <a:pPr marL="182880" indent="-182880" algn="just"/>
            <a:r>
              <a:rPr lang="en-US" sz="1600" b="1" dirty="0" smtClean="0">
                <a:latin typeface="Times New Roman" pitchFamily="18" charset="0"/>
                <a:cs typeface="Times New Roman" pitchFamily="18" charset="0"/>
              </a:rPr>
              <a:t>In radio astronomy the antenna noise temperature is determined by the Cosmic Background Radiation (2.725 K) modified by the presence of the atmosphere.</a:t>
            </a:r>
          </a:p>
          <a:p>
            <a:pPr marL="182880" indent="-182880" algn="just"/>
            <a:endParaRPr lang="en-US" sz="1600" b="1" dirty="0" smtClean="0">
              <a:latin typeface="Times New Roman" pitchFamily="18" charset="0"/>
              <a:cs typeface="Times New Roman" pitchFamily="18" charset="0"/>
            </a:endParaRPr>
          </a:p>
          <a:p>
            <a:pPr marL="182880" indent="-182880" algn="just"/>
            <a:r>
              <a:rPr lang="en-US" sz="1600" b="1" dirty="0" smtClean="0">
                <a:latin typeface="Times New Roman" pitchFamily="18" charset="0"/>
                <a:cs typeface="Times New Roman" pitchFamily="18" charset="0"/>
              </a:rPr>
              <a:t>For frequencies up to ~100 GHz, it is possible to have direct amplification (LNA first receiver element), above that it is tough/impossible to make amplifiers, and so SIS mixers (Superconducting – Insulating – Superconducting) have to be the first element.</a:t>
            </a:r>
          </a:p>
          <a:p>
            <a:pPr marL="0" indent="0" algn="just">
              <a:buNone/>
            </a:pPr>
            <a:endParaRPr lang="en-US" sz="1600" b="1" dirty="0" smtClean="0">
              <a:latin typeface="Times New Roman" pitchFamily="18" charset="0"/>
              <a:cs typeface="Times New Roman" pitchFamily="18" charset="0"/>
            </a:endParaRPr>
          </a:p>
          <a:p>
            <a:pPr marL="182880" indent="-182880" algn="just"/>
            <a:r>
              <a:rPr lang="en-US" sz="1600" b="1" dirty="0" smtClean="0">
                <a:latin typeface="Times New Roman" pitchFamily="18" charset="0"/>
                <a:cs typeface="Times New Roman" pitchFamily="18" charset="0"/>
              </a:rPr>
              <a:t>Must preserve phase – radio telescope antenna systems require phase</a:t>
            </a:r>
          </a:p>
          <a:p>
            <a:pPr marL="182880" indent="-182880" algn="just"/>
            <a:r>
              <a:rPr lang="en-US" sz="1600" b="1" dirty="0" smtClean="0">
                <a:latin typeface="Times New Roman" pitchFamily="18" charset="0"/>
                <a:cs typeface="Times New Roman" pitchFamily="18" charset="0"/>
              </a:rPr>
              <a:t>Must stay linear to preserve amplitude fidelity</a:t>
            </a:r>
          </a:p>
        </p:txBody>
      </p:sp>
      <p:sp>
        <p:nvSpPr>
          <p:cNvPr id="66" name="Slide Number Placeholder 51"/>
          <p:cNvSpPr txBox="1">
            <a:spLocks/>
          </p:cNvSpPr>
          <p:nvPr/>
        </p:nvSpPr>
        <p:spPr>
          <a:xfrm>
            <a:off x="11582400" y="69500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6A9042-66C6-45F9-B477-55D89D28337E}" type="slidenum">
              <a:rPr lang="en-US" smtClean="0"/>
              <a:pPr/>
              <a:t>44</a:t>
            </a:fld>
            <a:endParaRPr lang="en-US" dirty="0"/>
          </a:p>
        </p:txBody>
      </p:sp>
      <p:pic>
        <p:nvPicPr>
          <p:cNvPr id="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350" y="678766"/>
            <a:ext cx="4644850" cy="236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7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0" y="152401"/>
            <a:ext cx="4038600" cy="64770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lgn="just"/>
            <a:r>
              <a:rPr lang="en-US" sz="1600" b="1" dirty="0">
                <a:latin typeface="Times New Roman" pitchFamily="18" charset="0"/>
                <a:cs typeface="Times New Roman" pitchFamily="18" charset="0"/>
              </a:rPr>
              <a:t>LNAs consist of many stages of gain, each stage is usually a discrete transistor.</a:t>
            </a:r>
          </a:p>
          <a:p>
            <a:pPr marL="182880" indent="-182880" algn="just"/>
            <a:r>
              <a:rPr lang="en-US" sz="1600" b="1" dirty="0" smtClean="0">
                <a:latin typeface="Times New Roman" pitchFamily="18" charset="0"/>
                <a:cs typeface="Times New Roman" pitchFamily="18" charset="0"/>
              </a:rPr>
              <a:t>The </a:t>
            </a:r>
            <a:r>
              <a:rPr lang="en-US" sz="1600" b="1" dirty="0">
                <a:latin typeface="Times New Roman" pitchFamily="18" charset="0"/>
                <a:cs typeface="Times New Roman" pitchFamily="18" charset="0"/>
              </a:rPr>
              <a:t>transistor is usually a </a:t>
            </a:r>
            <a:r>
              <a:rPr lang="en-US" sz="1600" b="1" i="1" dirty="0" err="1">
                <a:latin typeface="Times New Roman" pitchFamily="18" charset="0"/>
                <a:cs typeface="Times New Roman" pitchFamily="18" charset="0"/>
              </a:rPr>
              <a:t>Heterostructure</a:t>
            </a:r>
            <a:r>
              <a:rPr lang="en-US" sz="1600" b="1" i="1" dirty="0">
                <a:latin typeface="Times New Roman" pitchFamily="18" charset="0"/>
                <a:cs typeface="Times New Roman" pitchFamily="18" charset="0"/>
              </a:rPr>
              <a:t> Field Effect Transistor </a:t>
            </a:r>
            <a:r>
              <a:rPr lang="en-US" sz="1600" b="1" dirty="0">
                <a:latin typeface="Times New Roman" pitchFamily="18" charset="0"/>
                <a:cs typeface="Times New Roman" pitchFamily="18" charset="0"/>
              </a:rPr>
              <a:t>(HFET). also known as an </a:t>
            </a:r>
            <a:r>
              <a:rPr lang="en-US" sz="1600" b="1" i="1" dirty="0">
                <a:latin typeface="Times New Roman" pitchFamily="18" charset="0"/>
                <a:cs typeface="Times New Roman" pitchFamily="18" charset="0"/>
              </a:rPr>
              <a:t>High Electron Mobility Transistor </a:t>
            </a:r>
            <a:r>
              <a:rPr lang="en-US" sz="1600" b="1" dirty="0">
                <a:latin typeface="Times New Roman" pitchFamily="18" charset="0"/>
                <a:cs typeface="Times New Roman" pitchFamily="18" charset="0"/>
              </a:rPr>
              <a:t>(HEMT).</a:t>
            </a:r>
          </a:p>
          <a:p>
            <a:pPr marL="182880" indent="-182880" algn="just"/>
            <a:r>
              <a:rPr lang="en-US" sz="1600" b="1" dirty="0">
                <a:latin typeface="Times New Roman" pitchFamily="18" charset="0"/>
                <a:cs typeface="Times New Roman" pitchFamily="18" charset="0"/>
              </a:rPr>
              <a:t>Amplifiers improve over time, changing their materials from </a:t>
            </a:r>
            <a:r>
              <a:rPr lang="en-US" sz="1600" b="1" dirty="0" err="1">
                <a:latin typeface="Times New Roman" pitchFamily="18" charset="0"/>
                <a:cs typeface="Times New Roman" pitchFamily="18" charset="0"/>
              </a:rPr>
              <a:t>AlGaAs</a:t>
            </a:r>
            <a:r>
              <a:rPr lang="en-US" sz="1600" b="1" dirty="0">
                <a:latin typeface="Times New Roman" pitchFamily="18" charset="0"/>
                <a:cs typeface="Times New Roman" pitchFamily="18" charset="0"/>
              </a:rPr>
              <a:t>/GaAs to  </a:t>
            </a:r>
            <a:r>
              <a:rPr lang="en-US" sz="1600" b="1" dirty="0" err="1">
                <a:latin typeface="Times New Roman" pitchFamily="18" charset="0"/>
                <a:cs typeface="Times New Roman" pitchFamily="18" charset="0"/>
              </a:rPr>
              <a:t>AlGaAs</a:t>
            </a:r>
            <a:r>
              <a:rPr lang="en-US" sz="1600" b="1" dirty="0">
                <a:latin typeface="Times New Roman" pitchFamily="18" charset="0"/>
                <a:cs typeface="Times New Roman" pitchFamily="18" charset="0"/>
              </a:rPr>
              <a:t>/</a:t>
            </a:r>
            <a:r>
              <a:rPr lang="en-US" sz="1600" b="1" dirty="0" err="1">
                <a:latin typeface="Times New Roman" pitchFamily="18" charset="0"/>
                <a:cs typeface="Times New Roman" pitchFamily="18" charset="0"/>
              </a:rPr>
              <a:t>InGaAs</a:t>
            </a:r>
            <a:r>
              <a:rPr lang="en-US" sz="1600" b="1" dirty="0">
                <a:latin typeface="Times New Roman" pitchFamily="18" charset="0"/>
                <a:cs typeface="Times New Roman" pitchFamily="18" charset="0"/>
              </a:rPr>
              <a:t>/GaAs and the newer devices use  </a:t>
            </a:r>
            <a:r>
              <a:rPr lang="en-US" sz="1600" b="1" dirty="0" err="1">
                <a:latin typeface="Times New Roman" pitchFamily="18" charset="0"/>
                <a:cs typeface="Times New Roman" pitchFamily="18" charset="0"/>
              </a:rPr>
              <a:t>AlInAs</a:t>
            </a:r>
            <a:r>
              <a:rPr lang="en-US" sz="1600" b="1" dirty="0">
                <a:latin typeface="Times New Roman" pitchFamily="18" charset="0"/>
                <a:cs typeface="Times New Roman" pitchFamily="18" charset="0"/>
              </a:rPr>
              <a:t>/</a:t>
            </a:r>
            <a:r>
              <a:rPr lang="en-US" sz="1600" b="1" dirty="0" err="1">
                <a:latin typeface="Times New Roman" pitchFamily="18" charset="0"/>
                <a:cs typeface="Times New Roman" pitchFamily="18" charset="0"/>
              </a:rPr>
              <a:t>InGaAs</a:t>
            </a:r>
            <a:r>
              <a:rPr lang="en-US" sz="1600" b="1" dirty="0">
                <a:latin typeface="Times New Roman" pitchFamily="18" charset="0"/>
                <a:cs typeface="Times New Roman" pitchFamily="18" charset="0"/>
              </a:rPr>
              <a:t>/</a:t>
            </a:r>
            <a:r>
              <a:rPr lang="en-US" sz="1600" b="1" dirty="0" err="1">
                <a:latin typeface="Times New Roman" pitchFamily="18" charset="0"/>
                <a:cs typeface="Times New Roman" pitchFamily="18" charset="0"/>
              </a:rPr>
              <a:t>InP</a:t>
            </a:r>
            <a:r>
              <a:rPr lang="en-US" sz="1600" b="1" dirty="0">
                <a:latin typeface="Times New Roman" pitchFamily="18" charset="0"/>
                <a:cs typeface="Times New Roman" pitchFamily="18" charset="0"/>
              </a:rPr>
              <a:t> HEFT’s, referred to as “</a:t>
            </a:r>
            <a:r>
              <a:rPr lang="en-US" sz="1600" b="1" dirty="0" err="1">
                <a:latin typeface="Times New Roman" pitchFamily="18" charset="0"/>
                <a:cs typeface="Times New Roman" pitchFamily="18" charset="0"/>
              </a:rPr>
              <a:t>InP</a:t>
            </a:r>
            <a:r>
              <a:rPr lang="en-US" sz="1600" b="1" dirty="0">
                <a:latin typeface="Times New Roman" pitchFamily="18" charset="0"/>
                <a:cs typeface="Times New Roman" pitchFamily="18" charset="0"/>
              </a:rPr>
              <a:t> HFETs”.</a:t>
            </a:r>
          </a:p>
          <a:p>
            <a:pPr marL="182880" indent="-182880" algn="just"/>
            <a:r>
              <a:rPr lang="en-US" sz="1600" b="1" dirty="0" smtClean="0">
                <a:latin typeface="Times New Roman" pitchFamily="18" charset="0"/>
                <a:cs typeface="Times New Roman" pitchFamily="18" charset="0"/>
              </a:rPr>
              <a:t>The </a:t>
            </a:r>
            <a:r>
              <a:rPr lang="en-US" sz="1600" b="1" dirty="0">
                <a:latin typeface="Times New Roman" pitchFamily="18" charset="0"/>
                <a:cs typeface="Times New Roman" pitchFamily="18" charset="0"/>
              </a:rPr>
              <a:t>first stage amplifier contributes the most noise in a cascaded system, a designer will use the lowest noise device possible.</a:t>
            </a:r>
          </a:p>
          <a:p>
            <a:pPr marL="582930" lvl="1" indent="-182880" algn="just"/>
            <a:r>
              <a:rPr lang="en-US" sz="1400" b="1" dirty="0">
                <a:latin typeface="Times New Roman" pitchFamily="18" charset="0"/>
                <a:cs typeface="Times New Roman" pitchFamily="18" charset="0"/>
              </a:rPr>
              <a:t>The so called </a:t>
            </a:r>
            <a:r>
              <a:rPr lang="en-US" sz="1400" b="1" dirty="0">
                <a:solidFill>
                  <a:srgbClr val="FF0000"/>
                </a:solidFill>
                <a:latin typeface="Times New Roman" pitchFamily="18" charset="0"/>
                <a:cs typeface="Times New Roman" pitchFamily="18" charset="0"/>
              </a:rPr>
              <a:t>“Cryo3” </a:t>
            </a:r>
            <a:r>
              <a:rPr lang="en-US" sz="1400" b="1" dirty="0">
                <a:latin typeface="Times New Roman" pitchFamily="18" charset="0"/>
                <a:cs typeface="Times New Roman" pitchFamily="18" charset="0"/>
              </a:rPr>
              <a:t>wafers manufactured by TRW in 1999 for the </a:t>
            </a:r>
            <a:r>
              <a:rPr lang="en-US" sz="1400" b="1" i="1" dirty="0">
                <a:latin typeface="Times New Roman" pitchFamily="18" charset="0"/>
                <a:cs typeface="Times New Roman" pitchFamily="18" charset="0"/>
              </a:rPr>
              <a:t>Jet Propulsion Laboratory </a:t>
            </a:r>
            <a:r>
              <a:rPr lang="en-US" sz="1400" b="1" dirty="0">
                <a:latin typeface="Times New Roman" pitchFamily="18" charset="0"/>
                <a:cs typeface="Times New Roman" pitchFamily="18" charset="0"/>
              </a:rPr>
              <a:t>were used as first stages for many amplifiers.. </a:t>
            </a:r>
          </a:p>
          <a:p>
            <a:pPr marL="582930" lvl="1" indent="-182880" algn="just"/>
            <a:r>
              <a:rPr lang="en-US" sz="1400" b="1" dirty="0">
                <a:latin typeface="Times New Roman" pitchFamily="18" charset="0"/>
                <a:cs typeface="Times New Roman" pitchFamily="18" charset="0"/>
              </a:rPr>
              <a:t>The thousands of Cryo3 devices on these 6 “golden wafers” have exhibited </a:t>
            </a:r>
            <a:r>
              <a:rPr lang="en-US" sz="1400" b="1" dirty="0">
                <a:solidFill>
                  <a:srgbClr val="FF0000"/>
                </a:solidFill>
                <a:latin typeface="Times New Roman" pitchFamily="18" charset="0"/>
                <a:cs typeface="Times New Roman" pitchFamily="18" charset="0"/>
              </a:rPr>
              <a:t>unparalleled </a:t>
            </a:r>
            <a:r>
              <a:rPr lang="en-US" sz="1400" b="1" dirty="0">
                <a:latin typeface="Times New Roman" pitchFamily="18" charset="0"/>
                <a:cs typeface="Times New Roman" pitchFamily="18" charset="0"/>
              </a:rPr>
              <a:t>performance when compared to all other manufacturing runs. </a:t>
            </a:r>
          </a:p>
          <a:p>
            <a:pPr marL="182880" indent="-182880" algn="just"/>
            <a:r>
              <a:rPr lang="en-US" sz="1900" b="1" dirty="0" smtClean="0">
                <a:latin typeface="Times New Roman" pitchFamily="18" charset="0"/>
                <a:cs typeface="Times New Roman" pitchFamily="18" charset="0"/>
              </a:rPr>
              <a:t>Lower frequency amplifiers (1-~30 GHz) use coaxial inputs while the higher frequencies (~ 30 GHz +) use waveguide inputs.</a:t>
            </a:r>
            <a:endParaRPr lang="en-US" sz="1900" b="1" dirty="0">
              <a:latin typeface="Times New Roman" pitchFamily="18" charset="0"/>
              <a:cs typeface="Times New Roman" pitchFamily="18" charset="0"/>
            </a:endParaRPr>
          </a:p>
        </p:txBody>
      </p:sp>
      <p:sp>
        <p:nvSpPr>
          <p:cNvPr id="4" name="Slide Number Placeholder 4"/>
          <p:cNvSpPr>
            <a:spLocks noGrp="1"/>
          </p:cNvSpPr>
          <p:nvPr>
            <p:ph type="sldNum" sz="quarter" idx="12"/>
          </p:nvPr>
        </p:nvSpPr>
        <p:spPr>
          <a:xfrm>
            <a:off x="8686800" y="6492875"/>
            <a:ext cx="457200" cy="365125"/>
          </a:xfrm>
        </p:spPr>
        <p:txBody>
          <a:bodyPr/>
          <a:lstStyle/>
          <a:p>
            <a:pPr>
              <a:defRPr/>
            </a:pPr>
            <a:fld id="{1F7498AD-593C-4994-9615-E18A251E6E97}" type="slidenum">
              <a:rPr lang="en-US" smtClean="0"/>
              <a:pPr>
                <a:defRPr/>
              </a:pPr>
              <a:t>45</a:t>
            </a:fld>
            <a:endParaRPr lang="en-US"/>
          </a:p>
        </p:txBody>
      </p:sp>
      <p:pic>
        <p:nvPicPr>
          <p:cNvPr id="11" name="Picture 2"/>
          <p:cNvPicPr>
            <a:picLocks noChangeAspect="1" noChangeArrowheads="1"/>
          </p:cNvPicPr>
          <p:nvPr/>
        </p:nvPicPr>
        <p:blipFill rotWithShape="1">
          <a:blip r:embed="rId2" cstate="print"/>
          <a:srcRect l="9345" t="7175" r="16449" b="13982"/>
          <a:stretch/>
        </p:blipFill>
        <p:spPr bwMode="auto">
          <a:xfrm>
            <a:off x="5334000" y="-4598"/>
            <a:ext cx="3810000" cy="3036930"/>
          </a:xfrm>
          <a:prstGeom prst="rect">
            <a:avLst/>
          </a:prstGeom>
          <a:noFill/>
          <a:ln w="25400">
            <a:solidFill>
              <a:schemeClr val="tx1"/>
            </a:solidFill>
            <a:miter lim="800000"/>
            <a:headEnd/>
            <a:tailEnd/>
          </a:ln>
        </p:spPr>
      </p:pic>
      <p:pic>
        <p:nvPicPr>
          <p:cNvPr id="12" name="Picture 2"/>
          <p:cNvPicPr>
            <a:picLocks noChangeAspect="1" noChangeArrowheads="1"/>
          </p:cNvPicPr>
          <p:nvPr/>
        </p:nvPicPr>
        <p:blipFill rotWithShape="1">
          <a:blip r:embed="rId2" cstate="print"/>
          <a:srcRect l="29149" t="43053" r="42227" b="25110"/>
          <a:stretch/>
        </p:blipFill>
        <p:spPr bwMode="auto">
          <a:xfrm>
            <a:off x="4191000" y="2699611"/>
            <a:ext cx="4953000" cy="4132744"/>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0049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3375" y="523875"/>
            <a:ext cx="8505825" cy="5810250"/>
            <a:chOff x="333375" y="523875"/>
            <a:chExt cx="8505825" cy="581025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523875"/>
              <a:ext cx="84772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477000" y="1674125"/>
              <a:ext cx="2362200" cy="2119952"/>
              <a:chOff x="6477000" y="1674125"/>
              <a:chExt cx="2362200" cy="2119952"/>
            </a:xfrm>
          </p:grpSpPr>
          <p:sp>
            <p:nvSpPr>
              <p:cNvPr id="2" name="TextBox 1"/>
              <p:cNvSpPr txBox="1"/>
              <p:nvPr/>
            </p:nvSpPr>
            <p:spPr>
              <a:xfrm>
                <a:off x="6477000" y="3424745"/>
                <a:ext cx="1600200" cy="369332"/>
              </a:xfrm>
              <a:prstGeom prst="rect">
                <a:avLst/>
              </a:prstGeom>
              <a:noFill/>
            </p:spPr>
            <p:txBody>
              <a:bodyPr wrap="square" rtlCol="0">
                <a:spAutoFit/>
              </a:bodyPr>
              <a:lstStyle/>
              <a:p>
                <a:r>
                  <a:rPr lang="en-US" dirty="0" err="1" smtClean="0"/>
                  <a:t>Tmin</a:t>
                </a:r>
                <a:r>
                  <a:rPr lang="en-US" dirty="0" smtClean="0"/>
                  <a:t> = 4hf/k</a:t>
                </a:r>
                <a:endParaRPr lang="en-US" dirty="0"/>
              </a:p>
            </p:txBody>
          </p:sp>
          <p:sp>
            <p:nvSpPr>
              <p:cNvPr id="4" name="TextBox 3"/>
              <p:cNvSpPr txBox="1"/>
              <p:nvPr/>
            </p:nvSpPr>
            <p:spPr>
              <a:xfrm>
                <a:off x="7467600" y="2127766"/>
                <a:ext cx="1371600" cy="369332"/>
              </a:xfrm>
              <a:prstGeom prst="rect">
                <a:avLst/>
              </a:prstGeom>
              <a:noFill/>
            </p:spPr>
            <p:txBody>
              <a:bodyPr wrap="square" rtlCol="0">
                <a:spAutoFit/>
              </a:bodyPr>
              <a:lstStyle/>
              <a:p>
                <a:r>
                  <a:rPr lang="en-US" b="1" dirty="0" err="1" smtClean="0"/>
                  <a:t>Tmin</a:t>
                </a:r>
                <a:r>
                  <a:rPr lang="en-US" b="1" dirty="0" smtClean="0"/>
                  <a:t> 35 nm</a:t>
                </a:r>
                <a:endParaRPr lang="en-US" b="1" dirty="0"/>
              </a:p>
            </p:txBody>
          </p:sp>
          <p:sp>
            <p:nvSpPr>
              <p:cNvPr id="5" name="TextBox 4"/>
              <p:cNvSpPr txBox="1"/>
              <p:nvPr/>
            </p:nvSpPr>
            <p:spPr>
              <a:xfrm>
                <a:off x="7467600" y="1674125"/>
                <a:ext cx="1371600" cy="369332"/>
              </a:xfrm>
              <a:prstGeom prst="rect">
                <a:avLst/>
              </a:prstGeom>
              <a:noFill/>
            </p:spPr>
            <p:txBody>
              <a:bodyPr wrap="square" rtlCol="0">
                <a:spAutoFit/>
              </a:bodyPr>
              <a:lstStyle/>
              <a:p>
                <a:r>
                  <a:rPr lang="en-US" dirty="0" err="1" smtClean="0"/>
                  <a:t>Tmin</a:t>
                </a:r>
                <a:r>
                  <a:rPr lang="en-US" dirty="0" smtClean="0"/>
                  <a:t> 80 nm</a:t>
                </a:r>
                <a:endParaRPr lang="en-US" dirty="0"/>
              </a:p>
            </p:txBody>
          </p:sp>
          <p:sp>
            <p:nvSpPr>
              <p:cNvPr id="6" name="TextBox 5"/>
              <p:cNvSpPr txBox="1"/>
              <p:nvPr/>
            </p:nvSpPr>
            <p:spPr>
              <a:xfrm>
                <a:off x="6781800" y="1676400"/>
                <a:ext cx="586854" cy="369332"/>
              </a:xfrm>
              <a:prstGeom prst="rect">
                <a:avLst/>
              </a:prstGeom>
              <a:noFill/>
            </p:spPr>
            <p:txBody>
              <a:bodyPr wrap="square" rtlCol="0">
                <a:spAutoFit/>
              </a:bodyPr>
              <a:lstStyle/>
              <a:p>
                <a:r>
                  <a:rPr lang="en-US" dirty="0" smtClean="0"/>
                  <a:t>SIS</a:t>
                </a:r>
                <a:endParaRPr lang="en-US" dirty="0"/>
              </a:p>
            </p:txBody>
          </p:sp>
          <p:cxnSp>
            <p:nvCxnSpPr>
              <p:cNvPr id="7" name="Straight Arrow Connector 6"/>
              <p:cNvCxnSpPr>
                <a:stCxn id="6" idx="2"/>
              </p:cNvCxnSpPr>
              <p:nvPr/>
            </p:nvCxnSpPr>
            <p:spPr>
              <a:xfrm>
                <a:off x="7075227" y="2045732"/>
                <a:ext cx="0" cy="533400"/>
              </a:xfrm>
              <a:prstGeom prst="straightConnector1">
                <a:avLst/>
              </a:prstGeom>
              <a:ln w="254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457200" y="6334125"/>
            <a:ext cx="7848600" cy="738664"/>
          </a:xfrm>
          <a:prstGeom prst="rect">
            <a:avLst/>
          </a:prstGeom>
          <a:noFill/>
        </p:spPr>
        <p:txBody>
          <a:bodyPr wrap="square" rtlCol="0">
            <a:spAutoFit/>
          </a:bodyPr>
          <a:lstStyle/>
          <a:p>
            <a:r>
              <a:rPr lang="en-US" sz="1200" dirty="0" smtClean="0">
                <a:solidFill>
                  <a:schemeClr val="bg1">
                    <a:lumMod val="65000"/>
                  </a:schemeClr>
                </a:solidFill>
              </a:rPr>
              <a:t>E. </a:t>
            </a:r>
            <a:r>
              <a:rPr lang="en-US" sz="1200" dirty="0" err="1" smtClean="0">
                <a:solidFill>
                  <a:schemeClr val="bg1">
                    <a:lumMod val="65000"/>
                  </a:schemeClr>
                </a:solidFill>
              </a:rPr>
              <a:t>Bryerton</a:t>
            </a:r>
            <a:r>
              <a:rPr lang="en-US" sz="1200" dirty="0" smtClean="0">
                <a:solidFill>
                  <a:schemeClr val="bg1">
                    <a:lumMod val="65000"/>
                  </a:schemeClr>
                </a:solidFill>
              </a:rPr>
              <a:t>, M. Morgan, M. </a:t>
            </a:r>
            <a:r>
              <a:rPr lang="en-US" sz="1200" dirty="0" err="1" smtClean="0">
                <a:solidFill>
                  <a:schemeClr val="bg1">
                    <a:lumMod val="65000"/>
                  </a:schemeClr>
                </a:solidFill>
              </a:rPr>
              <a:t>Pospieszalski</a:t>
            </a:r>
            <a:r>
              <a:rPr lang="en-US" sz="1200" dirty="0" smtClean="0">
                <a:solidFill>
                  <a:schemeClr val="bg1">
                    <a:lumMod val="65000"/>
                  </a:schemeClr>
                </a:solidFill>
              </a:rPr>
              <a:t>, “Ultra </a:t>
            </a:r>
            <a:r>
              <a:rPr lang="en-US" sz="1200" dirty="0">
                <a:solidFill>
                  <a:schemeClr val="bg1">
                    <a:lumMod val="65000"/>
                  </a:schemeClr>
                </a:solidFill>
              </a:rPr>
              <a:t>low noise cryogenic amplifiers for radio </a:t>
            </a:r>
            <a:r>
              <a:rPr lang="en-US" sz="1200" dirty="0" smtClean="0">
                <a:solidFill>
                  <a:schemeClr val="bg1">
                    <a:lumMod val="65000"/>
                  </a:schemeClr>
                </a:solidFill>
              </a:rPr>
              <a:t>astronomy,” Radio and Wireless Symposium, 2013</a:t>
            </a:r>
            <a:endParaRPr lang="en-US" sz="1200" dirty="0">
              <a:solidFill>
                <a:schemeClr val="bg1">
                  <a:lumMod val="65000"/>
                </a:schemeClr>
              </a:solidFill>
            </a:endParaRPr>
          </a:p>
          <a:p>
            <a:endParaRPr lang="en-US" dirty="0"/>
          </a:p>
        </p:txBody>
      </p:sp>
      <p:sp>
        <p:nvSpPr>
          <p:cNvPr id="11" name="Rectangle 10"/>
          <p:cNvSpPr/>
          <p:nvPr/>
        </p:nvSpPr>
        <p:spPr>
          <a:xfrm>
            <a:off x="3733800" y="154675"/>
            <a:ext cx="4572000" cy="1200329"/>
          </a:xfrm>
          <a:prstGeom prst="rect">
            <a:avLst/>
          </a:prstGeom>
          <a:solidFill>
            <a:schemeClr val="bg1"/>
          </a:solidFill>
        </p:spPr>
        <p:txBody>
          <a:bodyPr>
            <a:spAutoFit/>
          </a:bodyPr>
          <a:lstStyle/>
          <a:p>
            <a:pPr marL="182880" indent="-182880" algn="just"/>
            <a:r>
              <a:rPr lang="en-US" b="1" dirty="0">
                <a:latin typeface="Times New Roman" pitchFamily="18" charset="0"/>
                <a:cs typeface="Times New Roman" pitchFamily="18" charset="0"/>
              </a:rPr>
              <a:t>In the 4–100 GHz range, the cooling of a amplifier will typically reduce the internal amplifier noise to within </a:t>
            </a:r>
            <a:r>
              <a:rPr lang="en-US" b="1" dirty="0">
                <a:solidFill>
                  <a:srgbClr val="FF0000"/>
                </a:solidFill>
                <a:latin typeface="Times New Roman" pitchFamily="18" charset="0"/>
                <a:cs typeface="Times New Roman" pitchFamily="18" charset="0"/>
              </a:rPr>
              <a:t>4 times the quantum limit.</a:t>
            </a:r>
          </a:p>
        </p:txBody>
      </p:sp>
    </p:spTree>
    <p:extLst>
      <p:ext uri="{BB962C8B-B14F-4D97-AF65-F5344CB8AC3E}">
        <p14:creationId xmlns:p14="http://schemas.microsoft.com/office/powerpoint/2010/main" val="2230309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3999" cy="119112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imes New Roman" pitchFamily="18" charset="0"/>
                <a:cs typeface="Times New Roman" pitchFamily="18" charset="0"/>
              </a:rPr>
              <a:t>Receiver Block Conversion (Mixer)</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Frequency Diagram</a:t>
            </a:r>
            <a:endParaRPr lang="en-US" sz="3600" dirty="0">
              <a:latin typeface="Times New Roman" pitchFamily="18" charset="0"/>
              <a:cs typeface="Times New Roman" pitchFamily="18" charset="0"/>
            </a:endParaRPr>
          </a:p>
        </p:txBody>
      </p:sp>
      <p:sp>
        <p:nvSpPr>
          <p:cNvPr id="3" name="Rectangle 3"/>
          <p:cNvSpPr txBox="1">
            <a:spLocks noChangeArrowheads="1"/>
          </p:cNvSpPr>
          <p:nvPr/>
        </p:nvSpPr>
        <p:spPr>
          <a:xfrm>
            <a:off x="647699" y="4276725"/>
            <a:ext cx="8123321" cy="133667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sz="2800" b="1" dirty="0" smtClean="0">
                <a:latin typeface="Times New Roman" pitchFamily="18" charset="0"/>
                <a:cs typeface="Times New Roman" pitchFamily="18" charset="0"/>
              </a:rPr>
              <a:t>Translation of 28-38 GHz down to 8-18 GHz</a:t>
            </a:r>
          </a:p>
          <a:p>
            <a:pPr>
              <a:lnSpc>
                <a:spcPct val="90000"/>
              </a:lnSpc>
            </a:pPr>
            <a:r>
              <a:rPr lang="en-US" sz="2800" b="1" dirty="0" smtClean="0">
                <a:latin typeface="Times New Roman" pitchFamily="18" charset="0"/>
                <a:cs typeface="Times New Roman" pitchFamily="18" charset="0"/>
              </a:rPr>
              <a:t>LO Ref 15.333 GHz x 3 = 46 GHz</a:t>
            </a:r>
          </a:p>
        </p:txBody>
      </p:sp>
      <p:sp>
        <p:nvSpPr>
          <p:cNvPr id="4" name="Line 6"/>
          <p:cNvSpPr>
            <a:spLocks noChangeShapeType="1"/>
          </p:cNvSpPr>
          <p:nvPr/>
        </p:nvSpPr>
        <p:spPr bwMode="auto">
          <a:xfrm>
            <a:off x="439779" y="1810933"/>
            <a:ext cx="0" cy="1861936"/>
          </a:xfrm>
          <a:prstGeom prst="line">
            <a:avLst/>
          </a:prstGeom>
          <a:noFill/>
          <a:ln w="25400">
            <a:solidFill>
              <a:schemeClr val="tx1"/>
            </a:solidFill>
            <a:round/>
            <a:headEnd type="stealth" w="lg" len="lg"/>
            <a:tailEnd/>
          </a:ln>
          <a:effectLst/>
        </p:spPr>
        <p:txBody>
          <a:bodyPr/>
          <a:lstStyle/>
          <a:p>
            <a:endParaRPr lang="en-US"/>
          </a:p>
        </p:txBody>
      </p:sp>
      <p:grpSp>
        <p:nvGrpSpPr>
          <p:cNvPr id="5" name="Group 72"/>
          <p:cNvGrpSpPr/>
          <p:nvPr/>
        </p:nvGrpSpPr>
        <p:grpSpPr>
          <a:xfrm>
            <a:off x="1210829" y="2348456"/>
            <a:ext cx="1787273" cy="1329954"/>
            <a:chOff x="1730375" y="2179158"/>
            <a:chExt cx="1597025" cy="1143000"/>
          </a:xfrm>
        </p:grpSpPr>
        <p:sp>
          <p:nvSpPr>
            <p:cNvPr id="6" name="Arc 4"/>
            <p:cNvSpPr>
              <a:spLocks/>
            </p:cNvSpPr>
            <p:nvPr/>
          </p:nvSpPr>
          <p:spPr bwMode="auto">
            <a:xfrm>
              <a:off x="3119438" y="2179158"/>
              <a:ext cx="207962" cy="1138238"/>
            </a:xfrm>
            <a:custGeom>
              <a:avLst/>
              <a:gdLst>
                <a:gd name="G0" fmla="+- 899 0 0"/>
                <a:gd name="G1" fmla="+- 21600 0 0"/>
                <a:gd name="G2" fmla="+- 21600 0 0"/>
                <a:gd name="T0" fmla="*/ 0 w 22499"/>
                <a:gd name="T1" fmla="*/ 19 h 21600"/>
                <a:gd name="T2" fmla="*/ 22499 w 22499"/>
                <a:gd name="T3" fmla="*/ 21600 h 21600"/>
                <a:gd name="T4" fmla="*/ 899 w 22499"/>
                <a:gd name="T5" fmla="*/ 21600 h 21600"/>
              </a:gdLst>
              <a:ahLst/>
              <a:cxnLst>
                <a:cxn ang="0">
                  <a:pos x="T0" y="T1"/>
                </a:cxn>
                <a:cxn ang="0">
                  <a:pos x="T2" y="T3"/>
                </a:cxn>
                <a:cxn ang="0">
                  <a:pos x="T4" y="T5"/>
                </a:cxn>
              </a:cxnLst>
              <a:rect l="0" t="0" r="r" b="b"/>
              <a:pathLst>
                <a:path w="22499" h="21600" fill="none" extrusionOk="0">
                  <a:moveTo>
                    <a:pt x="-1" y="18"/>
                  </a:moveTo>
                  <a:cubicBezTo>
                    <a:pt x="299" y="6"/>
                    <a:pt x="599" y="-1"/>
                    <a:pt x="899" y="0"/>
                  </a:cubicBezTo>
                  <a:cubicBezTo>
                    <a:pt x="12828" y="0"/>
                    <a:pt x="22499" y="9670"/>
                    <a:pt x="22499" y="21600"/>
                  </a:cubicBezTo>
                </a:path>
                <a:path w="22499" h="21600" stroke="0" extrusionOk="0">
                  <a:moveTo>
                    <a:pt x="-1" y="18"/>
                  </a:moveTo>
                  <a:cubicBezTo>
                    <a:pt x="299" y="6"/>
                    <a:pt x="599" y="-1"/>
                    <a:pt x="899" y="0"/>
                  </a:cubicBezTo>
                  <a:cubicBezTo>
                    <a:pt x="12828" y="0"/>
                    <a:pt x="22499" y="9670"/>
                    <a:pt x="22499" y="21600"/>
                  </a:cubicBezTo>
                  <a:lnTo>
                    <a:pt x="899" y="21600"/>
                  </a:lnTo>
                  <a:close/>
                </a:path>
              </a:pathLst>
            </a:custGeom>
            <a:noFill/>
            <a:ln w="25400">
              <a:solidFill>
                <a:srgbClr val="FF9900"/>
              </a:solidFill>
              <a:round/>
              <a:headEnd/>
              <a:tailEnd/>
            </a:ln>
            <a:effectLst/>
          </p:spPr>
          <p:txBody>
            <a:bodyPr wrap="none" anchor="ctr"/>
            <a:lstStyle/>
            <a:p>
              <a:endParaRPr lang="en-US"/>
            </a:p>
          </p:txBody>
        </p:sp>
        <p:sp>
          <p:nvSpPr>
            <p:cNvPr id="7" name="Line 5"/>
            <p:cNvSpPr>
              <a:spLocks noChangeShapeType="1"/>
            </p:cNvSpPr>
            <p:nvPr/>
          </p:nvSpPr>
          <p:spPr bwMode="auto">
            <a:xfrm flipH="1">
              <a:off x="1957388" y="2179158"/>
              <a:ext cx="1162050" cy="0"/>
            </a:xfrm>
            <a:prstGeom prst="line">
              <a:avLst/>
            </a:prstGeom>
            <a:noFill/>
            <a:ln w="25400">
              <a:solidFill>
                <a:srgbClr val="FF9900"/>
              </a:solidFill>
              <a:round/>
              <a:headEnd/>
              <a:tailEnd/>
            </a:ln>
            <a:effectLst/>
          </p:spPr>
          <p:txBody>
            <a:bodyPr/>
            <a:lstStyle/>
            <a:p>
              <a:endParaRPr lang="en-US"/>
            </a:p>
          </p:txBody>
        </p:sp>
        <p:sp>
          <p:nvSpPr>
            <p:cNvPr id="8" name="Arc 8"/>
            <p:cNvSpPr>
              <a:spLocks/>
            </p:cNvSpPr>
            <p:nvPr/>
          </p:nvSpPr>
          <p:spPr bwMode="auto">
            <a:xfrm>
              <a:off x="1730375" y="2179158"/>
              <a:ext cx="227013" cy="1143000"/>
            </a:xfrm>
            <a:custGeom>
              <a:avLst/>
              <a:gdLst>
                <a:gd name="G0" fmla="+- 21600 0 0"/>
                <a:gd name="G1" fmla="+- 21600 0 0"/>
                <a:gd name="G2" fmla="+- 21600 0 0"/>
                <a:gd name="T0" fmla="*/ 0 w 21600"/>
                <a:gd name="T1" fmla="*/ 21528 h 21600"/>
                <a:gd name="T2" fmla="*/ 2152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28"/>
                  </a:moveTo>
                  <a:cubicBezTo>
                    <a:pt x="39" y="9656"/>
                    <a:pt x="9652" y="41"/>
                    <a:pt x="21524" y="0"/>
                  </a:cubicBezTo>
                </a:path>
                <a:path w="21600" h="21600" stroke="0" extrusionOk="0">
                  <a:moveTo>
                    <a:pt x="0" y="21528"/>
                  </a:moveTo>
                  <a:cubicBezTo>
                    <a:pt x="39" y="9656"/>
                    <a:pt x="9652" y="41"/>
                    <a:pt x="21524" y="0"/>
                  </a:cubicBezTo>
                  <a:lnTo>
                    <a:pt x="21600" y="21600"/>
                  </a:lnTo>
                  <a:close/>
                </a:path>
              </a:pathLst>
            </a:custGeom>
            <a:noFill/>
            <a:ln w="25400">
              <a:solidFill>
                <a:srgbClr val="FF9900"/>
              </a:solidFill>
              <a:round/>
              <a:headEnd/>
              <a:tailEnd/>
            </a:ln>
            <a:effectLst/>
          </p:spPr>
          <p:txBody>
            <a:bodyPr wrap="none" anchor="ctr"/>
            <a:lstStyle/>
            <a:p>
              <a:endParaRPr lang="en-US"/>
            </a:p>
          </p:txBody>
        </p:sp>
      </p:grpSp>
      <p:sp>
        <p:nvSpPr>
          <p:cNvPr id="9" name="Line 13"/>
          <p:cNvSpPr>
            <a:spLocks noChangeShapeType="1"/>
          </p:cNvSpPr>
          <p:nvPr/>
        </p:nvSpPr>
        <p:spPr bwMode="auto">
          <a:xfrm>
            <a:off x="1463108" y="3587900"/>
            <a:ext cx="0" cy="177327"/>
          </a:xfrm>
          <a:prstGeom prst="line">
            <a:avLst/>
          </a:prstGeom>
          <a:noFill/>
          <a:ln w="9525">
            <a:solidFill>
              <a:schemeClr val="tx1"/>
            </a:solidFill>
            <a:round/>
            <a:headEnd/>
            <a:tailEnd/>
          </a:ln>
          <a:effectLst/>
        </p:spPr>
        <p:txBody>
          <a:bodyPr/>
          <a:lstStyle/>
          <a:p>
            <a:endParaRPr lang="en-US"/>
          </a:p>
        </p:txBody>
      </p:sp>
      <p:sp>
        <p:nvSpPr>
          <p:cNvPr id="10" name="Line 14"/>
          <p:cNvSpPr>
            <a:spLocks noChangeShapeType="1"/>
          </p:cNvSpPr>
          <p:nvPr/>
        </p:nvSpPr>
        <p:spPr bwMode="auto">
          <a:xfrm>
            <a:off x="3509767" y="3587900"/>
            <a:ext cx="0" cy="177327"/>
          </a:xfrm>
          <a:prstGeom prst="line">
            <a:avLst/>
          </a:prstGeom>
          <a:noFill/>
          <a:ln w="9525">
            <a:solidFill>
              <a:schemeClr val="tx1"/>
            </a:solidFill>
            <a:round/>
            <a:headEnd/>
            <a:tailEnd/>
          </a:ln>
          <a:effectLst/>
        </p:spPr>
        <p:txBody>
          <a:bodyPr/>
          <a:lstStyle/>
          <a:p>
            <a:endParaRPr lang="en-US"/>
          </a:p>
        </p:txBody>
      </p:sp>
      <p:sp>
        <p:nvSpPr>
          <p:cNvPr id="11" name="Line 15"/>
          <p:cNvSpPr>
            <a:spLocks noChangeShapeType="1"/>
          </p:cNvSpPr>
          <p:nvPr/>
        </p:nvSpPr>
        <p:spPr bwMode="auto">
          <a:xfrm>
            <a:off x="2486438" y="3587900"/>
            <a:ext cx="0" cy="177327"/>
          </a:xfrm>
          <a:prstGeom prst="line">
            <a:avLst/>
          </a:prstGeom>
          <a:noFill/>
          <a:ln w="9525">
            <a:solidFill>
              <a:schemeClr val="tx1"/>
            </a:solidFill>
            <a:round/>
            <a:headEnd/>
            <a:tailEnd/>
          </a:ln>
          <a:effectLst/>
        </p:spPr>
        <p:txBody>
          <a:bodyPr/>
          <a:lstStyle/>
          <a:p>
            <a:endParaRPr lang="en-US"/>
          </a:p>
        </p:txBody>
      </p:sp>
      <p:sp>
        <p:nvSpPr>
          <p:cNvPr id="12" name="Line 16"/>
          <p:cNvSpPr>
            <a:spLocks noChangeShapeType="1"/>
          </p:cNvSpPr>
          <p:nvPr/>
        </p:nvSpPr>
        <p:spPr bwMode="auto">
          <a:xfrm>
            <a:off x="1974773" y="3587900"/>
            <a:ext cx="0" cy="177327"/>
          </a:xfrm>
          <a:prstGeom prst="line">
            <a:avLst/>
          </a:prstGeom>
          <a:noFill/>
          <a:ln w="9525">
            <a:solidFill>
              <a:schemeClr val="tx1"/>
            </a:solidFill>
            <a:round/>
            <a:headEnd/>
            <a:tailEnd/>
          </a:ln>
          <a:effectLst/>
        </p:spPr>
        <p:txBody>
          <a:bodyPr/>
          <a:lstStyle/>
          <a:p>
            <a:endParaRPr lang="en-US"/>
          </a:p>
        </p:txBody>
      </p:sp>
      <p:sp>
        <p:nvSpPr>
          <p:cNvPr id="13" name="Line 17"/>
          <p:cNvSpPr>
            <a:spLocks noChangeShapeType="1"/>
          </p:cNvSpPr>
          <p:nvPr/>
        </p:nvSpPr>
        <p:spPr bwMode="auto">
          <a:xfrm>
            <a:off x="2998102" y="3587900"/>
            <a:ext cx="0" cy="177327"/>
          </a:xfrm>
          <a:prstGeom prst="line">
            <a:avLst/>
          </a:prstGeom>
          <a:noFill/>
          <a:ln w="9525">
            <a:solidFill>
              <a:schemeClr val="tx1"/>
            </a:solidFill>
            <a:round/>
            <a:headEnd/>
            <a:tailEnd/>
          </a:ln>
          <a:effectLst/>
        </p:spPr>
        <p:txBody>
          <a:bodyPr/>
          <a:lstStyle/>
          <a:p>
            <a:endParaRPr lang="en-US"/>
          </a:p>
        </p:txBody>
      </p:sp>
      <p:sp>
        <p:nvSpPr>
          <p:cNvPr id="14" name="Line 19"/>
          <p:cNvSpPr>
            <a:spLocks noChangeShapeType="1"/>
          </p:cNvSpPr>
          <p:nvPr/>
        </p:nvSpPr>
        <p:spPr bwMode="auto">
          <a:xfrm>
            <a:off x="5556426" y="3587900"/>
            <a:ext cx="0" cy="177327"/>
          </a:xfrm>
          <a:prstGeom prst="line">
            <a:avLst/>
          </a:prstGeom>
          <a:noFill/>
          <a:ln w="9525">
            <a:solidFill>
              <a:schemeClr val="tx1"/>
            </a:solidFill>
            <a:round/>
            <a:headEnd/>
            <a:tailEnd/>
          </a:ln>
          <a:effectLst/>
        </p:spPr>
        <p:txBody>
          <a:bodyPr/>
          <a:lstStyle/>
          <a:p>
            <a:endParaRPr lang="en-US"/>
          </a:p>
        </p:txBody>
      </p:sp>
      <p:sp>
        <p:nvSpPr>
          <p:cNvPr id="15" name="Line 20"/>
          <p:cNvSpPr>
            <a:spLocks noChangeShapeType="1"/>
          </p:cNvSpPr>
          <p:nvPr/>
        </p:nvSpPr>
        <p:spPr bwMode="auto">
          <a:xfrm>
            <a:off x="4533096" y="3587900"/>
            <a:ext cx="0" cy="177327"/>
          </a:xfrm>
          <a:prstGeom prst="line">
            <a:avLst/>
          </a:prstGeom>
          <a:noFill/>
          <a:ln w="9525">
            <a:solidFill>
              <a:schemeClr val="tx1"/>
            </a:solidFill>
            <a:round/>
            <a:headEnd/>
            <a:tailEnd/>
          </a:ln>
          <a:effectLst/>
        </p:spPr>
        <p:txBody>
          <a:bodyPr/>
          <a:lstStyle/>
          <a:p>
            <a:endParaRPr lang="en-US"/>
          </a:p>
        </p:txBody>
      </p:sp>
      <p:sp>
        <p:nvSpPr>
          <p:cNvPr id="16" name="Line 21"/>
          <p:cNvSpPr>
            <a:spLocks noChangeShapeType="1"/>
          </p:cNvSpPr>
          <p:nvPr/>
        </p:nvSpPr>
        <p:spPr bwMode="auto">
          <a:xfrm>
            <a:off x="4021432" y="3587900"/>
            <a:ext cx="0" cy="177327"/>
          </a:xfrm>
          <a:prstGeom prst="line">
            <a:avLst/>
          </a:prstGeom>
          <a:noFill/>
          <a:ln w="9525">
            <a:solidFill>
              <a:schemeClr val="tx1"/>
            </a:solidFill>
            <a:round/>
            <a:headEnd/>
            <a:tailEnd/>
          </a:ln>
          <a:effectLst/>
        </p:spPr>
        <p:txBody>
          <a:bodyPr/>
          <a:lstStyle/>
          <a:p>
            <a:endParaRPr lang="en-US"/>
          </a:p>
        </p:txBody>
      </p:sp>
      <p:sp>
        <p:nvSpPr>
          <p:cNvPr id="17" name="Line 22"/>
          <p:cNvSpPr>
            <a:spLocks noChangeShapeType="1"/>
          </p:cNvSpPr>
          <p:nvPr/>
        </p:nvSpPr>
        <p:spPr bwMode="auto">
          <a:xfrm>
            <a:off x="5044761" y="3587900"/>
            <a:ext cx="0" cy="177327"/>
          </a:xfrm>
          <a:prstGeom prst="line">
            <a:avLst/>
          </a:prstGeom>
          <a:noFill/>
          <a:ln w="9525">
            <a:solidFill>
              <a:schemeClr val="tx1"/>
            </a:solidFill>
            <a:round/>
            <a:headEnd/>
            <a:tailEnd/>
          </a:ln>
          <a:effectLst/>
        </p:spPr>
        <p:txBody>
          <a:bodyPr/>
          <a:lstStyle/>
          <a:p>
            <a:endParaRPr lang="en-US"/>
          </a:p>
        </p:txBody>
      </p:sp>
      <p:sp>
        <p:nvSpPr>
          <p:cNvPr id="18" name="Line 26"/>
          <p:cNvSpPr>
            <a:spLocks noChangeShapeType="1"/>
          </p:cNvSpPr>
          <p:nvPr/>
        </p:nvSpPr>
        <p:spPr bwMode="auto">
          <a:xfrm>
            <a:off x="6068090" y="3587900"/>
            <a:ext cx="0" cy="177327"/>
          </a:xfrm>
          <a:prstGeom prst="line">
            <a:avLst/>
          </a:prstGeom>
          <a:noFill/>
          <a:ln w="9525">
            <a:solidFill>
              <a:schemeClr val="tx1"/>
            </a:solidFill>
            <a:round/>
            <a:headEnd/>
            <a:tailEnd/>
          </a:ln>
          <a:effectLst/>
        </p:spPr>
        <p:txBody>
          <a:bodyPr/>
          <a:lstStyle/>
          <a:p>
            <a:endParaRPr lang="en-US"/>
          </a:p>
        </p:txBody>
      </p:sp>
      <p:sp>
        <p:nvSpPr>
          <p:cNvPr id="19" name="Line 27"/>
          <p:cNvSpPr>
            <a:spLocks noChangeShapeType="1"/>
          </p:cNvSpPr>
          <p:nvPr/>
        </p:nvSpPr>
        <p:spPr bwMode="auto">
          <a:xfrm>
            <a:off x="6579755" y="3587900"/>
            <a:ext cx="0" cy="177327"/>
          </a:xfrm>
          <a:prstGeom prst="line">
            <a:avLst/>
          </a:prstGeom>
          <a:noFill/>
          <a:ln w="9525">
            <a:solidFill>
              <a:schemeClr val="tx1"/>
            </a:solidFill>
            <a:round/>
            <a:headEnd/>
            <a:tailEnd/>
          </a:ln>
          <a:effectLst/>
        </p:spPr>
        <p:txBody>
          <a:bodyPr/>
          <a:lstStyle/>
          <a:p>
            <a:endParaRPr lang="en-US"/>
          </a:p>
        </p:txBody>
      </p:sp>
      <p:sp>
        <p:nvSpPr>
          <p:cNvPr id="20" name="Line 28"/>
          <p:cNvSpPr>
            <a:spLocks noChangeShapeType="1"/>
          </p:cNvSpPr>
          <p:nvPr/>
        </p:nvSpPr>
        <p:spPr bwMode="auto">
          <a:xfrm>
            <a:off x="951443" y="3587900"/>
            <a:ext cx="0" cy="177327"/>
          </a:xfrm>
          <a:prstGeom prst="line">
            <a:avLst/>
          </a:prstGeom>
          <a:noFill/>
          <a:ln w="9525">
            <a:solidFill>
              <a:schemeClr val="tx1"/>
            </a:solidFill>
            <a:round/>
            <a:headEnd/>
            <a:tailEnd/>
          </a:ln>
          <a:effectLst/>
        </p:spPr>
        <p:txBody>
          <a:bodyPr/>
          <a:lstStyle/>
          <a:p>
            <a:endParaRPr lang="en-US"/>
          </a:p>
        </p:txBody>
      </p:sp>
      <p:sp>
        <p:nvSpPr>
          <p:cNvPr id="21" name="Line 29"/>
          <p:cNvSpPr>
            <a:spLocks noChangeShapeType="1"/>
          </p:cNvSpPr>
          <p:nvPr/>
        </p:nvSpPr>
        <p:spPr bwMode="auto">
          <a:xfrm>
            <a:off x="7068324" y="3587900"/>
            <a:ext cx="0" cy="177327"/>
          </a:xfrm>
          <a:prstGeom prst="line">
            <a:avLst/>
          </a:prstGeom>
          <a:noFill/>
          <a:ln w="9525">
            <a:solidFill>
              <a:schemeClr val="tx1"/>
            </a:solidFill>
            <a:round/>
            <a:headEnd/>
            <a:tailEnd/>
          </a:ln>
          <a:effectLst/>
        </p:spPr>
        <p:txBody>
          <a:bodyPr/>
          <a:lstStyle/>
          <a:p>
            <a:endParaRPr lang="en-US"/>
          </a:p>
        </p:txBody>
      </p:sp>
      <p:sp>
        <p:nvSpPr>
          <p:cNvPr id="22" name="Text Box 43"/>
          <p:cNvSpPr txBox="1">
            <a:spLocks noChangeArrowheads="1"/>
          </p:cNvSpPr>
          <p:nvPr/>
        </p:nvSpPr>
        <p:spPr bwMode="auto">
          <a:xfrm>
            <a:off x="8333790" y="3345921"/>
            <a:ext cx="800219" cy="646331"/>
          </a:xfrm>
          <a:prstGeom prst="rect">
            <a:avLst/>
          </a:prstGeom>
          <a:noFill/>
          <a:ln w="9525">
            <a:noFill/>
            <a:miter lim="800000"/>
            <a:headEnd/>
            <a:tailEnd/>
          </a:ln>
          <a:effectLst/>
        </p:spPr>
        <p:txBody>
          <a:bodyPr wrap="none">
            <a:spAutoFit/>
          </a:bodyPr>
          <a:lstStyle/>
          <a:p>
            <a:pPr algn="ctr"/>
            <a:r>
              <a:rPr lang="en-US" sz="1800" b="1" dirty="0">
                <a:latin typeface="Times New Roman" pitchFamily="18" charset="0"/>
                <a:cs typeface="Times New Roman" pitchFamily="18" charset="0"/>
              </a:rPr>
              <a:t>Freq</a:t>
            </a:r>
          </a:p>
          <a:p>
            <a:pPr algn="ctr"/>
            <a:r>
              <a:rPr lang="en-US" sz="1800" b="1" dirty="0">
                <a:latin typeface="Times New Roman" pitchFamily="18" charset="0"/>
                <a:cs typeface="Times New Roman" pitchFamily="18" charset="0"/>
              </a:rPr>
              <a:t>(GHz</a:t>
            </a:r>
            <a:r>
              <a:rPr lang="en-US" sz="1800" dirty="0"/>
              <a:t>)</a:t>
            </a:r>
          </a:p>
        </p:txBody>
      </p:sp>
      <p:grpSp>
        <p:nvGrpSpPr>
          <p:cNvPr id="23" name="Group 70"/>
          <p:cNvGrpSpPr/>
          <p:nvPr/>
        </p:nvGrpSpPr>
        <p:grpSpPr>
          <a:xfrm>
            <a:off x="1463108" y="2346609"/>
            <a:ext cx="1302258" cy="1329954"/>
            <a:chOff x="1955800" y="2177571"/>
            <a:chExt cx="1163638" cy="1143000"/>
          </a:xfrm>
        </p:grpSpPr>
        <p:sp>
          <p:nvSpPr>
            <p:cNvPr id="24" name="Line 23"/>
            <p:cNvSpPr>
              <a:spLocks noChangeShapeType="1"/>
            </p:cNvSpPr>
            <p:nvPr/>
          </p:nvSpPr>
          <p:spPr bwMode="auto">
            <a:xfrm>
              <a:off x="1955800" y="2177571"/>
              <a:ext cx="1588" cy="1143000"/>
            </a:xfrm>
            <a:prstGeom prst="line">
              <a:avLst/>
            </a:prstGeom>
            <a:noFill/>
            <a:ln w="9525">
              <a:solidFill>
                <a:schemeClr val="tx1"/>
              </a:solidFill>
              <a:round/>
              <a:headEnd/>
              <a:tailEnd/>
            </a:ln>
            <a:effectLst/>
          </p:spPr>
          <p:txBody>
            <a:bodyPr/>
            <a:lstStyle/>
            <a:p>
              <a:endParaRPr lang="en-US"/>
            </a:p>
          </p:txBody>
        </p:sp>
        <p:sp>
          <p:nvSpPr>
            <p:cNvPr id="25" name="Line 24"/>
            <p:cNvSpPr>
              <a:spLocks noChangeShapeType="1"/>
            </p:cNvSpPr>
            <p:nvPr/>
          </p:nvSpPr>
          <p:spPr bwMode="auto">
            <a:xfrm>
              <a:off x="3119438" y="2179158"/>
              <a:ext cx="0" cy="1130300"/>
            </a:xfrm>
            <a:prstGeom prst="line">
              <a:avLst/>
            </a:prstGeom>
            <a:noFill/>
            <a:ln w="9525">
              <a:solidFill>
                <a:schemeClr val="tx1"/>
              </a:solidFill>
              <a:round/>
              <a:headEnd/>
              <a:tailEnd/>
            </a:ln>
            <a:effectLst/>
          </p:spPr>
          <p:txBody>
            <a:bodyPr/>
            <a:lstStyle/>
            <a:p>
              <a:endParaRPr lang="en-US"/>
            </a:p>
          </p:txBody>
        </p:sp>
        <p:sp>
          <p:nvSpPr>
            <p:cNvPr id="26" name="Line 45"/>
            <p:cNvSpPr>
              <a:spLocks noChangeShapeType="1"/>
            </p:cNvSpPr>
            <p:nvPr/>
          </p:nvSpPr>
          <p:spPr bwMode="auto">
            <a:xfrm flipH="1">
              <a:off x="1955800" y="3091971"/>
              <a:ext cx="1163638" cy="0"/>
            </a:xfrm>
            <a:prstGeom prst="line">
              <a:avLst/>
            </a:prstGeom>
            <a:noFill/>
            <a:ln w="25400">
              <a:solidFill>
                <a:schemeClr val="accent2"/>
              </a:solidFill>
              <a:round/>
              <a:headEnd/>
              <a:tailEnd type="stealth" w="lg" len="lg"/>
            </a:ln>
            <a:effectLst/>
          </p:spPr>
          <p:txBody>
            <a:bodyPr/>
            <a:lstStyle/>
            <a:p>
              <a:endParaRPr lang="en-US"/>
            </a:p>
          </p:txBody>
        </p:sp>
      </p:grpSp>
      <p:grpSp>
        <p:nvGrpSpPr>
          <p:cNvPr id="27" name="Group 71"/>
          <p:cNvGrpSpPr/>
          <p:nvPr/>
        </p:nvGrpSpPr>
        <p:grpSpPr>
          <a:xfrm>
            <a:off x="2289234" y="2874896"/>
            <a:ext cx="2281508" cy="535676"/>
            <a:chOff x="2693988" y="2631596"/>
            <a:chExt cx="2038650" cy="460375"/>
          </a:xfrm>
        </p:grpSpPr>
        <p:sp>
          <p:nvSpPr>
            <p:cNvPr id="28" name="Arc 46"/>
            <p:cNvSpPr>
              <a:spLocks/>
            </p:cNvSpPr>
            <p:nvPr/>
          </p:nvSpPr>
          <p:spPr bwMode="auto">
            <a:xfrm flipH="1">
              <a:off x="2693988" y="2634771"/>
              <a:ext cx="958850" cy="457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stealth" w="med" len="med"/>
            </a:ln>
            <a:effectLst/>
          </p:spPr>
          <p:txBody>
            <a:bodyPr wrap="none" anchor="ctr"/>
            <a:lstStyle/>
            <a:p>
              <a:endParaRPr lang="en-US"/>
            </a:p>
          </p:txBody>
        </p:sp>
        <p:sp>
          <p:nvSpPr>
            <p:cNvPr id="29" name="Arc 47"/>
            <p:cNvSpPr>
              <a:spLocks/>
            </p:cNvSpPr>
            <p:nvPr/>
          </p:nvSpPr>
          <p:spPr bwMode="auto">
            <a:xfrm>
              <a:off x="3652838" y="2631596"/>
              <a:ext cx="1079800" cy="457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grpSp>
      <p:grpSp>
        <p:nvGrpSpPr>
          <p:cNvPr id="30" name="Group 66"/>
          <p:cNvGrpSpPr/>
          <p:nvPr/>
        </p:nvGrpSpPr>
        <p:grpSpPr>
          <a:xfrm>
            <a:off x="3527910" y="2021049"/>
            <a:ext cx="2259475" cy="1642583"/>
            <a:chOff x="3800813" y="1897776"/>
            <a:chExt cx="2018962" cy="1411682"/>
          </a:xfrm>
        </p:grpSpPr>
        <p:sp>
          <p:nvSpPr>
            <p:cNvPr id="31" name="Line 9"/>
            <p:cNvSpPr>
              <a:spLocks noChangeShapeType="1"/>
            </p:cNvSpPr>
            <p:nvPr/>
          </p:nvSpPr>
          <p:spPr bwMode="auto">
            <a:xfrm flipH="1" flipV="1">
              <a:off x="4025640" y="2160409"/>
              <a:ext cx="1586173" cy="6049"/>
            </a:xfrm>
            <a:prstGeom prst="line">
              <a:avLst/>
            </a:prstGeom>
            <a:noFill/>
            <a:ln w="25400">
              <a:solidFill>
                <a:srgbClr val="00FF00"/>
              </a:solidFill>
              <a:round/>
              <a:headEnd/>
              <a:tailEnd/>
            </a:ln>
            <a:effectLst/>
          </p:spPr>
          <p:txBody>
            <a:bodyPr/>
            <a:lstStyle/>
            <a:p>
              <a:endParaRPr lang="en-US"/>
            </a:p>
          </p:txBody>
        </p:sp>
        <p:sp>
          <p:nvSpPr>
            <p:cNvPr id="32" name="Arc 10"/>
            <p:cNvSpPr>
              <a:spLocks/>
            </p:cNvSpPr>
            <p:nvPr/>
          </p:nvSpPr>
          <p:spPr bwMode="auto">
            <a:xfrm>
              <a:off x="3800813" y="2166458"/>
              <a:ext cx="225425" cy="1143000"/>
            </a:xfrm>
            <a:custGeom>
              <a:avLst/>
              <a:gdLst>
                <a:gd name="G0" fmla="+- 21600 0 0"/>
                <a:gd name="G1" fmla="+- 21600 0 0"/>
                <a:gd name="G2" fmla="+- 21600 0 0"/>
                <a:gd name="T0" fmla="*/ 0 w 21600"/>
                <a:gd name="T1" fmla="*/ 21528 h 21600"/>
                <a:gd name="T2" fmla="*/ 2152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28"/>
                  </a:moveTo>
                  <a:cubicBezTo>
                    <a:pt x="39" y="9656"/>
                    <a:pt x="9653" y="41"/>
                    <a:pt x="21525" y="0"/>
                  </a:cubicBezTo>
                </a:path>
                <a:path w="21600" h="21600" stroke="0" extrusionOk="0">
                  <a:moveTo>
                    <a:pt x="0" y="21528"/>
                  </a:moveTo>
                  <a:cubicBezTo>
                    <a:pt x="39" y="9656"/>
                    <a:pt x="9653" y="41"/>
                    <a:pt x="21525" y="0"/>
                  </a:cubicBezTo>
                  <a:lnTo>
                    <a:pt x="21600" y="21600"/>
                  </a:lnTo>
                  <a:close/>
                </a:path>
              </a:pathLst>
            </a:custGeom>
            <a:noFill/>
            <a:ln w="25400">
              <a:solidFill>
                <a:srgbClr val="00FF00"/>
              </a:solidFill>
              <a:round/>
              <a:headEnd/>
              <a:tailEnd/>
            </a:ln>
            <a:effectLst/>
          </p:spPr>
          <p:txBody>
            <a:bodyPr wrap="none" anchor="ctr"/>
            <a:lstStyle/>
            <a:p>
              <a:endParaRPr lang="en-US"/>
            </a:p>
          </p:txBody>
        </p:sp>
        <p:sp>
          <p:nvSpPr>
            <p:cNvPr id="33" name="Arc 11"/>
            <p:cNvSpPr>
              <a:spLocks/>
            </p:cNvSpPr>
            <p:nvPr/>
          </p:nvSpPr>
          <p:spPr bwMode="auto">
            <a:xfrm>
              <a:off x="5613400" y="2166458"/>
              <a:ext cx="206375" cy="1143000"/>
            </a:xfrm>
            <a:custGeom>
              <a:avLst/>
              <a:gdLst>
                <a:gd name="G0" fmla="+- 899 0 0"/>
                <a:gd name="G1" fmla="+- 21600 0 0"/>
                <a:gd name="G2" fmla="+- 21600 0 0"/>
                <a:gd name="T0" fmla="*/ 0 w 22499"/>
                <a:gd name="T1" fmla="*/ 19 h 21600"/>
                <a:gd name="T2" fmla="*/ 22499 w 22499"/>
                <a:gd name="T3" fmla="*/ 21600 h 21600"/>
                <a:gd name="T4" fmla="*/ 899 w 22499"/>
                <a:gd name="T5" fmla="*/ 21600 h 21600"/>
              </a:gdLst>
              <a:ahLst/>
              <a:cxnLst>
                <a:cxn ang="0">
                  <a:pos x="T0" y="T1"/>
                </a:cxn>
                <a:cxn ang="0">
                  <a:pos x="T2" y="T3"/>
                </a:cxn>
                <a:cxn ang="0">
                  <a:pos x="T4" y="T5"/>
                </a:cxn>
              </a:cxnLst>
              <a:rect l="0" t="0" r="r" b="b"/>
              <a:pathLst>
                <a:path w="22499" h="21600" fill="none" extrusionOk="0">
                  <a:moveTo>
                    <a:pt x="-1" y="18"/>
                  </a:moveTo>
                  <a:cubicBezTo>
                    <a:pt x="299" y="6"/>
                    <a:pt x="599" y="-1"/>
                    <a:pt x="899" y="0"/>
                  </a:cubicBezTo>
                  <a:cubicBezTo>
                    <a:pt x="12828" y="0"/>
                    <a:pt x="22499" y="9670"/>
                    <a:pt x="22499" y="21600"/>
                  </a:cubicBezTo>
                </a:path>
                <a:path w="22499" h="21600" stroke="0" extrusionOk="0">
                  <a:moveTo>
                    <a:pt x="-1" y="18"/>
                  </a:moveTo>
                  <a:cubicBezTo>
                    <a:pt x="299" y="6"/>
                    <a:pt x="599" y="-1"/>
                    <a:pt x="899" y="0"/>
                  </a:cubicBezTo>
                  <a:cubicBezTo>
                    <a:pt x="12828" y="0"/>
                    <a:pt x="22499" y="9670"/>
                    <a:pt x="22499" y="21600"/>
                  </a:cubicBezTo>
                  <a:lnTo>
                    <a:pt x="899" y="21600"/>
                  </a:lnTo>
                  <a:close/>
                </a:path>
              </a:pathLst>
            </a:custGeom>
            <a:noFill/>
            <a:ln w="25400">
              <a:solidFill>
                <a:srgbClr val="00FF00"/>
              </a:solidFill>
              <a:round/>
              <a:headEnd/>
              <a:tailEnd/>
            </a:ln>
            <a:effectLst/>
          </p:spPr>
          <p:txBody>
            <a:bodyPr wrap="none" anchor="ctr"/>
            <a:lstStyle/>
            <a:p>
              <a:endParaRPr lang="en-US"/>
            </a:p>
          </p:txBody>
        </p:sp>
        <p:sp>
          <p:nvSpPr>
            <p:cNvPr id="34" name="Text Box 48"/>
            <p:cNvSpPr txBox="1">
              <a:spLocks noChangeArrowheads="1"/>
            </p:cNvSpPr>
            <p:nvPr/>
          </p:nvSpPr>
          <p:spPr bwMode="auto">
            <a:xfrm>
              <a:off x="4274191" y="1897776"/>
              <a:ext cx="1202045" cy="502572"/>
            </a:xfrm>
            <a:prstGeom prst="rect">
              <a:avLst/>
            </a:prstGeom>
            <a:noFill/>
            <a:ln w="9525">
              <a:noFill/>
              <a:miter lim="800000"/>
              <a:headEnd/>
              <a:tailEnd/>
            </a:ln>
            <a:effectLst/>
          </p:spPr>
          <p:txBody>
            <a:bodyPr wrap="none">
              <a:spAutoFit/>
            </a:bodyPr>
            <a:lstStyle/>
            <a:p>
              <a:pPr algn="ctr"/>
              <a:r>
                <a:rPr lang="en-US" sz="1600" b="1" dirty="0"/>
                <a:t>Ka-Band Rx</a:t>
              </a:r>
            </a:p>
            <a:p>
              <a:pPr algn="ctr"/>
              <a:r>
                <a:rPr lang="en-US" sz="1600" b="1" dirty="0" smtClean="0"/>
                <a:t>26-40 </a:t>
              </a:r>
              <a:r>
                <a:rPr lang="en-US" sz="1600" b="1" dirty="0"/>
                <a:t>GHz</a:t>
              </a:r>
            </a:p>
          </p:txBody>
        </p:sp>
      </p:grpSp>
      <p:sp>
        <p:nvSpPr>
          <p:cNvPr id="35" name="Text Box 49"/>
          <p:cNvSpPr txBox="1">
            <a:spLocks noChangeArrowheads="1"/>
          </p:cNvSpPr>
          <p:nvPr/>
        </p:nvSpPr>
        <p:spPr bwMode="auto">
          <a:xfrm>
            <a:off x="1506034" y="2048526"/>
            <a:ext cx="1189757" cy="680424"/>
          </a:xfrm>
          <a:prstGeom prst="rect">
            <a:avLst/>
          </a:prstGeom>
          <a:noFill/>
          <a:ln w="9525">
            <a:noFill/>
            <a:miter lim="800000"/>
            <a:headEnd/>
            <a:tailEnd/>
          </a:ln>
          <a:effectLst/>
        </p:spPr>
        <p:txBody>
          <a:bodyPr wrap="none">
            <a:spAutoFit/>
          </a:bodyPr>
          <a:lstStyle/>
          <a:p>
            <a:pPr algn="ctr"/>
            <a:r>
              <a:rPr lang="en-US" sz="1600" b="1" dirty="0"/>
              <a:t>IF Out</a:t>
            </a:r>
          </a:p>
          <a:p>
            <a:pPr algn="ctr"/>
            <a:r>
              <a:rPr lang="en-US" sz="1600" b="1" dirty="0"/>
              <a:t>8-18 GHz</a:t>
            </a:r>
          </a:p>
        </p:txBody>
      </p:sp>
      <p:sp>
        <p:nvSpPr>
          <p:cNvPr id="36" name="Line 50"/>
          <p:cNvSpPr>
            <a:spLocks noChangeShapeType="1"/>
          </p:cNvSpPr>
          <p:nvPr/>
        </p:nvSpPr>
        <p:spPr bwMode="auto">
          <a:xfrm>
            <a:off x="439779" y="3587900"/>
            <a:ext cx="0" cy="177327"/>
          </a:xfrm>
          <a:prstGeom prst="line">
            <a:avLst/>
          </a:prstGeom>
          <a:noFill/>
          <a:ln w="9525">
            <a:solidFill>
              <a:schemeClr val="tx1"/>
            </a:solidFill>
            <a:round/>
            <a:headEnd/>
            <a:tailEnd/>
          </a:ln>
          <a:effectLst/>
        </p:spPr>
        <p:txBody>
          <a:bodyPr/>
          <a:lstStyle/>
          <a:p>
            <a:endParaRPr lang="en-US"/>
          </a:p>
        </p:txBody>
      </p:sp>
      <p:sp>
        <p:nvSpPr>
          <p:cNvPr id="37" name="Line 53"/>
          <p:cNvSpPr>
            <a:spLocks noChangeShapeType="1"/>
          </p:cNvSpPr>
          <p:nvPr/>
        </p:nvSpPr>
        <p:spPr bwMode="auto">
          <a:xfrm>
            <a:off x="7473392" y="3591594"/>
            <a:ext cx="0" cy="177327"/>
          </a:xfrm>
          <a:prstGeom prst="line">
            <a:avLst/>
          </a:prstGeom>
          <a:noFill/>
          <a:ln w="9525">
            <a:solidFill>
              <a:schemeClr val="tx1"/>
            </a:solidFill>
            <a:round/>
            <a:headEnd/>
            <a:tailEnd/>
          </a:ln>
          <a:effectLst/>
        </p:spPr>
        <p:txBody>
          <a:bodyPr/>
          <a:lstStyle/>
          <a:p>
            <a:endParaRPr lang="en-US"/>
          </a:p>
        </p:txBody>
      </p:sp>
      <p:sp>
        <p:nvSpPr>
          <p:cNvPr id="38" name="Line 55"/>
          <p:cNvSpPr>
            <a:spLocks noChangeShapeType="1"/>
          </p:cNvSpPr>
          <p:nvPr/>
        </p:nvSpPr>
        <p:spPr bwMode="auto">
          <a:xfrm>
            <a:off x="7878460" y="3587900"/>
            <a:ext cx="0" cy="177327"/>
          </a:xfrm>
          <a:prstGeom prst="line">
            <a:avLst/>
          </a:prstGeom>
          <a:noFill/>
          <a:ln w="9525">
            <a:solidFill>
              <a:schemeClr val="tx1"/>
            </a:solidFill>
            <a:round/>
            <a:headEnd/>
            <a:tailEnd/>
          </a:ln>
          <a:effectLst/>
        </p:spPr>
        <p:txBody>
          <a:bodyPr/>
          <a:lstStyle/>
          <a:p>
            <a:endParaRPr lang="en-US"/>
          </a:p>
        </p:txBody>
      </p:sp>
      <p:sp>
        <p:nvSpPr>
          <p:cNvPr id="39" name="Line 7"/>
          <p:cNvSpPr>
            <a:spLocks noChangeShapeType="1"/>
          </p:cNvSpPr>
          <p:nvPr/>
        </p:nvSpPr>
        <p:spPr bwMode="auto">
          <a:xfrm>
            <a:off x="439779" y="3672869"/>
            <a:ext cx="7900601" cy="0"/>
          </a:xfrm>
          <a:prstGeom prst="line">
            <a:avLst/>
          </a:prstGeom>
          <a:noFill/>
          <a:ln w="25400">
            <a:solidFill>
              <a:schemeClr val="tx1"/>
            </a:solidFill>
            <a:round/>
            <a:headEnd/>
            <a:tailEnd type="stealth" w="lg" len="lg"/>
          </a:ln>
          <a:effectLst/>
        </p:spPr>
        <p:txBody>
          <a:bodyPr/>
          <a:lstStyle/>
          <a:p>
            <a:endParaRPr lang="en-US"/>
          </a:p>
        </p:txBody>
      </p:sp>
      <p:sp>
        <p:nvSpPr>
          <p:cNvPr id="40" name="Line 12"/>
          <p:cNvSpPr>
            <a:spLocks noChangeShapeType="1"/>
          </p:cNvSpPr>
          <p:nvPr/>
        </p:nvSpPr>
        <p:spPr bwMode="auto">
          <a:xfrm>
            <a:off x="1463108" y="3676563"/>
            <a:ext cx="2046659" cy="0"/>
          </a:xfrm>
          <a:prstGeom prst="line">
            <a:avLst/>
          </a:prstGeom>
          <a:noFill/>
          <a:ln w="9525">
            <a:solidFill>
              <a:schemeClr val="tx1"/>
            </a:solidFill>
            <a:round/>
            <a:headEnd/>
            <a:tailEnd/>
          </a:ln>
          <a:effectLst/>
        </p:spPr>
        <p:txBody>
          <a:bodyPr/>
          <a:lstStyle/>
          <a:p>
            <a:endParaRPr lang="en-US"/>
          </a:p>
        </p:txBody>
      </p:sp>
      <p:sp>
        <p:nvSpPr>
          <p:cNvPr id="41" name="Line 18"/>
          <p:cNvSpPr>
            <a:spLocks noChangeShapeType="1"/>
          </p:cNvSpPr>
          <p:nvPr/>
        </p:nvSpPr>
        <p:spPr bwMode="auto">
          <a:xfrm>
            <a:off x="3509767" y="3676563"/>
            <a:ext cx="2046659" cy="0"/>
          </a:xfrm>
          <a:prstGeom prst="line">
            <a:avLst/>
          </a:prstGeom>
          <a:noFill/>
          <a:ln w="9525">
            <a:solidFill>
              <a:schemeClr val="tx1"/>
            </a:solidFill>
            <a:round/>
            <a:headEnd/>
            <a:tailEnd/>
          </a:ln>
          <a:effectLst/>
        </p:spPr>
        <p:txBody>
          <a:bodyPr/>
          <a:lstStyle/>
          <a:p>
            <a:endParaRPr lang="en-US"/>
          </a:p>
        </p:txBody>
      </p:sp>
      <p:grpSp>
        <p:nvGrpSpPr>
          <p:cNvPr id="42" name="Group 74"/>
          <p:cNvGrpSpPr/>
          <p:nvPr/>
        </p:nvGrpSpPr>
        <p:grpSpPr>
          <a:xfrm>
            <a:off x="286164" y="3791087"/>
            <a:ext cx="7861929" cy="361813"/>
            <a:chOff x="904137" y="3545996"/>
            <a:chExt cx="7025057" cy="310952"/>
          </a:xfrm>
        </p:grpSpPr>
        <p:sp>
          <p:nvSpPr>
            <p:cNvPr id="43" name="Text Box 30"/>
            <p:cNvSpPr txBox="1">
              <a:spLocks noChangeArrowheads="1"/>
            </p:cNvSpPr>
            <p:nvPr/>
          </p:nvSpPr>
          <p:spPr bwMode="auto">
            <a:xfrm>
              <a:off x="1818537" y="3545996"/>
              <a:ext cx="284053" cy="307777"/>
            </a:xfrm>
            <a:prstGeom prst="rect">
              <a:avLst/>
            </a:prstGeom>
            <a:noFill/>
            <a:ln w="9525">
              <a:noFill/>
              <a:miter lim="800000"/>
              <a:headEnd/>
              <a:tailEnd/>
            </a:ln>
            <a:effectLst/>
          </p:spPr>
          <p:txBody>
            <a:bodyPr wrap="none">
              <a:spAutoFit/>
            </a:bodyPr>
            <a:lstStyle/>
            <a:p>
              <a:pPr algn="ctr"/>
              <a:r>
                <a:rPr lang="en-US" sz="1400" b="1" dirty="0"/>
                <a:t>8</a:t>
              </a:r>
            </a:p>
          </p:txBody>
        </p:sp>
        <p:sp>
          <p:nvSpPr>
            <p:cNvPr id="44" name="Text Box 31"/>
            <p:cNvSpPr txBox="1">
              <a:spLocks noChangeArrowheads="1"/>
            </p:cNvSpPr>
            <p:nvPr/>
          </p:nvSpPr>
          <p:spPr bwMode="auto">
            <a:xfrm>
              <a:off x="2226044" y="3545996"/>
              <a:ext cx="383438" cy="307777"/>
            </a:xfrm>
            <a:prstGeom prst="rect">
              <a:avLst/>
            </a:prstGeom>
            <a:noFill/>
            <a:ln w="9525">
              <a:noFill/>
              <a:miter lim="800000"/>
              <a:headEnd/>
              <a:tailEnd/>
            </a:ln>
            <a:effectLst/>
          </p:spPr>
          <p:txBody>
            <a:bodyPr wrap="none">
              <a:spAutoFit/>
            </a:bodyPr>
            <a:lstStyle/>
            <a:p>
              <a:pPr algn="ctr"/>
              <a:r>
                <a:rPr lang="en-US" sz="1400" b="1" dirty="0"/>
                <a:t>12</a:t>
              </a:r>
            </a:p>
          </p:txBody>
        </p:sp>
        <p:sp>
          <p:nvSpPr>
            <p:cNvPr id="45" name="Text Box 32"/>
            <p:cNvSpPr txBox="1">
              <a:spLocks noChangeArrowheads="1"/>
            </p:cNvSpPr>
            <p:nvPr/>
          </p:nvSpPr>
          <p:spPr bwMode="auto">
            <a:xfrm>
              <a:off x="2683244" y="3545996"/>
              <a:ext cx="383438" cy="307777"/>
            </a:xfrm>
            <a:prstGeom prst="rect">
              <a:avLst/>
            </a:prstGeom>
            <a:noFill/>
            <a:ln w="9525">
              <a:noFill/>
              <a:miter lim="800000"/>
              <a:headEnd/>
              <a:tailEnd/>
            </a:ln>
            <a:effectLst/>
          </p:spPr>
          <p:txBody>
            <a:bodyPr wrap="none">
              <a:spAutoFit/>
            </a:bodyPr>
            <a:lstStyle/>
            <a:p>
              <a:pPr algn="ctr"/>
              <a:r>
                <a:rPr lang="en-US" sz="1400" b="1" dirty="0"/>
                <a:t>16</a:t>
              </a:r>
            </a:p>
          </p:txBody>
        </p:sp>
        <p:sp>
          <p:nvSpPr>
            <p:cNvPr id="46" name="Text Box 33"/>
            <p:cNvSpPr txBox="1">
              <a:spLocks noChangeArrowheads="1"/>
            </p:cNvSpPr>
            <p:nvPr/>
          </p:nvSpPr>
          <p:spPr bwMode="auto">
            <a:xfrm>
              <a:off x="3184894" y="3545996"/>
              <a:ext cx="383438" cy="307777"/>
            </a:xfrm>
            <a:prstGeom prst="rect">
              <a:avLst/>
            </a:prstGeom>
            <a:noFill/>
            <a:ln w="9525">
              <a:noFill/>
              <a:miter lim="800000"/>
              <a:headEnd/>
              <a:tailEnd/>
            </a:ln>
            <a:effectLst/>
          </p:spPr>
          <p:txBody>
            <a:bodyPr wrap="none">
              <a:spAutoFit/>
            </a:bodyPr>
            <a:lstStyle/>
            <a:p>
              <a:pPr algn="ctr"/>
              <a:r>
                <a:rPr lang="en-US" sz="1400" b="1" dirty="0"/>
                <a:t>20</a:t>
              </a:r>
            </a:p>
          </p:txBody>
        </p:sp>
        <p:sp>
          <p:nvSpPr>
            <p:cNvPr id="47" name="Text Box 34"/>
            <p:cNvSpPr txBox="1">
              <a:spLocks noChangeArrowheads="1"/>
            </p:cNvSpPr>
            <p:nvPr/>
          </p:nvSpPr>
          <p:spPr bwMode="auto">
            <a:xfrm>
              <a:off x="3642094" y="3545996"/>
              <a:ext cx="383438" cy="307777"/>
            </a:xfrm>
            <a:prstGeom prst="rect">
              <a:avLst/>
            </a:prstGeom>
            <a:noFill/>
            <a:ln w="9525">
              <a:noFill/>
              <a:miter lim="800000"/>
              <a:headEnd/>
              <a:tailEnd/>
            </a:ln>
            <a:effectLst/>
          </p:spPr>
          <p:txBody>
            <a:bodyPr wrap="none">
              <a:spAutoFit/>
            </a:bodyPr>
            <a:lstStyle/>
            <a:p>
              <a:pPr algn="ctr"/>
              <a:r>
                <a:rPr lang="en-US" sz="1400" b="1" dirty="0"/>
                <a:t>24</a:t>
              </a:r>
            </a:p>
          </p:txBody>
        </p:sp>
        <p:sp>
          <p:nvSpPr>
            <p:cNvPr id="48" name="Text Box 35"/>
            <p:cNvSpPr txBox="1">
              <a:spLocks noChangeArrowheads="1"/>
            </p:cNvSpPr>
            <p:nvPr/>
          </p:nvSpPr>
          <p:spPr bwMode="auto">
            <a:xfrm>
              <a:off x="4099294" y="3545996"/>
              <a:ext cx="383438" cy="307777"/>
            </a:xfrm>
            <a:prstGeom prst="rect">
              <a:avLst/>
            </a:prstGeom>
            <a:noFill/>
            <a:ln w="9525">
              <a:noFill/>
              <a:miter lim="800000"/>
              <a:headEnd/>
              <a:tailEnd/>
            </a:ln>
            <a:effectLst/>
          </p:spPr>
          <p:txBody>
            <a:bodyPr wrap="none">
              <a:spAutoFit/>
            </a:bodyPr>
            <a:lstStyle/>
            <a:p>
              <a:pPr algn="ctr"/>
              <a:r>
                <a:rPr lang="en-US" sz="1400" b="1" dirty="0"/>
                <a:t>28</a:t>
              </a:r>
            </a:p>
          </p:txBody>
        </p:sp>
        <p:sp>
          <p:nvSpPr>
            <p:cNvPr id="49" name="Text Box 36"/>
            <p:cNvSpPr txBox="1">
              <a:spLocks noChangeArrowheads="1"/>
            </p:cNvSpPr>
            <p:nvPr/>
          </p:nvSpPr>
          <p:spPr bwMode="auto">
            <a:xfrm>
              <a:off x="4556494" y="3545996"/>
              <a:ext cx="383438" cy="307777"/>
            </a:xfrm>
            <a:prstGeom prst="rect">
              <a:avLst/>
            </a:prstGeom>
            <a:noFill/>
            <a:ln w="9525">
              <a:noFill/>
              <a:miter lim="800000"/>
              <a:headEnd/>
              <a:tailEnd/>
            </a:ln>
            <a:effectLst/>
          </p:spPr>
          <p:txBody>
            <a:bodyPr wrap="none">
              <a:spAutoFit/>
            </a:bodyPr>
            <a:lstStyle/>
            <a:p>
              <a:pPr algn="ctr"/>
              <a:r>
                <a:rPr lang="en-US" sz="1400" b="1" dirty="0"/>
                <a:t>32</a:t>
              </a:r>
            </a:p>
          </p:txBody>
        </p:sp>
        <p:sp>
          <p:nvSpPr>
            <p:cNvPr id="50" name="Text Box 37"/>
            <p:cNvSpPr txBox="1">
              <a:spLocks noChangeArrowheads="1"/>
            </p:cNvSpPr>
            <p:nvPr/>
          </p:nvSpPr>
          <p:spPr bwMode="auto">
            <a:xfrm>
              <a:off x="5013694" y="3545996"/>
              <a:ext cx="383438" cy="307777"/>
            </a:xfrm>
            <a:prstGeom prst="rect">
              <a:avLst/>
            </a:prstGeom>
            <a:noFill/>
            <a:ln w="9525">
              <a:noFill/>
              <a:miter lim="800000"/>
              <a:headEnd/>
              <a:tailEnd/>
            </a:ln>
            <a:effectLst/>
          </p:spPr>
          <p:txBody>
            <a:bodyPr wrap="none">
              <a:spAutoFit/>
            </a:bodyPr>
            <a:lstStyle/>
            <a:p>
              <a:pPr algn="ctr"/>
              <a:r>
                <a:rPr lang="en-US" sz="1400" b="1" dirty="0"/>
                <a:t>36</a:t>
              </a:r>
            </a:p>
          </p:txBody>
        </p:sp>
        <p:sp>
          <p:nvSpPr>
            <p:cNvPr id="51" name="Text Box 38"/>
            <p:cNvSpPr txBox="1">
              <a:spLocks noChangeArrowheads="1"/>
            </p:cNvSpPr>
            <p:nvPr/>
          </p:nvSpPr>
          <p:spPr bwMode="auto">
            <a:xfrm>
              <a:off x="5470894" y="3545996"/>
              <a:ext cx="383438" cy="307777"/>
            </a:xfrm>
            <a:prstGeom prst="rect">
              <a:avLst/>
            </a:prstGeom>
            <a:noFill/>
            <a:ln w="9525">
              <a:noFill/>
              <a:miter lim="800000"/>
              <a:headEnd/>
              <a:tailEnd/>
            </a:ln>
            <a:effectLst/>
          </p:spPr>
          <p:txBody>
            <a:bodyPr wrap="none">
              <a:spAutoFit/>
            </a:bodyPr>
            <a:lstStyle/>
            <a:p>
              <a:pPr algn="ctr"/>
              <a:r>
                <a:rPr lang="en-US" sz="1400" b="1" dirty="0"/>
                <a:t>40</a:t>
              </a:r>
            </a:p>
          </p:txBody>
        </p:sp>
        <p:sp>
          <p:nvSpPr>
            <p:cNvPr id="52" name="Text Box 39"/>
            <p:cNvSpPr txBox="1">
              <a:spLocks noChangeArrowheads="1"/>
            </p:cNvSpPr>
            <p:nvPr/>
          </p:nvSpPr>
          <p:spPr bwMode="auto">
            <a:xfrm>
              <a:off x="5928094" y="3545996"/>
              <a:ext cx="383438" cy="307777"/>
            </a:xfrm>
            <a:prstGeom prst="rect">
              <a:avLst/>
            </a:prstGeom>
            <a:noFill/>
            <a:ln w="9525">
              <a:noFill/>
              <a:miter lim="800000"/>
              <a:headEnd/>
              <a:tailEnd/>
            </a:ln>
            <a:effectLst/>
          </p:spPr>
          <p:txBody>
            <a:bodyPr wrap="none">
              <a:spAutoFit/>
            </a:bodyPr>
            <a:lstStyle/>
            <a:p>
              <a:pPr algn="ctr"/>
              <a:r>
                <a:rPr lang="en-US" sz="1400" b="1" dirty="0"/>
                <a:t>44</a:t>
              </a:r>
            </a:p>
          </p:txBody>
        </p:sp>
        <p:sp>
          <p:nvSpPr>
            <p:cNvPr id="53" name="Text Box 40"/>
            <p:cNvSpPr txBox="1">
              <a:spLocks noChangeArrowheads="1"/>
            </p:cNvSpPr>
            <p:nvPr/>
          </p:nvSpPr>
          <p:spPr bwMode="auto">
            <a:xfrm>
              <a:off x="6385294" y="3545996"/>
              <a:ext cx="383438" cy="307777"/>
            </a:xfrm>
            <a:prstGeom prst="rect">
              <a:avLst/>
            </a:prstGeom>
            <a:noFill/>
            <a:ln w="9525">
              <a:noFill/>
              <a:miter lim="800000"/>
              <a:headEnd/>
              <a:tailEnd/>
            </a:ln>
            <a:effectLst/>
          </p:spPr>
          <p:txBody>
            <a:bodyPr wrap="none">
              <a:spAutoFit/>
            </a:bodyPr>
            <a:lstStyle/>
            <a:p>
              <a:pPr algn="ctr"/>
              <a:r>
                <a:rPr lang="en-US" sz="1400" b="1" dirty="0"/>
                <a:t>48</a:t>
              </a:r>
            </a:p>
          </p:txBody>
        </p:sp>
        <p:sp>
          <p:nvSpPr>
            <p:cNvPr id="54" name="Text Box 41"/>
            <p:cNvSpPr txBox="1">
              <a:spLocks noChangeArrowheads="1"/>
            </p:cNvSpPr>
            <p:nvPr/>
          </p:nvSpPr>
          <p:spPr bwMode="auto">
            <a:xfrm>
              <a:off x="6821856" y="3545996"/>
              <a:ext cx="383438" cy="307777"/>
            </a:xfrm>
            <a:prstGeom prst="rect">
              <a:avLst/>
            </a:prstGeom>
            <a:noFill/>
            <a:ln w="9525">
              <a:noFill/>
              <a:miter lim="800000"/>
              <a:headEnd/>
              <a:tailEnd/>
            </a:ln>
            <a:effectLst/>
          </p:spPr>
          <p:txBody>
            <a:bodyPr wrap="none">
              <a:spAutoFit/>
            </a:bodyPr>
            <a:lstStyle/>
            <a:p>
              <a:pPr algn="ctr"/>
              <a:r>
                <a:rPr lang="en-US" sz="1400" b="1" dirty="0"/>
                <a:t>52</a:t>
              </a:r>
            </a:p>
          </p:txBody>
        </p:sp>
        <p:sp>
          <p:nvSpPr>
            <p:cNvPr id="55" name="Text Box 42"/>
            <p:cNvSpPr txBox="1">
              <a:spLocks noChangeArrowheads="1"/>
            </p:cNvSpPr>
            <p:nvPr/>
          </p:nvSpPr>
          <p:spPr bwMode="auto">
            <a:xfrm>
              <a:off x="1361337" y="3545996"/>
              <a:ext cx="284053" cy="307777"/>
            </a:xfrm>
            <a:prstGeom prst="rect">
              <a:avLst/>
            </a:prstGeom>
            <a:noFill/>
            <a:ln w="9525">
              <a:noFill/>
              <a:miter lim="800000"/>
              <a:headEnd/>
              <a:tailEnd/>
            </a:ln>
            <a:effectLst/>
          </p:spPr>
          <p:txBody>
            <a:bodyPr wrap="none">
              <a:spAutoFit/>
            </a:bodyPr>
            <a:lstStyle/>
            <a:p>
              <a:pPr algn="ctr"/>
              <a:r>
                <a:rPr lang="en-US" sz="1400" b="1" dirty="0"/>
                <a:t>4</a:t>
              </a:r>
            </a:p>
          </p:txBody>
        </p:sp>
        <p:sp>
          <p:nvSpPr>
            <p:cNvPr id="56" name="Text Box 51"/>
            <p:cNvSpPr txBox="1">
              <a:spLocks noChangeArrowheads="1"/>
            </p:cNvSpPr>
            <p:nvPr/>
          </p:nvSpPr>
          <p:spPr bwMode="auto">
            <a:xfrm>
              <a:off x="904137" y="3545996"/>
              <a:ext cx="284053" cy="307777"/>
            </a:xfrm>
            <a:prstGeom prst="rect">
              <a:avLst/>
            </a:prstGeom>
            <a:noFill/>
            <a:ln w="9525">
              <a:noFill/>
              <a:miter lim="800000"/>
              <a:headEnd/>
              <a:tailEnd/>
            </a:ln>
            <a:effectLst/>
          </p:spPr>
          <p:txBody>
            <a:bodyPr wrap="none">
              <a:spAutoFit/>
            </a:bodyPr>
            <a:lstStyle/>
            <a:p>
              <a:pPr algn="ctr"/>
              <a:r>
                <a:rPr lang="en-US" sz="1400" b="1" dirty="0"/>
                <a:t>0</a:t>
              </a:r>
            </a:p>
          </p:txBody>
        </p:sp>
        <p:sp>
          <p:nvSpPr>
            <p:cNvPr id="57" name="Text Box 54"/>
            <p:cNvSpPr txBox="1">
              <a:spLocks noChangeArrowheads="1"/>
            </p:cNvSpPr>
            <p:nvPr/>
          </p:nvSpPr>
          <p:spPr bwMode="auto">
            <a:xfrm>
              <a:off x="7183806" y="3549171"/>
              <a:ext cx="383438" cy="307777"/>
            </a:xfrm>
            <a:prstGeom prst="rect">
              <a:avLst/>
            </a:prstGeom>
            <a:noFill/>
            <a:ln w="9525">
              <a:noFill/>
              <a:miter lim="800000"/>
              <a:headEnd/>
              <a:tailEnd/>
            </a:ln>
            <a:effectLst/>
          </p:spPr>
          <p:txBody>
            <a:bodyPr wrap="none">
              <a:spAutoFit/>
            </a:bodyPr>
            <a:lstStyle/>
            <a:p>
              <a:pPr algn="ctr"/>
              <a:r>
                <a:rPr lang="en-US" sz="1400" b="1" dirty="0"/>
                <a:t>56</a:t>
              </a:r>
            </a:p>
          </p:txBody>
        </p:sp>
        <p:sp>
          <p:nvSpPr>
            <p:cNvPr id="58" name="Text Box 56"/>
            <p:cNvSpPr txBox="1">
              <a:spLocks noChangeArrowheads="1"/>
            </p:cNvSpPr>
            <p:nvPr/>
          </p:nvSpPr>
          <p:spPr bwMode="auto">
            <a:xfrm>
              <a:off x="7545756" y="3545996"/>
              <a:ext cx="383438" cy="307777"/>
            </a:xfrm>
            <a:prstGeom prst="rect">
              <a:avLst/>
            </a:prstGeom>
            <a:noFill/>
            <a:ln w="9525">
              <a:noFill/>
              <a:miter lim="800000"/>
              <a:headEnd/>
              <a:tailEnd/>
            </a:ln>
            <a:effectLst/>
          </p:spPr>
          <p:txBody>
            <a:bodyPr wrap="none">
              <a:spAutoFit/>
            </a:bodyPr>
            <a:lstStyle/>
            <a:p>
              <a:pPr algn="ctr"/>
              <a:r>
                <a:rPr lang="en-US" sz="1400" b="1" dirty="0"/>
                <a:t>60</a:t>
              </a:r>
            </a:p>
          </p:txBody>
        </p:sp>
      </p:grpSp>
      <p:sp>
        <p:nvSpPr>
          <p:cNvPr id="59" name="Line 57"/>
          <p:cNvSpPr>
            <a:spLocks noChangeShapeType="1"/>
          </p:cNvSpPr>
          <p:nvPr/>
        </p:nvSpPr>
        <p:spPr bwMode="auto">
          <a:xfrm>
            <a:off x="6315075" y="1804988"/>
            <a:ext cx="3519" cy="1858645"/>
          </a:xfrm>
          <a:prstGeom prst="line">
            <a:avLst/>
          </a:prstGeom>
          <a:noFill/>
          <a:ln w="38100">
            <a:solidFill>
              <a:srgbClr val="FF0000"/>
            </a:solidFill>
            <a:round/>
            <a:headEnd type="stealth" w="lg" len="lg"/>
            <a:tailEnd type="none" w="lg" len="lg"/>
          </a:ln>
          <a:effectLst/>
        </p:spPr>
        <p:txBody>
          <a:bodyPr/>
          <a:lstStyle/>
          <a:p>
            <a:endParaRPr lang="en-US"/>
          </a:p>
        </p:txBody>
      </p:sp>
      <p:sp>
        <p:nvSpPr>
          <p:cNvPr id="60" name="Text Box 58"/>
          <p:cNvSpPr txBox="1">
            <a:spLocks noChangeArrowheads="1"/>
          </p:cNvSpPr>
          <p:nvPr/>
        </p:nvSpPr>
        <p:spPr bwMode="auto">
          <a:xfrm>
            <a:off x="5587267" y="1451651"/>
            <a:ext cx="1688284" cy="369332"/>
          </a:xfrm>
          <a:prstGeom prst="rect">
            <a:avLst/>
          </a:prstGeom>
          <a:noFill/>
          <a:ln w="9525">
            <a:noFill/>
            <a:miter lim="800000"/>
            <a:headEnd/>
            <a:tailEnd/>
          </a:ln>
          <a:effectLst/>
        </p:spPr>
        <p:txBody>
          <a:bodyPr wrap="none">
            <a:spAutoFit/>
          </a:bodyPr>
          <a:lstStyle/>
          <a:p>
            <a:pPr algn="ctr"/>
            <a:r>
              <a:rPr lang="en-US" sz="1800" b="1" dirty="0">
                <a:solidFill>
                  <a:srgbClr val="FF0000"/>
                </a:solidFill>
                <a:latin typeface="Times New Roman" pitchFamily="18" charset="0"/>
                <a:cs typeface="Times New Roman" pitchFamily="18" charset="0"/>
              </a:rPr>
              <a:t>LO = 46.0 GHz</a:t>
            </a:r>
          </a:p>
        </p:txBody>
      </p:sp>
      <p:sp>
        <p:nvSpPr>
          <p:cNvPr id="61" name="Line 59"/>
          <p:cNvSpPr>
            <a:spLocks noChangeShapeType="1"/>
          </p:cNvSpPr>
          <p:nvPr/>
        </p:nvSpPr>
        <p:spPr bwMode="auto">
          <a:xfrm flipH="1">
            <a:off x="2372734" y="1766888"/>
            <a:ext cx="3754" cy="1896745"/>
          </a:xfrm>
          <a:prstGeom prst="line">
            <a:avLst/>
          </a:prstGeom>
          <a:noFill/>
          <a:ln w="38100" cap="rnd">
            <a:solidFill>
              <a:srgbClr val="FF0000"/>
            </a:solidFill>
            <a:prstDash val="sysDot"/>
            <a:round/>
            <a:headEnd type="stealth" w="lg" len="lg"/>
            <a:tailEnd type="none" w="lg" len="lg"/>
          </a:ln>
          <a:effectLst/>
        </p:spPr>
        <p:txBody>
          <a:bodyPr/>
          <a:lstStyle/>
          <a:p>
            <a:endParaRPr lang="en-US"/>
          </a:p>
        </p:txBody>
      </p:sp>
      <p:sp>
        <p:nvSpPr>
          <p:cNvPr id="62" name="Text Box 60"/>
          <p:cNvSpPr txBox="1">
            <a:spLocks noChangeArrowheads="1"/>
          </p:cNvSpPr>
          <p:nvPr/>
        </p:nvSpPr>
        <p:spPr bwMode="auto">
          <a:xfrm>
            <a:off x="1311148" y="1451651"/>
            <a:ext cx="2380781" cy="369332"/>
          </a:xfrm>
          <a:prstGeom prst="rect">
            <a:avLst/>
          </a:prstGeom>
          <a:noFill/>
          <a:ln w="9525">
            <a:noFill/>
            <a:miter lim="800000"/>
            <a:headEnd/>
            <a:tailEnd/>
          </a:ln>
          <a:effectLst/>
        </p:spPr>
        <p:txBody>
          <a:bodyPr wrap="none">
            <a:spAutoFit/>
          </a:bodyPr>
          <a:lstStyle/>
          <a:p>
            <a:pPr algn="ctr"/>
            <a:r>
              <a:rPr lang="en-US" sz="1800" b="1" dirty="0">
                <a:solidFill>
                  <a:srgbClr val="FF0000"/>
                </a:solidFill>
                <a:latin typeface="Times New Roman" pitchFamily="18" charset="0"/>
                <a:cs typeface="Times New Roman" pitchFamily="18" charset="0"/>
              </a:rPr>
              <a:t>LO Ref  = 15.333 </a:t>
            </a:r>
            <a:r>
              <a:rPr lang="en-US" sz="1800" b="1" dirty="0" smtClean="0">
                <a:solidFill>
                  <a:srgbClr val="FF0000"/>
                </a:solidFill>
                <a:latin typeface="Times New Roman" pitchFamily="18" charset="0"/>
                <a:cs typeface="Times New Roman" pitchFamily="18" charset="0"/>
              </a:rPr>
              <a:t>GHz</a:t>
            </a:r>
            <a:endParaRPr lang="en-US" sz="1800" b="1" dirty="0">
              <a:solidFill>
                <a:srgbClr val="FF0000"/>
              </a:solidFill>
              <a:latin typeface="Times New Roman" pitchFamily="18" charset="0"/>
              <a:cs typeface="Times New Roman" pitchFamily="18" charset="0"/>
            </a:endParaRPr>
          </a:p>
        </p:txBody>
      </p:sp>
      <p:grpSp>
        <p:nvGrpSpPr>
          <p:cNvPr id="63" name="Group 69"/>
          <p:cNvGrpSpPr/>
          <p:nvPr/>
        </p:nvGrpSpPr>
        <p:grpSpPr>
          <a:xfrm>
            <a:off x="4017593" y="2329984"/>
            <a:ext cx="1319750" cy="1348426"/>
            <a:chOff x="4238370" y="2163283"/>
            <a:chExt cx="1179268" cy="1158875"/>
          </a:xfrm>
        </p:grpSpPr>
        <p:sp>
          <p:nvSpPr>
            <p:cNvPr id="64" name="Line 25"/>
            <p:cNvSpPr>
              <a:spLocks noChangeShapeType="1"/>
            </p:cNvSpPr>
            <p:nvPr/>
          </p:nvSpPr>
          <p:spPr bwMode="auto">
            <a:xfrm>
              <a:off x="5377030" y="2163283"/>
              <a:ext cx="0" cy="1146175"/>
            </a:xfrm>
            <a:prstGeom prst="line">
              <a:avLst/>
            </a:prstGeom>
            <a:noFill/>
            <a:ln w="9525">
              <a:solidFill>
                <a:schemeClr val="tx1"/>
              </a:solidFill>
              <a:round/>
              <a:headEnd/>
              <a:tailEnd/>
            </a:ln>
            <a:effectLst/>
          </p:spPr>
          <p:txBody>
            <a:bodyPr/>
            <a:lstStyle/>
            <a:p>
              <a:endParaRPr lang="en-US"/>
            </a:p>
          </p:txBody>
        </p:sp>
        <p:sp>
          <p:nvSpPr>
            <p:cNvPr id="65" name="Line 44"/>
            <p:cNvSpPr>
              <a:spLocks noChangeShapeType="1"/>
            </p:cNvSpPr>
            <p:nvPr/>
          </p:nvSpPr>
          <p:spPr bwMode="auto">
            <a:xfrm>
              <a:off x="4249738" y="3088796"/>
              <a:ext cx="1128712" cy="0"/>
            </a:xfrm>
            <a:prstGeom prst="line">
              <a:avLst/>
            </a:prstGeom>
            <a:noFill/>
            <a:ln w="25400">
              <a:solidFill>
                <a:schemeClr val="accent2"/>
              </a:solidFill>
              <a:round/>
              <a:headEnd/>
              <a:tailEnd type="stealth" w="lg" len="lg"/>
            </a:ln>
            <a:effectLst/>
          </p:spPr>
          <p:txBody>
            <a:bodyPr/>
            <a:lstStyle/>
            <a:p>
              <a:endParaRPr lang="en-US"/>
            </a:p>
          </p:txBody>
        </p:sp>
        <p:sp>
          <p:nvSpPr>
            <p:cNvPr id="66" name="Line 52"/>
            <p:cNvSpPr>
              <a:spLocks noChangeShapeType="1"/>
            </p:cNvSpPr>
            <p:nvPr/>
          </p:nvSpPr>
          <p:spPr bwMode="auto">
            <a:xfrm flipH="1">
              <a:off x="4238370" y="2180746"/>
              <a:ext cx="0" cy="1141412"/>
            </a:xfrm>
            <a:prstGeom prst="line">
              <a:avLst/>
            </a:prstGeom>
            <a:noFill/>
            <a:ln w="9525">
              <a:solidFill>
                <a:schemeClr val="tx1"/>
              </a:solidFill>
              <a:round/>
              <a:headEnd/>
              <a:tailEnd/>
            </a:ln>
            <a:effectLst/>
          </p:spPr>
          <p:txBody>
            <a:bodyPr/>
            <a:lstStyle/>
            <a:p>
              <a:endParaRPr lang="en-US"/>
            </a:p>
          </p:txBody>
        </p:sp>
        <p:sp>
          <p:nvSpPr>
            <p:cNvPr id="67" name="Text Box 61"/>
            <p:cNvSpPr txBox="1">
              <a:spLocks noChangeArrowheads="1"/>
            </p:cNvSpPr>
            <p:nvPr/>
          </p:nvSpPr>
          <p:spPr bwMode="auto">
            <a:xfrm>
              <a:off x="4240713" y="2577621"/>
              <a:ext cx="1176925" cy="338554"/>
            </a:xfrm>
            <a:prstGeom prst="rect">
              <a:avLst/>
            </a:prstGeom>
            <a:noFill/>
            <a:ln w="9525">
              <a:noFill/>
              <a:miter lim="800000"/>
              <a:headEnd/>
              <a:tailEnd/>
            </a:ln>
            <a:effectLst/>
          </p:spPr>
          <p:txBody>
            <a:bodyPr wrap="none">
              <a:spAutoFit/>
            </a:bodyPr>
            <a:lstStyle/>
            <a:p>
              <a:pPr algn="ctr"/>
              <a:r>
                <a:rPr lang="en-US" sz="1600" b="1" dirty="0"/>
                <a:t>28-38 GHz</a:t>
              </a:r>
            </a:p>
          </p:txBody>
        </p:sp>
      </p:grpSp>
      <p:sp>
        <p:nvSpPr>
          <p:cNvPr id="68" name="Text Box 43"/>
          <p:cNvSpPr txBox="1">
            <a:spLocks noChangeArrowheads="1"/>
          </p:cNvSpPr>
          <p:nvPr/>
        </p:nvSpPr>
        <p:spPr bwMode="auto">
          <a:xfrm>
            <a:off x="41252" y="1144108"/>
            <a:ext cx="813044" cy="646331"/>
          </a:xfrm>
          <a:prstGeom prst="rect">
            <a:avLst/>
          </a:prstGeom>
          <a:noFill/>
          <a:ln w="9525">
            <a:noFill/>
            <a:miter lim="800000"/>
            <a:headEnd/>
            <a:tailEnd/>
          </a:ln>
          <a:effectLst/>
        </p:spPr>
        <p:txBody>
          <a:bodyPr wrap="none">
            <a:spAutoFit/>
          </a:bodyPr>
          <a:lstStyle/>
          <a:p>
            <a:pPr algn="ctr"/>
            <a:r>
              <a:rPr lang="en-US" sz="1800" b="1" dirty="0" smtClean="0">
                <a:latin typeface="Times New Roman" pitchFamily="18" charset="0"/>
                <a:cs typeface="Times New Roman" pitchFamily="18" charset="0"/>
              </a:rPr>
              <a:t>Power</a:t>
            </a:r>
            <a:endParaRPr lang="en-US" sz="1800" b="1" dirty="0">
              <a:latin typeface="Times New Roman" pitchFamily="18" charset="0"/>
              <a:cs typeface="Times New Roman" pitchFamily="18" charset="0"/>
            </a:endParaRPr>
          </a:p>
          <a:p>
            <a:pPr algn="ct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dBm</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
        <p:nvSpPr>
          <p:cNvPr id="69" name="Text Box 60"/>
          <p:cNvSpPr txBox="1">
            <a:spLocks noChangeArrowheads="1"/>
          </p:cNvSpPr>
          <p:nvPr/>
        </p:nvSpPr>
        <p:spPr bwMode="auto">
          <a:xfrm>
            <a:off x="3694670" y="1393985"/>
            <a:ext cx="1816443" cy="400110"/>
          </a:xfrm>
          <a:prstGeom prst="rect">
            <a:avLst/>
          </a:prstGeom>
          <a:noFill/>
          <a:ln w="9525">
            <a:noFill/>
            <a:miter lim="800000"/>
            <a:headEnd/>
            <a:tailEnd/>
          </a:ln>
          <a:effectLst/>
        </p:spPr>
        <p:txBody>
          <a:bodyPr wrap="square">
            <a:spAutoFit/>
          </a:bodyPr>
          <a:lstStyle/>
          <a:p>
            <a:pPr algn="ctr"/>
            <a:r>
              <a:rPr lang="en-US" sz="2000" b="1" dirty="0" smtClean="0">
                <a:solidFill>
                  <a:srgbClr val="FF0000"/>
                </a:solidFill>
                <a:latin typeface="Times New Roman" pitchFamily="18" charset="0"/>
                <a:cs typeface="Times New Roman" pitchFamily="18" charset="0"/>
              </a:rPr>
              <a:t>→  </a:t>
            </a:r>
            <a:r>
              <a:rPr lang="en-US" sz="1800" b="1" dirty="0" smtClean="0">
                <a:solidFill>
                  <a:srgbClr val="FF0000"/>
                </a:solidFill>
                <a:latin typeface="Times New Roman" pitchFamily="18" charset="0"/>
                <a:cs typeface="Times New Roman" pitchFamily="18" charset="0"/>
              </a:rPr>
              <a:t> x3   </a:t>
            </a:r>
            <a:r>
              <a:rPr lang="en-US" sz="2000" b="1" dirty="0" smtClean="0">
                <a:solidFill>
                  <a:srgbClr val="FF0000"/>
                </a:solidFill>
                <a:latin typeface="Times New Roman" pitchFamily="18" charset="0"/>
                <a:cs typeface="Times New Roman" pitchFamily="18" charset="0"/>
              </a:rPr>
              <a:t>→ </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63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ppt_x"/>
                                          </p:val>
                                        </p:tav>
                                        <p:tav tm="100000">
                                          <p:val>
                                            <p:strVal val="#ppt_x"/>
                                          </p:val>
                                        </p:tav>
                                      </p:tavLst>
                                    </p:anim>
                                    <p:anim calcmode="lin" valueType="num">
                                      <p:cBhvr additive="base">
                                        <p:cTn id="14" dur="500" fill="hold"/>
                                        <p:tgtEl>
                                          <p:spTgt spid="62"/>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stCondLst>
                                    <p:cond delay="50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500" fill="hold"/>
                                        <p:tgtEl>
                                          <p:spTgt spid="60"/>
                                        </p:tgtEl>
                                        <p:attrNameLst>
                                          <p:attrName>ppt_x</p:attrName>
                                        </p:attrNameLst>
                                      </p:cBhvr>
                                      <p:tavLst>
                                        <p:tav tm="0">
                                          <p:val>
                                            <p:strVal val="#ppt_x"/>
                                          </p:val>
                                        </p:tav>
                                        <p:tav tm="100000">
                                          <p:val>
                                            <p:strVal val="#ppt_x"/>
                                          </p:val>
                                        </p:tav>
                                      </p:tavLst>
                                    </p:anim>
                                    <p:anim calcmode="lin" valueType="num">
                                      <p:cBhvr additive="base">
                                        <p:cTn id="29" dur="500" fill="hold"/>
                                        <p:tgtEl>
                                          <p:spTgt spid="60"/>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ppt_x"/>
                                          </p:val>
                                        </p:tav>
                                        <p:tav tm="100000">
                                          <p:val>
                                            <p:strVal val="#ppt_x"/>
                                          </p:val>
                                        </p:tav>
                                      </p:tavLst>
                                    </p:anim>
                                    <p:anim calcmode="lin" valueType="num">
                                      <p:cBhvr additive="base">
                                        <p:cTn id="3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500" fill="hold"/>
                                        <p:tgtEl>
                                          <p:spTgt spid="63"/>
                                        </p:tgtEl>
                                        <p:attrNameLst>
                                          <p:attrName>ppt_x</p:attrName>
                                        </p:attrNameLst>
                                      </p:cBhvr>
                                      <p:tavLst>
                                        <p:tav tm="0">
                                          <p:val>
                                            <p:strVal val="#ppt_x"/>
                                          </p:val>
                                        </p:tav>
                                        <p:tav tm="100000">
                                          <p:val>
                                            <p:strVal val="#ppt_x"/>
                                          </p:val>
                                        </p:tav>
                                      </p:tavLst>
                                    </p:anim>
                                    <p:anim calcmode="lin" valueType="num">
                                      <p:cBhvr additive="base">
                                        <p:cTn id="39" dur="500" fill="hold"/>
                                        <p:tgtEl>
                                          <p:spTgt spid="63"/>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50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1" fill="hold" nodeType="afterEffect">
                                  <p:stCondLst>
                                    <p:cond delay="50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50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ppt_x"/>
                                          </p:val>
                                        </p:tav>
                                        <p:tav tm="100000">
                                          <p:val>
                                            <p:strVal val="#ppt_x"/>
                                          </p:val>
                                        </p:tav>
                                      </p:tavLst>
                                    </p:anim>
                                    <p:anim calcmode="lin" valueType="num">
                                      <p:cBhvr additive="base">
                                        <p:cTn id="53" dur="500" fill="hold"/>
                                        <p:tgtEl>
                                          <p:spTgt spid="35"/>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50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animBg="1"/>
      <p:bldP spid="60" grpId="0"/>
      <p:bldP spid="61" grpId="0" animBg="1"/>
      <p:bldP spid="62"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4292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97255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0200"/>
            <a:ext cx="86487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888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Video: </a:t>
            </a:r>
            <a:r>
              <a:rPr lang="en-US" dirty="0" smtClean="0"/>
              <a:t>Phased Array Feeds</a:t>
            </a:r>
            <a:endParaRPr lang="en-US"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897789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458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ASTRONOMY HISTORY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1803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pictures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7515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42913"/>
            <a:ext cx="801052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2505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5638800" cy="868362"/>
          </a:xfrm>
          <a:prstGeom prst="rect">
            <a:avLst/>
          </a:prstGeom>
        </p:spPr>
        <p:txBody>
          <a:bodyP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smtClean="0"/>
              <a:t>RADOMEs for Cryogenic receiver windows</a:t>
            </a:r>
            <a:r>
              <a:rPr lang="en-US" b="1" dirty="0" smtClean="0"/>
              <a:t/>
            </a:r>
            <a:br>
              <a:rPr lang="en-US" b="1" dirty="0" smtClean="0"/>
            </a:br>
            <a:endParaRPr lang="en-US" b="1" dirty="0"/>
          </a:p>
        </p:txBody>
      </p:sp>
      <mc:AlternateContent xmlns:mc="http://schemas.openxmlformats.org/markup-compatibility/2006">
        <mc:Choice xmlns:a14="http://schemas.microsoft.com/office/drawing/2010/main" Requires="a14">
          <p:sp>
            <p:nvSpPr>
              <p:cNvPr id="3" name="Content Placeholder 2"/>
              <p:cNvSpPr txBox="1">
                <a:spLocks/>
              </p:cNvSpPr>
              <p:nvPr/>
            </p:nvSpPr>
            <p:spPr>
              <a:xfrm>
                <a:off x="228600" y="1581150"/>
                <a:ext cx="5257800" cy="4724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t>DRAO Penticton, BC, Canada</a:t>
                </a:r>
              </a:p>
              <a:p>
                <a:r>
                  <a:rPr lang="en-US" sz="1600" dirty="0"/>
                  <a:t>Elliptical radome, diameter 480 mm (18.9”),                    height 154 mm (6.1”), 0.7 mm thick</a:t>
                </a:r>
              </a:p>
              <a:p>
                <a:r>
                  <a:rPr lang="en-US" sz="1600" dirty="0"/>
                  <a:t>Composite pre-</a:t>
                </a:r>
                <a:r>
                  <a:rPr lang="en-US" sz="1600" dirty="0" err="1"/>
                  <a:t>preg</a:t>
                </a:r>
                <a:r>
                  <a:rPr lang="en-US" sz="1600" dirty="0"/>
                  <a:t> material: </a:t>
                </a:r>
                <a:r>
                  <a:rPr lang="en-US" sz="1600" dirty="0" err="1"/>
                  <a:t>TenCate</a:t>
                </a:r>
                <a:r>
                  <a:rPr lang="en-US" sz="1600" dirty="0"/>
                  <a:t> </a:t>
                </a:r>
              </a:p>
              <a:p>
                <a:pPr lvl="1"/>
                <a:r>
                  <a:rPr lang="en-US" sz="1400" dirty="0"/>
                  <a:t>4 quartz glass fiber (</a:t>
                </a:r>
                <a14:m>
                  <m:oMath xmlns:m="http://schemas.openxmlformats.org/officeDocument/2006/math">
                    <m:sSub>
                      <m:sSubPr>
                        <m:ctrlPr>
                          <a:rPr lang="en-US" sz="1400" i="1" smtClean="0">
                            <a:latin typeface="Cambria Math"/>
                            <a:ea typeface="Cambria Math"/>
                          </a:rPr>
                        </m:ctrlPr>
                      </m:sSubPr>
                      <m:e>
                        <m:r>
                          <a:rPr lang="en-US" sz="1400" i="1" smtClean="0">
                            <a:latin typeface="Cambria Math"/>
                            <a:ea typeface="Cambria Math"/>
                          </a:rPr>
                          <m:t>𝜀</m:t>
                        </m:r>
                      </m:e>
                      <m:sub>
                        <m:r>
                          <a:rPr lang="en-US" sz="1400" i="1" smtClean="0">
                            <a:latin typeface="Cambria Math"/>
                            <a:ea typeface="Cambria Math"/>
                          </a:rPr>
                          <m:t>𝑟</m:t>
                        </m:r>
                      </m:sub>
                    </m:sSub>
                  </m:oMath>
                </a14:m>
                <a:r>
                  <a:rPr lang="en-US" sz="1400" dirty="0"/>
                  <a:t>=4.5) layers infused with:</a:t>
                </a:r>
              </a:p>
              <a:p>
                <a:pPr lvl="1"/>
                <a:r>
                  <a:rPr lang="en-US" sz="1400" dirty="0"/>
                  <a:t>Cyanate ester resin (</a:t>
                </a:r>
                <a14:m>
                  <m:oMath xmlns:m="http://schemas.openxmlformats.org/officeDocument/2006/math">
                    <m:sSub>
                      <m:sSubPr>
                        <m:ctrlPr>
                          <a:rPr lang="en-US" sz="1400" i="1">
                            <a:latin typeface="Cambria Math"/>
                            <a:ea typeface="Cambria Math"/>
                          </a:rPr>
                        </m:ctrlPr>
                      </m:sSubPr>
                      <m:e>
                        <m:r>
                          <a:rPr lang="en-US" sz="1400" i="1">
                            <a:latin typeface="Cambria Math"/>
                            <a:ea typeface="Cambria Math"/>
                          </a:rPr>
                          <m:t>𝜀</m:t>
                        </m:r>
                      </m:e>
                      <m:sub>
                        <m:r>
                          <a:rPr lang="en-US" sz="1400" i="1">
                            <a:latin typeface="Cambria Math"/>
                            <a:ea typeface="Cambria Math"/>
                          </a:rPr>
                          <m:t>𝑟</m:t>
                        </m:r>
                      </m:sub>
                    </m:sSub>
                    <m:r>
                      <a:rPr lang="en-US" sz="1400" i="1" smtClean="0">
                        <a:latin typeface="Cambria Math"/>
                        <a:ea typeface="Cambria Math"/>
                      </a:rPr>
                      <m:t>=3.7</m:t>
                    </m:r>
                  </m:oMath>
                </a14:m>
                <a:r>
                  <a:rPr lang="en-US" sz="1400" dirty="0"/>
                  <a:t>, </a:t>
                </a:r>
                <a14:m>
                  <m:oMath xmlns:m="http://schemas.openxmlformats.org/officeDocument/2006/math">
                    <m:func>
                      <m:funcPr>
                        <m:ctrlPr>
                          <a:rPr lang="en-US" sz="1400" i="1" smtClean="0">
                            <a:latin typeface="Cambria Math"/>
                          </a:rPr>
                        </m:ctrlPr>
                      </m:funcPr>
                      <m:fName>
                        <m:r>
                          <m:rPr>
                            <m:sty m:val="p"/>
                          </m:rPr>
                          <a:rPr lang="en-US" sz="1400" smtClean="0">
                            <a:latin typeface="Cambria Math"/>
                          </a:rPr>
                          <m:t>tan</m:t>
                        </m:r>
                      </m:fName>
                      <m:e>
                        <m:r>
                          <a:rPr lang="en-US" sz="1400" i="1" smtClean="0">
                            <a:latin typeface="Cambria Math"/>
                            <a:ea typeface="Cambria Math"/>
                          </a:rPr>
                          <m:t>𝛿</m:t>
                        </m:r>
                        <m:r>
                          <a:rPr lang="en-US" sz="1400" i="1" smtClean="0">
                            <a:latin typeface="Cambria Math"/>
                            <a:ea typeface="Cambria Math"/>
                          </a:rPr>
                          <m:t>=.005</m:t>
                        </m:r>
                      </m:e>
                    </m:func>
                  </m:oMath>
                </a14:m>
                <a:r>
                  <a:rPr lang="en-US" sz="1400" dirty="0"/>
                  <a:t>)</a:t>
                </a:r>
              </a:p>
              <a:p>
                <a:r>
                  <a:rPr lang="en-US" sz="1600" dirty="0"/>
                  <a:t>Resulting combination: Low dielectric constant (</a:t>
                </a:r>
                <a14:m>
                  <m:oMath xmlns:m="http://schemas.openxmlformats.org/officeDocument/2006/math">
                    <m:sSub>
                      <m:sSubPr>
                        <m:ctrlPr>
                          <a:rPr lang="en-US" sz="1600" i="1">
                            <a:latin typeface="Cambria Math"/>
                            <a:ea typeface="Cambria Math"/>
                          </a:rPr>
                        </m:ctrlPr>
                      </m:sSubPr>
                      <m:e>
                        <m:r>
                          <a:rPr lang="en-US" sz="1600" i="1">
                            <a:latin typeface="Cambria Math"/>
                            <a:ea typeface="Cambria Math"/>
                          </a:rPr>
                          <m:t>𝜀</m:t>
                        </m:r>
                      </m:e>
                      <m:sub>
                        <m:r>
                          <a:rPr lang="en-US" sz="1600" i="1">
                            <a:latin typeface="Cambria Math"/>
                            <a:ea typeface="Cambria Math"/>
                          </a:rPr>
                          <m:t>𝑟</m:t>
                        </m:r>
                      </m:sub>
                    </m:sSub>
                  </m:oMath>
                </a14:m>
                <a:r>
                  <a:rPr lang="en-US" sz="1600" dirty="0"/>
                  <a:t>=3.32) and low dissipative loss (</a:t>
                </a:r>
                <a14:m>
                  <m:oMath xmlns:m="http://schemas.openxmlformats.org/officeDocument/2006/math">
                    <m:func>
                      <m:funcPr>
                        <m:ctrlPr>
                          <a:rPr lang="en-US" sz="1600" i="1">
                            <a:latin typeface="Cambria Math"/>
                          </a:rPr>
                        </m:ctrlPr>
                      </m:funcPr>
                      <m:fName>
                        <m:r>
                          <m:rPr>
                            <m:sty m:val="p"/>
                          </m:rPr>
                          <a:rPr lang="en-US" sz="1600">
                            <a:latin typeface="Cambria Math"/>
                          </a:rPr>
                          <m:t>tan</m:t>
                        </m:r>
                      </m:fName>
                      <m:e>
                        <m:r>
                          <a:rPr lang="en-US" sz="1600" i="1">
                            <a:latin typeface="Cambria Math"/>
                            <a:ea typeface="Cambria Math"/>
                          </a:rPr>
                          <m:t>𝛿</m:t>
                        </m:r>
                        <m:r>
                          <a:rPr lang="en-US" sz="1600" i="1">
                            <a:latin typeface="Cambria Math"/>
                            <a:ea typeface="Cambria Math"/>
                          </a:rPr>
                          <m:t>=.0035</m:t>
                        </m:r>
                      </m:e>
                    </m:func>
                  </m:oMath>
                </a14:m>
                <a:r>
                  <a:rPr lang="en-US" sz="1600" dirty="0"/>
                  <a:t> at 5 GHz) </a:t>
                </a:r>
              </a:p>
              <a:p>
                <a:r>
                  <a:rPr lang="en-US" sz="1600" dirty="0"/>
                  <a:t>Mechanically strong, holds a vacuum</a:t>
                </a:r>
              </a:p>
              <a:p>
                <a:r>
                  <a:rPr lang="en-US" sz="1600" dirty="0"/>
                  <a:t>Low moisture absorption, low outgassing</a:t>
                </a:r>
              </a:p>
              <a:p>
                <a:r>
                  <a:rPr lang="en-US" sz="1600" dirty="0"/>
                  <a:t>Used in other radome &amp; space/satellite applications</a:t>
                </a:r>
              </a:p>
              <a:p>
                <a:r>
                  <a:rPr lang="en-US" sz="1600" dirty="0"/>
                  <a:t>Vacuum infusion: glue infused quartz weave – air + heat + time = radome</a:t>
                </a:r>
              </a:p>
              <a:p>
                <a:r>
                  <a:rPr lang="en-US" sz="1600" dirty="0"/>
                  <a:t>Create mold, fabricate on site</a:t>
                </a:r>
                <a:endParaRPr lang="en-US" dirty="0"/>
              </a:p>
            </p:txBody>
          </p:sp>
        </mc:Choice>
        <mc:Fallback>
          <p:sp>
            <p:nvSpPr>
              <p:cNvPr id="3" name="Content Placeholder 2"/>
              <p:cNvSpPr txBox="1">
                <a:spLocks noRot="1" noChangeAspect="1" noMove="1" noResize="1" noEditPoints="1" noAdjustHandles="1" noChangeArrowheads="1" noChangeShapeType="1" noTextEdit="1"/>
              </p:cNvSpPr>
              <p:nvPr/>
            </p:nvSpPr>
            <p:spPr>
              <a:xfrm>
                <a:off x="228600" y="1581150"/>
                <a:ext cx="5257800" cy="4724400"/>
              </a:xfrm>
              <a:prstGeom prst="rect">
                <a:avLst/>
              </a:prstGeom>
              <a:blipFill rotWithShape="1">
                <a:blip r:embed="rId2"/>
                <a:stretch>
                  <a:fillRect l="-464" t="-38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744415" y="6364224"/>
            <a:ext cx="399585" cy="381000"/>
          </a:xfrm>
        </p:spPr>
        <p:txBody>
          <a:bodyPr/>
          <a:lstStyle/>
          <a:p>
            <a:fld id="{A5580D42-4309-42CB-9101-536F0D1551A5}" type="slidenum">
              <a:rPr lang="en-US" smtClean="0"/>
              <a:pPr/>
              <a:t>52</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932" y="5476069"/>
            <a:ext cx="986908" cy="78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142" y="28433"/>
            <a:ext cx="2612572" cy="201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I:\000current\Project - cryoPAF4\01 Radome RF Trans heat load\NRAO Socorro\pics\1mm_Radome_outsid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21" t="2652" r="21946"/>
          <a:stretch/>
        </p:blipFill>
        <p:spPr bwMode="auto">
          <a:xfrm>
            <a:off x="6385142" y="3848100"/>
            <a:ext cx="2647951" cy="2447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5" t="6504" r="13491" b="7723"/>
          <a:stretch/>
        </p:blipFill>
        <p:spPr bwMode="auto">
          <a:xfrm>
            <a:off x="5606813" y="2208199"/>
            <a:ext cx="3524251"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673" y="984322"/>
            <a:ext cx="2771775" cy="53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a:stretch>
            <a:fillRect/>
          </a:stretch>
        </p:blipFill>
        <p:spPr>
          <a:xfrm>
            <a:off x="3330384" y="5458249"/>
            <a:ext cx="1449177" cy="1096475"/>
          </a:xfrm>
          <a:prstGeom prst="rect">
            <a:avLst/>
          </a:prstGeom>
        </p:spPr>
      </p:pic>
    </p:spTree>
    <p:extLst>
      <p:ext uri="{BB962C8B-B14F-4D97-AF65-F5344CB8AC3E}">
        <p14:creationId xmlns:p14="http://schemas.microsoft.com/office/powerpoint/2010/main" val="678380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7975" y="188232"/>
            <a:ext cx="5858832" cy="36115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Vacuum Infusion Lab - Penticton</a:t>
            </a:r>
            <a:endParaRPr lang="en-US" sz="2400" dirty="0"/>
          </a:p>
        </p:txBody>
      </p:sp>
      <p:sp>
        <p:nvSpPr>
          <p:cNvPr id="3" name="Slide Number Placeholder 3"/>
          <p:cNvSpPr>
            <a:spLocks noGrp="1"/>
          </p:cNvSpPr>
          <p:nvPr>
            <p:ph type="sldNum" sz="quarter" idx="12"/>
          </p:nvPr>
        </p:nvSpPr>
        <p:spPr>
          <a:xfrm>
            <a:off x="8744415" y="6364224"/>
            <a:ext cx="399585" cy="381000"/>
          </a:xfrm>
        </p:spPr>
        <p:txBody>
          <a:bodyPr/>
          <a:lstStyle/>
          <a:p>
            <a:fld id="{A5580D42-4309-42CB-9101-536F0D1551A5}" type="slidenum">
              <a:rPr lang="en-US" smtClean="0"/>
              <a:pPr/>
              <a:t>53</a:t>
            </a:fld>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41" y="1676400"/>
            <a:ext cx="8305800" cy="312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96" t="878" r="35733" b="47495"/>
          <a:stretch/>
        </p:blipFill>
        <p:spPr bwMode="auto">
          <a:xfrm>
            <a:off x="966078" y="838199"/>
            <a:ext cx="1853322"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Image result for Penticton DVA composite"/>
          <p:cNvPicPr>
            <a:picLocks noChangeAspect="1" noChangeArrowheads="1"/>
          </p:cNvPicPr>
          <p:nvPr/>
        </p:nvPicPr>
        <p:blipFill rotWithShape="1">
          <a:blip r:embed="rId4">
            <a:extLst>
              <a:ext uri="{28A0092B-C50C-407E-A947-70E740481C1C}">
                <a14:useLocalDpi xmlns:a14="http://schemas.microsoft.com/office/drawing/2010/main" val="0"/>
              </a:ext>
            </a:extLst>
          </a:blip>
          <a:srcRect t="20800" b="7467"/>
          <a:stretch/>
        </p:blipFill>
        <p:spPr bwMode="auto">
          <a:xfrm>
            <a:off x="2819400" y="635793"/>
            <a:ext cx="3496632" cy="1881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032" y="465138"/>
            <a:ext cx="27051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Image may contain: car, sky, outdoor and na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7968" y="5214715"/>
            <a:ext cx="2125032" cy="159377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5" descr="Figure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7" descr="http://ieeexplore.ieee.org/ielx5/6314416/6328565/6328656/html/img/6328656-fig-1-hires.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0768" y="5087639"/>
            <a:ext cx="2257425" cy="171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8193" y="4778006"/>
            <a:ext cx="3270250" cy="201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9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nrao.edu/whatisra/images/wilssche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324" y="2590800"/>
            <a:ext cx="4038600" cy="24649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0"/>
            <a:ext cx="58674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History – Pre 1920</a:t>
            </a:r>
            <a:endParaRPr lang="en-US" dirty="0"/>
          </a:p>
        </p:txBody>
      </p:sp>
      <p:sp>
        <p:nvSpPr>
          <p:cNvPr id="4" name="Content Placeholder 2"/>
          <p:cNvSpPr txBox="1">
            <a:spLocks/>
          </p:cNvSpPr>
          <p:nvPr/>
        </p:nvSpPr>
        <p:spPr>
          <a:xfrm>
            <a:off x="76200" y="762000"/>
            <a:ext cx="5030124" cy="38100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smtClean="0"/>
              <a:t>Sir Oliver Lodge (1851-1940)</a:t>
            </a:r>
          </a:p>
          <a:p>
            <a:pPr lvl="1"/>
            <a:r>
              <a:rPr lang="en-US" sz="1800" smtClean="0"/>
              <a:t>Pottery trade at 14? No, thank you. Science please.</a:t>
            </a:r>
          </a:p>
          <a:p>
            <a:pPr lvl="1"/>
            <a:r>
              <a:rPr lang="en-US" sz="1800" smtClean="0"/>
              <a:t>Studied Maxwell’s 1873 Treatise on E &amp; M, became the “great interpreter of Maxwell’s views.”</a:t>
            </a:r>
          </a:p>
          <a:p>
            <a:pPr lvl="1"/>
            <a:r>
              <a:rPr lang="en-US" sz="1800" smtClean="0"/>
              <a:t>Early innovations in radio: invented a better radio detector, invented radio tuner (1898), improved the loud speaker (1898).</a:t>
            </a:r>
          </a:p>
          <a:p>
            <a:pPr lvl="1"/>
            <a:r>
              <a:rPr lang="en-US" sz="1800" smtClean="0"/>
              <a:t>His friend George Fitzgerald (incorrectly) advised that “ether waves could not be generated electromagnetically.”</a:t>
            </a:r>
            <a:r>
              <a:rPr lang="en-US" sz="1800" baseline="30000" smtClean="0"/>
              <a:t>1</a:t>
            </a:r>
            <a:endParaRPr lang="en-US" sz="1800" smtClean="0"/>
          </a:p>
          <a:p>
            <a:pPr lvl="1"/>
            <a:r>
              <a:rPr lang="en-US" sz="1800" smtClean="0"/>
              <a:t>Lodge attempted to detect radiation from the sun.</a:t>
            </a:r>
            <a:endParaRPr lang="en-US" sz="1800" dirty="0"/>
          </a:p>
        </p:txBody>
      </p:sp>
      <p:pic>
        <p:nvPicPr>
          <p:cNvPr id="5" name="Picture 2" descr="Oliver Joseph Lodg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24135"/>
            <a:ext cx="141073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68524" y="2129135"/>
            <a:ext cx="1561281" cy="461665"/>
          </a:xfrm>
          <a:prstGeom prst="rect">
            <a:avLst/>
          </a:prstGeom>
        </p:spPr>
        <p:txBody>
          <a:bodyPr wrap="square">
            <a:spAutoFit/>
          </a:bodyPr>
          <a:lstStyle/>
          <a:p>
            <a:r>
              <a:rPr lang="en-US" sz="800" dirty="0">
                <a:solidFill>
                  <a:schemeClr val="bg1">
                    <a:lumMod val="65000"/>
                  </a:schemeClr>
                </a:solidFill>
              </a:rPr>
              <a:t>By Lafayette Ltd. - [1], CC BY 4.0, https://commons.wikimedia.org/w/index.php?curid=33263972</a:t>
            </a:r>
          </a:p>
        </p:txBody>
      </p:sp>
      <p:sp>
        <p:nvSpPr>
          <p:cNvPr id="7" name="Rectangle 6"/>
          <p:cNvSpPr/>
          <p:nvPr/>
        </p:nvSpPr>
        <p:spPr>
          <a:xfrm>
            <a:off x="107156" y="6356037"/>
            <a:ext cx="4419600" cy="461665"/>
          </a:xfrm>
          <a:prstGeom prst="rect">
            <a:avLst/>
          </a:prstGeom>
        </p:spPr>
        <p:txBody>
          <a:bodyPr wrap="square">
            <a:spAutoFit/>
          </a:bodyPr>
          <a:lstStyle/>
          <a:p>
            <a:r>
              <a:rPr lang="en-US" sz="800" dirty="0"/>
              <a:t>1. Hunt, Bruce J. (2005) </a:t>
            </a:r>
            <a:r>
              <a:rPr lang="en-US" sz="800" dirty="0">
                <a:hlinkClick r:id="rId5" tooltip="The Maxwellians"/>
              </a:rPr>
              <a:t>The </a:t>
            </a:r>
            <a:r>
              <a:rPr lang="en-US" sz="800" dirty="0" err="1">
                <a:hlinkClick r:id="rId5" tooltip="The Maxwellians"/>
              </a:rPr>
              <a:t>Maxwellians</a:t>
            </a:r>
            <a:r>
              <a:rPr lang="en-US" sz="800" dirty="0"/>
              <a:t>, </a:t>
            </a:r>
            <a:r>
              <a:rPr lang="en-US" sz="800" dirty="0">
                <a:hlinkClick r:id="rId6" tooltip="Cornell University Press"/>
              </a:rPr>
              <a:t>Cornell University Press</a:t>
            </a:r>
            <a:r>
              <a:rPr lang="en-US" sz="800" dirty="0"/>
              <a:t>, page 37, </a:t>
            </a:r>
            <a:r>
              <a:rPr lang="en-US" sz="800" dirty="0">
                <a:hlinkClick r:id="rId7"/>
              </a:rPr>
              <a:t>ISBN 0801482348</a:t>
            </a:r>
            <a:r>
              <a:rPr lang="en-US" sz="800" dirty="0"/>
              <a:t>.  Fitzgerald is known for his work in EM theory and for the Lorenz-Fitzgerald contraction which became an integral part of Einstein’s Special Theory of Relativity.</a:t>
            </a:r>
            <a:endParaRPr lang="en-US" sz="800" dirty="0">
              <a:solidFill>
                <a:schemeClr val="bg1">
                  <a:lumMod val="65000"/>
                </a:schemeClr>
              </a:solidFill>
            </a:endParaRPr>
          </a:p>
        </p:txBody>
      </p:sp>
      <p:pic>
        <p:nvPicPr>
          <p:cNvPr id="8" name="Picture 4" descr="https://upload.wikimedia.org/wikipedia/commons/a/ae/Heinrich_Hertz_Deutsche-200-1Kc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3959" y="4961145"/>
            <a:ext cx="2705205" cy="16257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84800" y="6519446"/>
            <a:ext cx="3111605" cy="338554"/>
          </a:xfrm>
          <a:prstGeom prst="rect">
            <a:avLst/>
          </a:prstGeom>
        </p:spPr>
        <p:txBody>
          <a:bodyPr wrap="square">
            <a:spAutoFit/>
          </a:bodyPr>
          <a:lstStyle/>
          <a:p>
            <a:r>
              <a:rPr lang="de-DE" sz="800" dirty="0">
                <a:solidFill>
                  <a:srgbClr val="00B0F0"/>
                </a:solidFill>
              </a:rPr>
              <a:t>By Deutsche Bundespost - Deutsche Bundespost, Public Domain, </a:t>
            </a:r>
            <a:r>
              <a:rPr lang="de-DE" sz="800" dirty="0" smtClean="0">
                <a:solidFill>
                  <a:srgbClr val="00B0F0"/>
                </a:solidFill>
              </a:rPr>
              <a:t>https</a:t>
            </a:r>
            <a:r>
              <a:rPr lang="de-DE" sz="800" dirty="0">
                <a:solidFill>
                  <a:srgbClr val="00B0F0"/>
                </a:solidFill>
              </a:rPr>
              <a:t>://commons.wikimedia.org/w/index.php?curid=9680498</a:t>
            </a:r>
            <a:endParaRPr lang="en-US" sz="800" dirty="0">
              <a:solidFill>
                <a:srgbClr val="00B0F0"/>
              </a:solidFill>
            </a:endParaRPr>
          </a:p>
        </p:txBody>
      </p:sp>
      <p:sp>
        <p:nvSpPr>
          <p:cNvPr id="10" name="Content Placeholder 2"/>
          <p:cNvSpPr txBox="1">
            <a:spLocks/>
          </p:cNvSpPr>
          <p:nvPr/>
        </p:nvSpPr>
        <p:spPr>
          <a:xfrm>
            <a:off x="76200" y="4404617"/>
            <a:ext cx="5130800" cy="212930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Johannes </a:t>
            </a:r>
            <a:r>
              <a:rPr lang="en-US" sz="2000" dirty="0" err="1"/>
              <a:t>Wilsing</a:t>
            </a:r>
            <a:r>
              <a:rPr lang="en-US" sz="2000" dirty="0"/>
              <a:t> (1856 – 1943) &amp; Julius </a:t>
            </a:r>
            <a:r>
              <a:rPr lang="en-US" sz="2000" dirty="0" err="1"/>
              <a:t>Scheiner</a:t>
            </a:r>
            <a:r>
              <a:rPr lang="en-US" sz="2000" dirty="0"/>
              <a:t> (1858 – 1913)</a:t>
            </a:r>
          </a:p>
          <a:p>
            <a:pPr lvl="1"/>
            <a:r>
              <a:rPr lang="en-US" sz="1800" dirty="0"/>
              <a:t>At Astrophysical Observatory of Potsdam, attempted to measure solar radio emission, and wrote up their attempts - (Ann.Phys.Chem.59,782, 1896, in German).</a:t>
            </a:r>
          </a:p>
          <a:p>
            <a:r>
              <a:rPr lang="en-US" sz="2000" dirty="0"/>
              <a:t>Heinrich Hertz (1857-1894)</a:t>
            </a:r>
          </a:p>
          <a:p>
            <a:pPr lvl="1"/>
            <a:r>
              <a:rPr lang="en-US" sz="1800" dirty="0"/>
              <a:t>First to demonstrate transmission and reception of EM waves.</a:t>
            </a:r>
          </a:p>
        </p:txBody>
      </p:sp>
      <p:pic>
        <p:nvPicPr>
          <p:cNvPr id="11" name="Picture 6" descr="http://www.aes.org/aeshc/docs/recording.technology.history/images3/oliver-lod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5550" y="414635"/>
            <a:ext cx="1527699" cy="11239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937557" y="1538585"/>
            <a:ext cx="1530967" cy="461665"/>
          </a:xfrm>
          <a:prstGeom prst="rect">
            <a:avLst/>
          </a:prstGeom>
        </p:spPr>
        <p:txBody>
          <a:bodyPr wrap="square">
            <a:spAutoFit/>
          </a:bodyPr>
          <a:lstStyle/>
          <a:p>
            <a:r>
              <a:rPr lang="en-US" sz="800" dirty="0">
                <a:solidFill>
                  <a:schemeClr val="bg1">
                    <a:lumMod val="65000"/>
                  </a:schemeClr>
                </a:solidFill>
              </a:rPr>
              <a:t>http://www.aes.org/aeshc/docs/recording.technology.history/images3/oliver-lodge.jpg</a:t>
            </a:r>
          </a:p>
        </p:txBody>
      </p:sp>
      <p:sp>
        <p:nvSpPr>
          <p:cNvPr id="13" name="Content Placeholder 2"/>
          <p:cNvSpPr txBox="1">
            <a:spLocks/>
          </p:cNvSpPr>
          <p:nvPr/>
        </p:nvSpPr>
        <p:spPr>
          <a:xfrm>
            <a:off x="254000" y="4419685"/>
            <a:ext cx="5130800" cy="889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400" dirty="0"/>
          </a:p>
        </p:txBody>
      </p:sp>
      <p:sp>
        <p:nvSpPr>
          <p:cNvPr id="14" name="Rectangle 13"/>
          <p:cNvSpPr/>
          <p:nvPr/>
        </p:nvSpPr>
        <p:spPr>
          <a:xfrm>
            <a:off x="7696200" y="4495799"/>
            <a:ext cx="1447800" cy="338554"/>
          </a:xfrm>
          <a:prstGeom prst="rect">
            <a:avLst/>
          </a:prstGeom>
        </p:spPr>
        <p:txBody>
          <a:bodyPr wrap="square">
            <a:spAutoFit/>
          </a:bodyPr>
          <a:lstStyle/>
          <a:p>
            <a:r>
              <a:rPr lang="en-US" sz="800" dirty="0"/>
              <a:t>"Classics in Radio Astronomy" by W.T. Sullivan, </a:t>
            </a:r>
            <a:r>
              <a:rPr lang="en-US" sz="800" dirty="0" err="1"/>
              <a:t>Reidel</a:t>
            </a:r>
            <a:r>
              <a:rPr lang="en-US" sz="800" dirty="0"/>
              <a:t>, 1982</a:t>
            </a:r>
            <a:endParaRPr lang="en-US" sz="800" dirty="0">
              <a:solidFill>
                <a:schemeClr val="bg1">
                  <a:lumMod val="65000"/>
                </a:schemeClr>
              </a:solidFill>
            </a:endParaRPr>
          </a:p>
        </p:txBody>
      </p:sp>
      <p:cxnSp>
        <p:nvCxnSpPr>
          <p:cNvPr id="15" name="Straight Arrow Connector 14"/>
          <p:cNvCxnSpPr/>
          <p:nvPr/>
        </p:nvCxnSpPr>
        <p:spPr>
          <a:xfrm flipV="1">
            <a:off x="4419600" y="4665076"/>
            <a:ext cx="965200" cy="1692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flipV="1">
            <a:off x="2946400" y="5774007"/>
            <a:ext cx="2597559"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54400" y="976610"/>
            <a:ext cx="2260600"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35250" y="2000250"/>
            <a:ext cx="273327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83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0" y="2"/>
            <a:ext cx="8974183" cy="87682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Karl Jansky – the Father of Radio Astronomy</a:t>
            </a:r>
            <a:endParaRPr lang="en-US" dirty="0">
              <a:latin typeface="Times New Roman" pitchFamily="18" charset="0"/>
              <a:cs typeface="Times New Roman" pitchFamily="18" charset="0"/>
            </a:endParaRPr>
          </a:p>
        </p:txBody>
      </p:sp>
      <p:sp>
        <p:nvSpPr>
          <p:cNvPr id="5" name="Content Placeholder 2"/>
          <p:cNvSpPr txBox="1">
            <a:spLocks/>
          </p:cNvSpPr>
          <p:nvPr/>
        </p:nvSpPr>
        <p:spPr>
          <a:xfrm>
            <a:off x="3532730" y="939451"/>
            <a:ext cx="5611270" cy="5918549"/>
          </a:xfrm>
          <a:prstGeom prst="rect">
            <a:avLst/>
          </a:prstGeom>
        </p:spPr>
        <p:txBody>
          <a:bodyPr vert="horz" lIns="91440" tIns="0" rIns="91440" bIns="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lgn="just"/>
            <a:r>
              <a:rPr lang="en-US" b="1" dirty="0" smtClean="0">
                <a:latin typeface="Times New Roman" pitchFamily="18" charset="0"/>
                <a:cs typeface="Times New Roman" pitchFamily="18" charset="0"/>
              </a:rPr>
              <a:t>On Jan 7, 1927, AT&amp;T opened the first trans-Atlantic radio telephone link with London. Calls were allotted three minutes and cost $75 (equivalent to $330 per minute today). </a:t>
            </a:r>
          </a:p>
          <a:p>
            <a:pPr marL="182880" indent="-182880" algn="just"/>
            <a:r>
              <a:rPr lang="en-US" b="1" dirty="0" smtClean="0">
                <a:solidFill>
                  <a:srgbClr val="0000FF"/>
                </a:solidFill>
                <a:latin typeface="Times New Roman" pitchFamily="18" charset="0"/>
                <a:cs typeface="Times New Roman" pitchFamily="18" charset="0"/>
              </a:rPr>
              <a:t>There were an average of 7 calls/day, increasing to 31/day in 1928 when the price was cut to $45. </a:t>
            </a:r>
          </a:p>
          <a:p>
            <a:pPr marL="182880" indent="-182880" algn="just"/>
            <a:r>
              <a:rPr lang="en-US" b="1" dirty="0" smtClean="0">
                <a:solidFill>
                  <a:srgbClr val="0000FF"/>
                </a:solidFill>
                <a:latin typeface="Times New Roman" pitchFamily="18" charset="0"/>
                <a:cs typeface="Times New Roman" pitchFamily="18" charset="0"/>
              </a:rPr>
              <a:t>Undersea cables could only be used for telegraphy until the first coaxial cable was laid in 1956 (which could handle 48 voice channels). </a:t>
            </a:r>
          </a:p>
          <a:p>
            <a:pPr marL="182880" indent="-182880" algn="just"/>
            <a:r>
              <a:rPr lang="en-US" b="1" dirty="0" smtClean="0">
                <a:latin typeface="Times New Roman" pitchFamily="18" charset="0"/>
                <a:cs typeface="Times New Roman" pitchFamily="18" charset="0"/>
              </a:rPr>
              <a:t>In 1928, a the age of 23, Karl </a:t>
            </a:r>
            <a:r>
              <a:rPr lang="en-US" b="1" dirty="0" err="1" smtClean="0">
                <a:latin typeface="Times New Roman" pitchFamily="18" charset="0"/>
                <a:cs typeface="Times New Roman" pitchFamily="18" charset="0"/>
              </a:rPr>
              <a:t>Jansky</a:t>
            </a:r>
            <a:r>
              <a:rPr lang="en-US" b="1" dirty="0" smtClean="0">
                <a:latin typeface="Times New Roman" pitchFamily="18" charset="0"/>
                <a:cs typeface="Times New Roman" pitchFamily="18" charset="0"/>
              </a:rPr>
              <a:t> joined the </a:t>
            </a:r>
            <a:r>
              <a:rPr lang="en-US" b="1" i="1" dirty="0" smtClean="0">
                <a:latin typeface="Times New Roman" pitchFamily="18" charset="0"/>
                <a:cs typeface="Times New Roman" pitchFamily="18" charset="0"/>
              </a:rPr>
              <a:t>Bell Telephone Laboratories</a:t>
            </a:r>
            <a:r>
              <a:rPr lang="en-US" b="1" dirty="0" smtClean="0">
                <a:latin typeface="Times New Roman" pitchFamily="18" charset="0"/>
                <a:cs typeface="Times New Roman" pitchFamily="18" charset="0"/>
              </a:rPr>
              <a:t> where he worked at the </a:t>
            </a:r>
            <a:r>
              <a:rPr lang="en-US" b="1" i="1" dirty="0" smtClean="0">
                <a:latin typeface="Times New Roman" pitchFamily="18" charset="0"/>
                <a:cs typeface="Times New Roman" pitchFamily="18" charset="0"/>
              </a:rPr>
              <a:t>Radio Research Lab </a:t>
            </a:r>
            <a:r>
              <a:rPr lang="en-US" b="1" dirty="0" smtClean="0">
                <a:latin typeface="Times New Roman" pitchFamily="18" charset="0"/>
                <a:cs typeface="Times New Roman" pitchFamily="18" charset="0"/>
              </a:rPr>
              <a:t>in Holmdel, NJ, </a:t>
            </a:r>
          </a:p>
          <a:p>
            <a:pPr marL="182880" indent="-182880" algn="just"/>
            <a:r>
              <a:rPr lang="en-US" b="1" dirty="0" smtClean="0">
                <a:latin typeface="Times New Roman" pitchFamily="18" charset="0"/>
                <a:cs typeface="Times New Roman" pitchFamily="18" charset="0"/>
              </a:rPr>
              <a:t>He was assigned to investigate sources of atmospheric static that might cause interference with the short-wave (3-30 MHz) radio links.</a:t>
            </a:r>
          </a:p>
          <a:p>
            <a:pPr marL="182880" indent="-182880" algn="just"/>
            <a:r>
              <a:rPr lang="en-US" b="1" dirty="0" smtClean="0">
                <a:latin typeface="Times New Roman" pitchFamily="18" charset="0"/>
                <a:cs typeface="Times New Roman" pitchFamily="18" charset="0"/>
              </a:rPr>
              <a:t>While listening for the noise coming from thunderstorms, he discovered… </a:t>
            </a:r>
          </a:p>
          <a:p>
            <a:pPr marL="182880" indent="-182880" algn="just">
              <a:buFont typeface="Arial" panose="020B0604020202020204" pitchFamily="34" charset="0"/>
              <a:buNone/>
            </a:pPr>
            <a:r>
              <a:rPr lang="en-US" b="1"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noise of extraterrestrial origin</a:t>
            </a:r>
            <a:r>
              <a:rPr lang="en-US" b="1" dirty="0" smtClean="0">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182880" indent="-182880" algn="just"/>
            <a:r>
              <a:rPr lang="en-US" b="1" dirty="0" smtClean="0">
                <a:latin typeface="Times New Roman" pitchFamily="18" charset="0"/>
                <a:cs typeface="Times New Roman" pitchFamily="18" charset="0"/>
              </a:rPr>
              <a:t>…which he called “</a:t>
            </a:r>
            <a:r>
              <a:rPr lang="en-US" b="1" i="1" dirty="0" smtClean="0">
                <a:latin typeface="Times New Roman" pitchFamily="18" charset="0"/>
                <a:cs typeface="Times New Roman" pitchFamily="18" charset="0"/>
              </a:rPr>
              <a:t>star static” </a:t>
            </a:r>
            <a:r>
              <a:rPr lang="en-US" b="1" dirty="0" smtClean="0">
                <a:latin typeface="Times New Roman" pitchFamily="18" charset="0"/>
                <a:cs typeface="Times New Roman" pitchFamily="18" charset="0"/>
              </a:rPr>
              <a:t>in his published papers.</a:t>
            </a:r>
          </a:p>
          <a:p>
            <a:pPr marL="182880" indent="-182880" algn="just"/>
            <a:r>
              <a:rPr lang="en-US" b="1" dirty="0" smtClean="0">
                <a:latin typeface="Times New Roman" pitchFamily="18" charset="0"/>
                <a:cs typeface="Times New Roman" pitchFamily="18" charset="0"/>
              </a:rPr>
              <a:t>His famous - albeit serendipitous - discovery was made in 1932.</a:t>
            </a:r>
          </a:p>
          <a:p>
            <a:pPr marL="182880" indent="-182880" algn="just"/>
            <a:r>
              <a:rPr lang="en-US" b="1" dirty="0" smtClean="0">
                <a:solidFill>
                  <a:srgbClr val="0000FF"/>
                </a:solidFill>
                <a:latin typeface="Times New Roman" pitchFamily="18" charset="0"/>
                <a:cs typeface="Times New Roman" pitchFamily="18" charset="0"/>
              </a:rPr>
              <a:t>After suffering a stroke, he died in 1950 at the young age of  44.</a:t>
            </a:r>
            <a:endParaRPr lang="en-US" b="1" dirty="0">
              <a:solidFill>
                <a:srgbClr val="0000FF"/>
              </a:solidFill>
              <a:latin typeface="Times New Roman" pitchFamily="18" charset="0"/>
              <a:cs typeface="Times New Roman" pitchFamily="18" charset="0"/>
            </a:endParaRPr>
          </a:p>
        </p:txBody>
      </p:sp>
      <p:sp>
        <p:nvSpPr>
          <p:cNvPr id="6" name="Rectangle 5"/>
          <p:cNvSpPr/>
          <p:nvPr/>
        </p:nvSpPr>
        <p:spPr>
          <a:xfrm>
            <a:off x="1" y="6132576"/>
            <a:ext cx="3560064" cy="725423"/>
          </a:xfrm>
          <a:prstGeom prst="rect">
            <a:avLst/>
          </a:prstGeom>
        </p:spPr>
        <p:txBody>
          <a:bodyPr wrap="square">
            <a:normAutofit fontScale="92500" lnSpcReduction="20000"/>
          </a:bodyPr>
          <a:lstStyle/>
          <a:p>
            <a:pPr algn="ctr"/>
            <a:r>
              <a:rPr lang="en-US" b="1" i="1" dirty="0" smtClean="0">
                <a:solidFill>
                  <a:srgbClr val="0000FF"/>
                </a:solidFill>
                <a:latin typeface="Times New Roman" pitchFamily="18" charset="0"/>
                <a:cs typeface="Times New Roman" pitchFamily="18" charset="0"/>
              </a:rPr>
              <a:t>Classics in Radio Astronomy</a:t>
            </a:r>
            <a:r>
              <a:rPr lang="en-US" b="1" dirty="0" smtClean="0">
                <a:solidFill>
                  <a:srgbClr val="0000FF"/>
                </a:solidFill>
                <a:latin typeface="Times New Roman" pitchFamily="18" charset="0"/>
                <a:cs typeface="Times New Roman" pitchFamily="18" charset="0"/>
              </a:rPr>
              <a:t>, </a:t>
            </a:r>
          </a:p>
          <a:p>
            <a:pPr algn="ctr"/>
            <a:r>
              <a:rPr lang="en-US" b="1" dirty="0" smtClean="0">
                <a:solidFill>
                  <a:srgbClr val="0000FF"/>
                </a:solidFill>
                <a:latin typeface="Times New Roman" pitchFamily="18" charset="0"/>
                <a:cs typeface="Times New Roman" pitchFamily="18" charset="0"/>
              </a:rPr>
              <a:t>W.T. Sullivan, D. </a:t>
            </a:r>
            <a:r>
              <a:rPr lang="en-US" b="1" dirty="0" err="1" smtClean="0">
                <a:solidFill>
                  <a:srgbClr val="0000FF"/>
                </a:solidFill>
                <a:latin typeface="Times New Roman" pitchFamily="18" charset="0"/>
                <a:cs typeface="Times New Roman" pitchFamily="18" charset="0"/>
              </a:rPr>
              <a:t>Reildel</a:t>
            </a:r>
            <a:r>
              <a:rPr lang="en-US" b="1" dirty="0" smtClean="0">
                <a:solidFill>
                  <a:srgbClr val="0000FF"/>
                </a:solidFill>
                <a:latin typeface="Times New Roman" pitchFamily="18" charset="0"/>
                <a:cs typeface="Times New Roman" pitchFamily="18" charset="0"/>
              </a:rPr>
              <a:t> Publishing Company, 1982, p. Frontispiece</a:t>
            </a:r>
          </a:p>
        </p:txBody>
      </p:sp>
      <p:pic>
        <p:nvPicPr>
          <p:cNvPr id="7" name="Picture 6"/>
          <p:cNvPicPr>
            <a:picLocks noChangeAspect="1" noChangeArrowheads="1"/>
          </p:cNvPicPr>
          <p:nvPr/>
        </p:nvPicPr>
        <p:blipFill>
          <a:blip r:embed="rId2" cstate="print"/>
          <a:srcRect r="4479"/>
          <a:stretch>
            <a:fillRect/>
          </a:stretch>
        </p:blipFill>
        <p:spPr bwMode="auto">
          <a:xfrm>
            <a:off x="120576" y="962204"/>
            <a:ext cx="3376246" cy="4805550"/>
          </a:xfrm>
          <a:prstGeom prst="rect">
            <a:avLst/>
          </a:prstGeom>
          <a:noFill/>
          <a:ln w="25400">
            <a:solidFill>
              <a:schemeClr val="tx1"/>
            </a:solidFill>
            <a:miter lim="800000"/>
            <a:headEnd/>
            <a:tailEnd/>
          </a:ln>
        </p:spPr>
      </p:pic>
      <p:sp>
        <p:nvSpPr>
          <p:cNvPr id="8" name="TextBox 7"/>
          <p:cNvSpPr txBox="1"/>
          <p:nvPr/>
        </p:nvSpPr>
        <p:spPr>
          <a:xfrm>
            <a:off x="120579" y="5759896"/>
            <a:ext cx="3396343" cy="369599"/>
          </a:xfrm>
          <a:prstGeom prst="rect">
            <a:avLst/>
          </a:prstGeom>
          <a:noFill/>
        </p:spPr>
        <p:txBody>
          <a:bodyPr wrap="square" rtlCol="0">
            <a:normAutofit fontScale="85000" lnSpcReduction="10000"/>
          </a:bodyPr>
          <a:lstStyle/>
          <a:p>
            <a:pPr algn="ctr"/>
            <a:r>
              <a:rPr lang="en-US" b="1" dirty="0" smtClean="0">
                <a:latin typeface="Times New Roman" pitchFamily="18" charset="0"/>
                <a:cs typeface="Times New Roman" pitchFamily="18" charset="0"/>
              </a:rPr>
              <a:t>Karl </a:t>
            </a:r>
            <a:r>
              <a:rPr lang="en-US" b="1" dirty="0" err="1" smtClean="0">
                <a:latin typeface="Times New Roman" pitchFamily="18" charset="0"/>
                <a:cs typeface="Times New Roman" pitchFamily="18" charset="0"/>
              </a:rPr>
              <a:t>Jansky</a:t>
            </a:r>
            <a:r>
              <a:rPr lang="en-US" b="1" dirty="0" smtClean="0">
                <a:latin typeface="Times New Roman" pitchFamily="18" charset="0"/>
                <a:cs typeface="Times New Roman" pitchFamily="18" charset="0"/>
              </a:rPr>
              <a:t> with his famous antenna</a:t>
            </a:r>
            <a:endParaRPr lang="en-US" b="1" dirty="0">
              <a:latin typeface="Times New Roman" pitchFamily="18" charset="0"/>
              <a:cs typeface="Times New Roman" pitchFamily="18" charset="0"/>
            </a:endParaRPr>
          </a:p>
        </p:txBody>
      </p:sp>
      <p:sp>
        <p:nvSpPr>
          <p:cNvPr id="9" name="TextBox 8"/>
          <p:cNvSpPr txBox="1"/>
          <p:nvPr/>
        </p:nvSpPr>
        <p:spPr>
          <a:xfrm>
            <a:off x="8497669" y="0"/>
            <a:ext cx="646331" cy="369332"/>
          </a:xfrm>
          <a:prstGeom prst="rect">
            <a:avLst/>
          </a:prstGeom>
          <a:noFill/>
        </p:spPr>
        <p:txBody>
          <a:bodyPr wrap="none" rtlCol="0">
            <a:spAutoFit/>
          </a:bodyPr>
          <a:lstStyle/>
          <a:p>
            <a:r>
              <a:rPr lang="en-US" b="1" dirty="0" smtClean="0">
                <a:solidFill>
                  <a:srgbClr val="7030A0"/>
                </a:solidFill>
                <a:latin typeface="Times New Roman" pitchFamily="18" charset="0"/>
                <a:cs typeface="Times New Roman" pitchFamily="18" charset="0"/>
              </a:rPr>
              <a:t>1932</a:t>
            </a:r>
            <a:endParaRPr lang="en-US" b="1" dirty="0">
              <a:solidFill>
                <a:srgbClr val="7030A0"/>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a:xfrm>
            <a:off x="7010400" y="6492875"/>
            <a:ext cx="2133600" cy="365125"/>
          </a:xfrm>
        </p:spPr>
        <p:txBody>
          <a:bodyPr/>
          <a:lstStyle/>
          <a:p>
            <a:fld id="{76FF0BF1-9506-405B-BA62-DA715F68524D}" type="slidenum">
              <a:rPr lang="en-US" smtClean="0"/>
              <a:pPr/>
              <a:t>7</a:t>
            </a:fld>
            <a:endParaRPr lang="en-US" dirty="0"/>
          </a:p>
        </p:txBody>
      </p:sp>
    </p:spTree>
    <p:extLst>
      <p:ext uri="{BB962C8B-B14F-4D97-AF65-F5344CB8AC3E}">
        <p14:creationId xmlns:p14="http://schemas.microsoft.com/office/powerpoint/2010/main" val="415119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 calcmode="lin" valueType="num">
                                      <p:cBhvr additive="base">
                                        <p:cTn id="1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additive="base">
                                        <p:cTn id="21"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additive="base">
                                        <p:cTn id="35"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nvSpPr>
        <p:spPr>
          <a:xfrm>
            <a:off x="7810500" y="6255199"/>
            <a:ext cx="685800" cy="4572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5306C8-0310-4416-A3A3-FB2A557E2B96}" type="slidenum">
              <a:rPr lang="en-US" altLang="en-US"/>
              <a:pPr/>
              <a:t>8</a:t>
            </a:fld>
            <a:endParaRPr lang="en-US" altLang="en-US"/>
          </a:p>
        </p:txBody>
      </p:sp>
      <p:sp>
        <p:nvSpPr>
          <p:cNvPr id="3" name="TextBox 2"/>
          <p:cNvSpPr txBox="1">
            <a:spLocks noChangeArrowheads="1"/>
          </p:cNvSpPr>
          <p:nvPr/>
        </p:nvSpPr>
        <p:spPr>
          <a:xfrm>
            <a:off x="250939" y="2385667"/>
            <a:ext cx="3397866" cy="4326731"/>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FontTx/>
              <a:buNone/>
            </a:pPr>
            <a:r>
              <a:rPr lang="en-US" altLang="en-US" sz="2400" dirty="0"/>
              <a:t>Karl </a:t>
            </a:r>
            <a:r>
              <a:rPr lang="en-US" altLang="en-US" sz="2400" dirty="0" err="1"/>
              <a:t>Jansky</a:t>
            </a:r>
            <a:r>
              <a:rPr lang="en-US" altLang="en-US" sz="2400" dirty="0"/>
              <a:t>, physicist</a:t>
            </a:r>
          </a:p>
          <a:p>
            <a:pPr>
              <a:lnSpc>
                <a:spcPct val="90000"/>
              </a:lnSpc>
            </a:pPr>
            <a:r>
              <a:rPr lang="en-US" altLang="en-US" sz="2000" dirty="0"/>
              <a:t>1931: </a:t>
            </a:r>
            <a:endParaRPr lang="en-US" altLang="en-US" sz="2000" dirty="0" smtClean="0"/>
          </a:p>
          <a:p>
            <a:pPr>
              <a:lnSpc>
                <a:spcPct val="90000"/>
              </a:lnSpc>
            </a:pPr>
            <a:endParaRPr lang="en-US" altLang="en-US" sz="2000" dirty="0" smtClean="0"/>
          </a:p>
          <a:p>
            <a:pPr marL="342900" indent="-342900">
              <a:lnSpc>
                <a:spcPct val="90000"/>
              </a:lnSpc>
              <a:buFont typeface="Arial" panose="020B0604020202020204" pitchFamily="34" charset="0"/>
              <a:buChar char="•"/>
            </a:pPr>
            <a:r>
              <a:rPr lang="en-US" altLang="en-US" sz="2000" dirty="0" smtClean="0"/>
              <a:t>Problem: static on transatlantic phone lines</a:t>
            </a:r>
          </a:p>
          <a:p>
            <a:pPr marL="342900" indent="-342900">
              <a:lnSpc>
                <a:spcPct val="90000"/>
              </a:lnSpc>
              <a:buFont typeface="Arial" charset="0"/>
              <a:buChar char="•"/>
            </a:pPr>
            <a:r>
              <a:rPr lang="en-US" altLang="en-US" sz="2000" dirty="0" smtClean="0"/>
              <a:t>Solution: build 20 MHz rotating antenna</a:t>
            </a:r>
          </a:p>
          <a:p>
            <a:pPr marL="342900" indent="-342900">
              <a:lnSpc>
                <a:spcPct val="90000"/>
              </a:lnSpc>
              <a:buFont typeface="Arial" charset="0"/>
              <a:buChar char="•"/>
            </a:pPr>
            <a:r>
              <a:rPr lang="en-US" altLang="en-US" sz="2000" dirty="0" smtClean="0"/>
              <a:t>Found: Static was due to nearby and far away thunderstorms… and</a:t>
            </a:r>
          </a:p>
          <a:p>
            <a:pPr marL="342900" indent="-342900">
              <a:lnSpc>
                <a:spcPct val="90000"/>
              </a:lnSpc>
              <a:buFont typeface="Arial" charset="0"/>
              <a:buChar char="•"/>
            </a:pPr>
            <a:r>
              <a:rPr lang="en-US" altLang="en-US" sz="2000" dirty="0" smtClean="0"/>
              <a:t>Something unknown</a:t>
            </a:r>
          </a:p>
          <a:p>
            <a:pPr marL="342900" indent="-342900">
              <a:lnSpc>
                <a:spcPct val="90000"/>
              </a:lnSpc>
              <a:buFont typeface="Arial" charset="0"/>
              <a:buChar char="•"/>
            </a:pPr>
            <a:endParaRPr lang="en-US" altLang="en-US" sz="2000" dirty="0"/>
          </a:p>
          <a:p>
            <a:pPr>
              <a:lnSpc>
                <a:spcPct val="90000"/>
              </a:lnSpc>
            </a:pPr>
            <a:r>
              <a:rPr lang="en-US" altLang="en-US" sz="2000" dirty="0" smtClean="0"/>
              <a:t>Monitoring </a:t>
            </a:r>
            <a:r>
              <a:rPr lang="en-US" altLang="en-US" sz="2000" dirty="0"/>
              <a:t>over time showed the source to be sidereal, and from the direction of the </a:t>
            </a:r>
            <a:r>
              <a:rPr lang="en-US" altLang="en-US" sz="2000" dirty="0" err="1"/>
              <a:t>centre</a:t>
            </a:r>
            <a:r>
              <a:rPr lang="en-US" altLang="en-US" sz="2000" dirty="0"/>
              <a:t> of our galaxy</a:t>
            </a:r>
          </a:p>
        </p:txBody>
      </p:sp>
      <p:pic>
        <p:nvPicPr>
          <p:cNvPr id="4" name="Picture 3"/>
          <p:cNvPicPr>
            <a:picLocks noChangeAspect="1"/>
          </p:cNvPicPr>
          <p:nvPr/>
        </p:nvPicPr>
        <p:blipFill>
          <a:blip r:embed="rId3"/>
          <a:stretch>
            <a:fillRect/>
          </a:stretch>
        </p:blipFill>
        <p:spPr>
          <a:xfrm>
            <a:off x="3648805" y="57941"/>
            <a:ext cx="5380895" cy="3911258"/>
          </a:xfrm>
          <a:prstGeom prst="rect">
            <a:avLst/>
          </a:prstGeom>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0500" y="5840408"/>
            <a:ext cx="1239611" cy="98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7"/>
          <p:cNvSpPr>
            <a:spLocks noChangeArrowheads="1"/>
          </p:cNvSpPr>
          <p:nvPr/>
        </p:nvSpPr>
        <p:spPr bwMode="auto">
          <a:xfrm>
            <a:off x="7239000" y="4344018"/>
            <a:ext cx="1677761" cy="1330155"/>
          </a:xfrm>
          <a:prstGeom prst="wedgeRoundRectCallout">
            <a:avLst>
              <a:gd name="adj1" fmla="val -9257"/>
              <a:gd name="adj2" fmla="val 6957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en-US" altLang="en-US" sz="1400" dirty="0" smtClean="0">
                <a:solidFill>
                  <a:srgbClr val="1E0804"/>
                </a:solidFill>
              </a:rPr>
              <a:t>In Green Bank, </a:t>
            </a:r>
          </a:p>
          <a:p>
            <a:pPr>
              <a:spcBef>
                <a:spcPct val="20000"/>
              </a:spcBef>
            </a:pPr>
            <a:r>
              <a:rPr lang="en-US" altLang="en-US" sz="1400" dirty="0" smtClean="0">
                <a:solidFill>
                  <a:srgbClr val="1E0804"/>
                </a:solidFill>
              </a:rPr>
              <a:t>Pocahontas </a:t>
            </a:r>
            <a:r>
              <a:rPr lang="en-US" altLang="en-US" sz="1400" dirty="0">
                <a:solidFill>
                  <a:srgbClr val="1E0804"/>
                </a:solidFill>
              </a:rPr>
              <a:t>County,</a:t>
            </a:r>
          </a:p>
          <a:p>
            <a:pPr>
              <a:spcBef>
                <a:spcPct val="20000"/>
              </a:spcBef>
            </a:pPr>
            <a:r>
              <a:rPr lang="en-US" altLang="en-US" sz="1400" dirty="0" smtClean="0">
                <a:solidFill>
                  <a:srgbClr val="1E0804"/>
                </a:solidFill>
              </a:rPr>
              <a:t>deer </a:t>
            </a:r>
            <a:r>
              <a:rPr lang="en-US" altLang="en-US" sz="1400" dirty="0">
                <a:solidFill>
                  <a:srgbClr val="1E0804"/>
                </a:solidFill>
              </a:rPr>
              <a:t>outnumber </a:t>
            </a:r>
          </a:p>
          <a:p>
            <a:pPr>
              <a:spcBef>
                <a:spcPct val="20000"/>
              </a:spcBef>
            </a:pPr>
            <a:r>
              <a:rPr lang="en-US" altLang="en-US" sz="1400" dirty="0">
                <a:solidFill>
                  <a:srgbClr val="1E0804"/>
                </a:solidFill>
              </a:rPr>
              <a:t>people  </a:t>
            </a:r>
            <a:r>
              <a:rPr lang="en-US" altLang="en-US" sz="1400" dirty="0" smtClean="0">
                <a:solidFill>
                  <a:srgbClr val="1E0804"/>
                </a:solidFill>
              </a:rPr>
              <a:t>16 : </a:t>
            </a:r>
            <a:r>
              <a:rPr lang="en-US" altLang="en-US" sz="1400" dirty="0">
                <a:solidFill>
                  <a:srgbClr val="1E0804"/>
                </a:solidFill>
              </a:rPr>
              <a:t>1.</a:t>
            </a:r>
          </a:p>
        </p:txBody>
      </p:sp>
      <p:pic>
        <p:nvPicPr>
          <p:cNvPr id="6" name="Picture 5"/>
          <p:cNvPicPr>
            <a:picLocks noChangeAspect="1"/>
          </p:cNvPicPr>
          <p:nvPr/>
        </p:nvPicPr>
        <p:blipFill>
          <a:blip r:embed="rId5"/>
          <a:stretch>
            <a:fillRect/>
          </a:stretch>
        </p:blipFill>
        <p:spPr>
          <a:xfrm>
            <a:off x="7640402" y="205242"/>
            <a:ext cx="1311508" cy="2033124"/>
          </a:xfrm>
          <a:prstGeom prst="rect">
            <a:avLst/>
          </a:prstGeom>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110" y="5674174"/>
            <a:ext cx="835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a:spLocks noChangeArrowheads="1"/>
          </p:cNvSpPr>
          <p:nvPr/>
        </p:nvSpPr>
        <p:spPr>
          <a:xfrm>
            <a:off x="114300" y="57941"/>
            <a:ext cx="3337039" cy="232772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000" dirty="0"/>
              <a:t>Birth of Radio Astronomy</a:t>
            </a:r>
            <a:r>
              <a:rPr lang="en-US" altLang="en-US" dirty="0"/>
              <a:t/>
            </a:r>
            <a:br>
              <a:rPr lang="en-US" altLang="en-US" dirty="0"/>
            </a:br>
            <a:r>
              <a:rPr lang="en-US" altLang="en-US" sz="1400" dirty="0" smtClean="0"/>
              <a:t>The </a:t>
            </a:r>
            <a:r>
              <a:rPr lang="en-US" altLang="en-US" sz="1400" dirty="0"/>
              <a:t>Sky Emits Radio Noise !</a:t>
            </a:r>
          </a:p>
        </p:txBody>
      </p:sp>
      <p:sp>
        <p:nvSpPr>
          <p:cNvPr id="15" name="Cloud Callout 14"/>
          <p:cNvSpPr/>
          <p:nvPr/>
        </p:nvSpPr>
        <p:spPr>
          <a:xfrm>
            <a:off x="3824247" y="4045398"/>
            <a:ext cx="3033753" cy="2200275"/>
          </a:xfrm>
          <a:prstGeom prst="cloudCallout">
            <a:avLst>
              <a:gd name="adj1" fmla="val -34707"/>
              <a:gd name="adj2" fmla="val 486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20000"/>
              </a:spcBef>
            </a:pPr>
            <a:r>
              <a:rPr lang="en-US" altLang="en-US" sz="1100" dirty="0">
                <a:solidFill>
                  <a:srgbClr val="1E0804"/>
                </a:solidFill>
              </a:rPr>
              <a:t>Y</a:t>
            </a:r>
            <a:r>
              <a:rPr lang="en-US" altLang="en-US" sz="1100" dirty="0" smtClean="0">
                <a:solidFill>
                  <a:srgbClr val="1E0804"/>
                </a:solidFill>
              </a:rPr>
              <a:t>ou can see  a replica  of this cool antenna at NRAO in Green Bank, West Virginia. </a:t>
            </a:r>
          </a:p>
          <a:p>
            <a:pPr>
              <a:spcBef>
                <a:spcPct val="20000"/>
              </a:spcBef>
            </a:pPr>
            <a:r>
              <a:rPr lang="en-US" altLang="en-US" sz="1100" dirty="0" smtClean="0">
                <a:solidFill>
                  <a:srgbClr val="1E0804"/>
                </a:solidFill>
              </a:rPr>
              <a:t>Nerdy guest observers and summer students still use it to replicate </a:t>
            </a:r>
            <a:r>
              <a:rPr lang="en-US" altLang="en-US" sz="1100" dirty="0" err="1" smtClean="0">
                <a:solidFill>
                  <a:srgbClr val="1E0804"/>
                </a:solidFill>
              </a:rPr>
              <a:t>Jansky’s</a:t>
            </a:r>
            <a:r>
              <a:rPr lang="en-US" altLang="en-US" sz="1100" dirty="0">
                <a:solidFill>
                  <a:srgbClr val="1E0804"/>
                </a:solidFill>
              </a:rPr>
              <a:t> </a:t>
            </a:r>
            <a:r>
              <a:rPr lang="en-US" altLang="en-US" sz="1100" dirty="0" smtClean="0">
                <a:solidFill>
                  <a:srgbClr val="1E0804"/>
                </a:solidFill>
              </a:rPr>
              <a:t>experiments</a:t>
            </a:r>
            <a:r>
              <a:rPr lang="en-US" altLang="en-US" sz="1100" dirty="0" smtClean="0">
                <a:solidFill>
                  <a:srgbClr val="1E0804"/>
                </a:solidFill>
                <a:latin typeface="Papyrus" panose="03070502060502030205" pitchFamily="66" charset="0"/>
              </a:rPr>
              <a:t>.</a:t>
            </a:r>
            <a:endParaRPr lang="en-US" altLang="en-US" sz="1100" dirty="0">
              <a:solidFill>
                <a:srgbClr val="1E0804"/>
              </a:solidFill>
              <a:latin typeface="Papyrus" panose="03070502060502030205" pitchFamily="66" charset="0"/>
            </a:endParaRPr>
          </a:p>
        </p:txBody>
      </p:sp>
    </p:spTree>
    <p:extLst>
      <p:ext uri="{BB962C8B-B14F-4D97-AF65-F5344CB8AC3E}">
        <p14:creationId xmlns:p14="http://schemas.microsoft.com/office/powerpoint/2010/main" val="4217496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705394"/>
            <a:ext cx="3905794" cy="584964"/>
          </a:xfrm>
          <a:prstGeom prst="rect">
            <a:avLst/>
          </a:prstGeom>
          <a:noFill/>
          <a:ln w="9525">
            <a:noFill/>
            <a:miter lim="800000"/>
            <a:headEnd/>
            <a:tailEnd/>
          </a:ln>
        </p:spPr>
      </p:pic>
      <p:sp>
        <p:nvSpPr>
          <p:cNvPr id="3" name="Title 1"/>
          <p:cNvSpPr txBox="1">
            <a:spLocks/>
          </p:cNvSpPr>
          <p:nvPr/>
        </p:nvSpPr>
        <p:spPr>
          <a:xfrm>
            <a:off x="1" y="0"/>
            <a:ext cx="3886200" cy="718457"/>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Times New Roman" pitchFamily="18" charset="0"/>
                <a:cs typeface="Times New Roman" pitchFamily="18" charset="0"/>
              </a:rPr>
              <a:t>Jansky’s Antenna</a:t>
            </a:r>
            <a:endParaRPr lang="en-US" sz="4000" dirty="0">
              <a:latin typeface="Times New Roman" pitchFamily="18" charset="0"/>
              <a:cs typeface="Times New Roman" pitchFamily="18" charset="0"/>
            </a:endParaRPr>
          </a:p>
        </p:txBody>
      </p:sp>
      <p:sp>
        <p:nvSpPr>
          <p:cNvPr id="4" name="Slide Number Placeholder 22"/>
          <p:cNvSpPr>
            <a:spLocks noGrp="1"/>
          </p:cNvSpPr>
          <p:nvPr>
            <p:ph type="sldNum" sz="quarter" idx="12"/>
          </p:nvPr>
        </p:nvSpPr>
        <p:spPr>
          <a:xfrm>
            <a:off x="7010400" y="6492875"/>
            <a:ext cx="2133600" cy="365125"/>
          </a:xfrm>
        </p:spPr>
        <p:txBody>
          <a:bodyPr/>
          <a:lstStyle/>
          <a:p>
            <a:fld id="{76FF0BF1-9506-405B-BA62-DA715F68524D}" type="slidenum">
              <a:rPr lang="en-US" smtClean="0"/>
              <a:pPr/>
              <a:t>9</a:t>
            </a:fld>
            <a:endParaRPr lang="en-US" dirty="0"/>
          </a:p>
        </p:txBody>
      </p:sp>
      <p:sp>
        <p:nvSpPr>
          <p:cNvPr id="5" name="Rectangle 4"/>
          <p:cNvSpPr/>
          <p:nvPr/>
        </p:nvSpPr>
        <p:spPr>
          <a:xfrm>
            <a:off x="1" y="6113417"/>
            <a:ext cx="3866606" cy="744581"/>
          </a:xfrm>
          <a:prstGeom prst="rect">
            <a:avLst/>
          </a:prstGeom>
        </p:spPr>
        <p:txBody>
          <a:bodyPr wrap="square">
            <a:normAutofit fontScale="70000" lnSpcReduction="20000"/>
          </a:bodyPr>
          <a:lstStyle/>
          <a:p>
            <a:pPr algn="ctr"/>
            <a:r>
              <a:rPr lang="en-US" b="1" i="1" dirty="0" smtClean="0">
                <a:solidFill>
                  <a:srgbClr val="0000FF"/>
                </a:solidFill>
                <a:latin typeface="Times New Roman" pitchFamily="18" charset="0"/>
                <a:cs typeface="Times New Roman" pitchFamily="18" charset="0"/>
              </a:rPr>
              <a:t>Directional Studies of Atmospherics at High Frequencies</a:t>
            </a:r>
            <a:r>
              <a:rPr lang="en-US" b="1" dirty="0" smtClean="0">
                <a:solidFill>
                  <a:srgbClr val="0000FF"/>
                </a:solidFill>
                <a:latin typeface="Times New Roman" pitchFamily="18" charset="0"/>
                <a:cs typeface="Times New Roman" pitchFamily="18" charset="0"/>
              </a:rPr>
              <a:t>, K.G. </a:t>
            </a:r>
            <a:r>
              <a:rPr lang="en-US" b="1" dirty="0" err="1" smtClean="0">
                <a:solidFill>
                  <a:srgbClr val="0000FF"/>
                </a:solidFill>
                <a:latin typeface="Times New Roman" pitchFamily="18" charset="0"/>
                <a:cs typeface="Times New Roman" pitchFamily="18" charset="0"/>
              </a:rPr>
              <a:t>Jansky</a:t>
            </a:r>
            <a:r>
              <a:rPr lang="en-US" b="1" dirty="0" smtClean="0">
                <a:solidFill>
                  <a:srgbClr val="0000FF"/>
                </a:solidFill>
                <a:latin typeface="Times New Roman" pitchFamily="18" charset="0"/>
                <a:cs typeface="Times New Roman" pitchFamily="18" charset="0"/>
              </a:rPr>
              <a:t>, Proc. of the IRE, Vol. 20, No. 12, Dec. 32, p. 1920</a:t>
            </a:r>
          </a:p>
          <a:p>
            <a:pPr algn="ctr"/>
            <a:r>
              <a:rPr lang="en-US" b="1" dirty="0" smtClean="0">
                <a:solidFill>
                  <a:srgbClr val="0000FF"/>
                </a:solidFill>
                <a:latin typeface="Times New Roman" pitchFamily="18" charset="0"/>
                <a:cs typeface="Times New Roman" pitchFamily="18" charset="0"/>
              </a:rPr>
              <a:t>http://www.nrao.edu/whatisra/images/jansky1.gif</a:t>
            </a:r>
          </a:p>
          <a:p>
            <a:pPr algn="ctr"/>
            <a:endParaRPr lang="en-US" b="1" dirty="0" smtClean="0">
              <a:solidFill>
                <a:srgbClr val="0000FF"/>
              </a:solidFill>
              <a:latin typeface="Times New Roman" pitchFamily="18" charset="0"/>
              <a:cs typeface="Times New Roman" pitchFamily="18" charset="0"/>
            </a:endParaRPr>
          </a:p>
        </p:txBody>
      </p:sp>
      <p:pic>
        <p:nvPicPr>
          <p:cNvPr id="6" name="Picture 5"/>
          <p:cNvPicPr>
            <a:picLocks noChangeAspect="1" noChangeArrowheads="1"/>
          </p:cNvPicPr>
          <p:nvPr/>
        </p:nvPicPr>
        <p:blipFill>
          <a:blip r:embed="rId3" cstate="print"/>
          <a:srcRect t="11150" b="12388"/>
          <a:stretch>
            <a:fillRect/>
          </a:stretch>
        </p:blipFill>
        <p:spPr bwMode="auto">
          <a:xfrm>
            <a:off x="205697" y="1169082"/>
            <a:ext cx="3532066" cy="466609"/>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1245957" y="1613846"/>
            <a:ext cx="1457325" cy="352425"/>
          </a:xfrm>
          <a:prstGeom prst="rect">
            <a:avLst/>
          </a:prstGeom>
          <a:noFill/>
          <a:ln w="9525">
            <a:noFill/>
            <a:miter lim="800000"/>
            <a:headEnd/>
            <a:tailEnd/>
          </a:ln>
        </p:spPr>
      </p:pic>
      <p:sp>
        <p:nvSpPr>
          <p:cNvPr id="8" name="TextBox 7"/>
          <p:cNvSpPr txBox="1"/>
          <p:nvPr/>
        </p:nvSpPr>
        <p:spPr>
          <a:xfrm>
            <a:off x="0" y="2186396"/>
            <a:ext cx="4062548" cy="909501"/>
          </a:xfrm>
          <a:prstGeom prst="rect">
            <a:avLst/>
          </a:prstGeom>
          <a:noFill/>
        </p:spPr>
        <p:txBody>
          <a:bodyPr wrap="square" rtlCol="0">
            <a:normAutofit/>
          </a:bodyPr>
          <a:lstStyle/>
          <a:p>
            <a:pPr algn="ctr"/>
            <a:endParaRPr lang="en-US" sz="3600" b="1" dirty="0">
              <a:latin typeface="Times New Roman" pitchFamily="18" charset="0"/>
              <a:cs typeface="Times New Roman" pitchFamily="18" charset="0"/>
            </a:endParaRPr>
          </a:p>
        </p:txBody>
      </p:sp>
      <p:grpSp>
        <p:nvGrpSpPr>
          <p:cNvPr id="9" name="Group 20"/>
          <p:cNvGrpSpPr/>
          <p:nvPr/>
        </p:nvGrpSpPr>
        <p:grpSpPr>
          <a:xfrm>
            <a:off x="3947527" y="65316"/>
            <a:ext cx="5196473" cy="2860765"/>
            <a:chOff x="3805157" y="633287"/>
            <a:chExt cx="5338845" cy="2939143"/>
          </a:xfrm>
        </p:grpSpPr>
        <p:grpSp>
          <p:nvGrpSpPr>
            <p:cNvPr id="10" name="Group 11"/>
            <p:cNvGrpSpPr>
              <a:grpSpLocks noChangeAspect="1"/>
            </p:cNvGrpSpPr>
            <p:nvPr/>
          </p:nvGrpSpPr>
          <p:grpSpPr>
            <a:xfrm>
              <a:off x="3805157" y="633287"/>
              <a:ext cx="5338845" cy="2939143"/>
              <a:chOff x="4381996" y="-42245"/>
              <a:chExt cx="4308399" cy="2312854"/>
            </a:xfrm>
          </p:grpSpPr>
          <p:pic>
            <p:nvPicPr>
              <p:cNvPr id="12" name="Picture 9"/>
              <p:cNvPicPr>
                <a:picLocks noChangeAspect="1" noChangeArrowheads="1"/>
              </p:cNvPicPr>
              <p:nvPr/>
            </p:nvPicPr>
            <p:blipFill>
              <a:blip r:embed="rId5" cstate="print"/>
              <a:srcRect l="1205" t="3690" r="2410" b="-5800"/>
              <a:stretch>
                <a:fillRect/>
              </a:stretch>
            </p:blipFill>
            <p:spPr bwMode="auto">
              <a:xfrm>
                <a:off x="4381996" y="-42245"/>
                <a:ext cx="4308399" cy="2312854"/>
              </a:xfrm>
              <a:prstGeom prst="rect">
                <a:avLst/>
              </a:prstGeom>
              <a:noFill/>
              <a:ln w="25400">
                <a:solidFill>
                  <a:schemeClr val="tx1"/>
                </a:solidFill>
                <a:miter lim="800000"/>
                <a:headEnd/>
                <a:tailEnd/>
              </a:ln>
            </p:spPr>
          </p:pic>
          <p:pic>
            <p:nvPicPr>
              <p:cNvPr id="13" name="Picture 13"/>
              <p:cNvPicPr>
                <a:picLocks noChangeAspect="1" noChangeArrowheads="1"/>
              </p:cNvPicPr>
              <p:nvPr/>
            </p:nvPicPr>
            <p:blipFill>
              <a:blip r:embed="rId6" cstate="print"/>
              <a:srcRect t="19922" b="23681"/>
              <a:stretch>
                <a:fillRect/>
              </a:stretch>
            </p:blipFill>
            <p:spPr bwMode="auto">
              <a:xfrm>
                <a:off x="4453247" y="2067264"/>
                <a:ext cx="4203865" cy="183915"/>
              </a:xfrm>
              <a:prstGeom prst="rect">
                <a:avLst/>
              </a:prstGeom>
              <a:noFill/>
              <a:ln w="9525">
                <a:noFill/>
                <a:miter lim="800000"/>
                <a:headEnd/>
                <a:tailEnd/>
              </a:ln>
            </p:spPr>
          </p:pic>
        </p:grpSp>
        <p:sp>
          <p:nvSpPr>
            <p:cNvPr id="11" name="TextBox 10"/>
            <p:cNvSpPr txBox="1"/>
            <p:nvPr/>
          </p:nvSpPr>
          <p:spPr>
            <a:xfrm>
              <a:off x="7932420" y="2575560"/>
              <a:ext cx="937260" cy="327660"/>
            </a:xfrm>
            <a:prstGeom prst="rect">
              <a:avLst/>
            </a:prstGeom>
            <a:noFill/>
          </p:spPr>
          <p:txBody>
            <a:bodyPr wrap="square" rtlCol="0">
              <a:normAutofit fontScale="92500" lnSpcReduction="10000"/>
            </a:bodyPr>
            <a:lstStyle/>
            <a:p>
              <a:pPr algn="ctr"/>
              <a:r>
                <a:rPr lang="en-US" sz="1600" b="1" dirty="0" smtClean="0">
                  <a:latin typeface="Times New Roman" pitchFamily="18" charset="0"/>
                  <a:cs typeface="Times New Roman" pitchFamily="18" charset="0"/>
                </a:rPr>
                <a:t>Azimuth</a:t>
              </a:r>
              <a:endParaRPr lang="en-US" sz="1600" b="1" dirty="0">
                <a:latin typeface="Times New Roman" pitchFamily="18" charset="0"/>
                <a:cs typeface="Times New Roman" pitchFamily="18" charset="0"/>
              </a:endParaRPr>
            </a:p>
          </p:txBody>
        </p:sp>
      </p:grpSp>
      <p:grpSp>
        <p:nvGrpSpPr>
          <p:cNvPr id="14" name="Group 33"/>
          <p:cNvGrpSpPr/>
          <p:nvPr/>
        </p:nvGrpSpPr>
        <p:grpSpPr>
          <a:xfrm>
            <a:off x="5013770" y="262992"/>
            <a:ext cx="3142867" cy="2183320"/>
            <a:chOff x="4900613" y="885825"/>
            <a:chExt cx="3228975" cy="2243138"/>
          </a:xfrm>
        </p:grpSpPr>
        <p:cxnSp>
          <p:nvCxnSpPr>
            <p:cNvPr id="15" name="Straight Connector 14"/>
            <p:cNvCxnSpPr/>
            <p:nvPr/>
          </p:nvCxnSpPr>
          <p:spPr>
            <a:xfrm flipV="1">
              <a:off x="4900613" y="885825"/>
              <a:ext cx="3228975" cy="11287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00613" y="2009775"/>
              <a:ext cx="3186112" cy="11191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rot="5400000">
              <a:off x="5845960" y="1745458"/>
              <a:ext cx="1257303" cy="547687"/>
            </a:xfrm>
            <a:prstGeom prst="arc">
              <a:avLst>
                <a:gd name="adj1" fmla="val 11359478"/>
                <a:gd name="adj2" fmla="val 20977600"/>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786562" y="1581150"/>
              <a:ext cx="1058944"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BW ~40°</a:t>
              </a:r>
              <a:endParaRPr lang="en-US" b="1" dirty="0">
                <a:solidFill>
                  <a:srgbClr val="FF0000"/>
                </a:solidFill>
                <a:latin typeface="Times New Roman" pitchFamily="18" charset="0"/>
                <a:cs typeface="Times New Roman" pitchFamily="18" charset="0"/>
              </a:endParaRPr>
            </a:p>
          </p:txBody>
        </p:sp>
      </p:grpSp>
      <p:grpSp>
        <p:nvGrpSpPr>
          <p:cNvPr id="19" name="Group 8"/>
          <p:cNvGrpSpPr>
            <a:grpSpLocks noChangeAspect="1"/>
          </p:cNvGrpSpPr>
          <p:nvPr/>
        </p:nvGrpSpPr>
        <p:grpSpPr>
          <a:xfrm>
            <a:off x="3948322" y="3030582"/>
            <a:ext cx="5195678" cy="3749040"/>
            <a:chOff x="4225894" y="98853"/>
            <a:chExt cx="4829206" cy="3484605"/>
          </a:xfrm>
        </p:grpSpPr>
        <p:pic>
          <p:nvPicPr>
            <p:cNvPr id="20" name="Picture 2"/>
            <p:cNvPicPr>
              <a:picLocks noChangeAspect="1" noChangeArrowheads="1"/>
            </p:cNvPicPr>
            <p:nvPr/>
          </p:nvPicPr>
          <p:blipFill>
            <a:blip r:embed="rId7" cstate="print"/>
            <a:srcRect t="2012" b="252"/>
            <a:stretch>
              <a:fillRect/>
            </a:stretch>
          </p:blipFill>
          <p:spPr bwMode="auto">
            <a:xfrm>
              <a:off x="4225894" y="98853"/>
              <a:ext cx="4829206" cy="3484605"/>
            </a:xfrm>
            <a:prstGeom prst="rect">
              <a:avLst/>
            </a:prstGeom>
            <a:noFill/>
            <a:ln w="25400">
              <a:solidFill>
                <a:schemeClr val="tx1"/>
              </a:solidFill>
              <a:miter lim="800000"/>
              <a:headEnd/>
              <a:tailEnd/>
            </a:ln>
          </p:spPr>
        </p:pic>
        <p:sp>
          <p:nvSpPr>
            <p:cNvPr id="21" name="TextBox 20"/>
            <p:cNvSpPr txBox="1"/>
            <p:nvPr/>
          </p:nvSpPr>
          <p:spPr>
            <a:xfrm>
              <a:off x="4756589" y="3116451"/>
              <a:ext cx="3805881" cy="419111"/>
            </a:xfrm>
            <a:prstGeom prst="rect">
              <a:avLst/>
            </a:prstGeom>
            <a:solidFill>
              <a:schemeClr val="bg1"/>
            </a:solidFill>
          </p:spPr>
          <p:txBody>
            <a:bodyPr wrap="square" tIns="45720" bIns="18288" rtlCol="0">
              <a:normAutofit fontScale="85000" lnSpcReduction="20000"/>
            </a:bodyPr>
            <a:lstStyle/>
            <a:p>
              <a:pPr algn="ctr"/>
              <a:r>
                <a:rPr lang="en-US" b="1" dirty="0" smtClean="0">
                  <a:latin typeface="Times New Roman" pitchFamily="18" charset="0"/>
                  <a:cs typeface="Times New Roman" pitchFamily="18" charset="0"/>
                </a:rPr>
                <a:t>Karl </a:t>
              </a:r>
              <a:r>
                <a:rPr lang="en-US" b="1" dirty="0" err="1" smtClean="0">
                  <a:latin typeface="Times New Roman" pitchFamily="18" charset="0"/>
                  <a:cs typeface="Times New Roman" pitchFamily="18" charset="0"/>
                </a:rPr>
                <a:t>Jansky</a:t>
              </a:r>
              <a:r>
                <a:rPr lang="en-US" b="1" dirty="0" smtClean="0">
                  <a:latin typeface="Times New Roman" pitchFamily="18" charset="0"/>
                  <a:cs typeface="Times New Roman" pitchFamily="18" charset="0"/>
                </a:rPr>
                <a:t> &amp; his “merry-go-round”  antenna</a:t>
              </a:r>
            </a:p>
            <a:p>
              <a:pPr algn="ctr"/>
              <a:r>
                <a:rPr lang="en-US" b="1" dirty="0" smtClean="0">
                  <a:latin typeface="Times New Roman" pitchFamily="18" charset="0"/>
                  <a:cs typeface="Times New Roman" pitchFamily="18" charset="0"/>
                </a:rPr>
                <a:t>at Holmdel, NJ, in 1933 </a:t>
              </a:r>
              <a:endParaRPr lang="en-US" b="1" dirty="0">
                <a:latin typeface="Times New Roman" pitchFamily="18" charset="0"/>
                <a:cs typeface="Times New Roman" pitchFamily="18" charset="0"/>
              </a:endParaRPr>
            </a:p>
          </p:txBody>
        </p:sp>
      </p:grpSp>
      <p:sp>
        <p:nvSpPr>
          <p:cNvPr id="22" name="Content Placeholder 2"/>
          <p:cNvSpPr txBox="1">
            <a:spLocks/>
          </p:cNvSpPr>
          <p:nvPr/>
        </p:nvSpPr>
        <p:spPr>
          <a:xfrm>
            <a:off x="0" y="2045368"/>
            <a:ext cx="3892731" cy="4812632"/>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lgn="just"/>
            <a:r>
              <a:rPr lang="en-US" b="1" smtClean="0">
                <a:latin typeface="Times New Roman" pitchFamily="18" charset="0"/>
                <a:cs typeface="Times New Roman" pitchFamily="18" charset="0"/>
              </a:rPr>
              <a:t>For its time, Jansky’s rotating aerial was a state-of-the-art direction finding instrument. </a:t>
            </a:r>
          </a:p>
          <a:p>
            <a:pPr marL="274320" indent="-274320" algn="just"/>
            <a:r>
              <a:rPr lang="en-US" b="1" smtClean="0">
                <a:latin typeface="Times New Roman" pitchFamily="18" charset="0"/>
                <a:cs typeface="Times New Roman" pitchFamily="18" charset="0"/>
              </a:rPr>
              <a:t>Frequency = 20.5 MHz (14.6m).</a:t>
            </a:r>
          </a:p>
          <a:p>
            <a:pPr marL="274320" indent="-274320" algn="just"/>
            <a:r>
              <a:rPr lang="en-US" b="1" smtClean="0">
                <a:latin typeface="Times New Roman" pitchFamily="18" charset="0"/>
                <a:cs typeface="Times New Roman" pitchFamily="18" charset="0"/>
              </a:rPr>
              <a:t>It had a beamwidth of about 40º in azimuth &amp; elevation.</a:t>
            </a:r>
          </a:p>
          <a:p>
            <a:pPr marL="274320" indent="-274320" algn="just"/>
            <a:r>
              <a:rPr lang="en-US" b="1" smtClean="0">
                <a:solidFill>
                  <a:srgbClr val="0000FF"/>
                </a:solidFill>
                <a:latin typeface="Times New Roman" pitchFamily="18" charset="0"/>
                <a:cs typeface="Times New Roman" pitchFamily="18" charset="0"/>
              </a:rPr>
              <a:t>Known as a </a:t>
            </a:r>
            <a:r>
              <a:rPr lang="en-US" b="1" i="1" smtClean="0">
                <a:solidFill>
                  <a:srgbClr val="0000FF"/>
                </a:solidFill>
                <a:latin typeface="Times New Roman" pitchFamily="18" charset="0"/>
                <a:cs typeface="Times New Roman" pitchFamily="18" charset="0"/>
              </a:rPr>
              <a:t>Bruce Array</a:t>
            </a:r>
            <a:r>
              <a:rPr lang="en-US" b="1" smtClean="0">
                <a:solidFill>
                  <a:srgbClr val="0000FF"/>
                </a:solidFill>
                <a:latin typeface="Times New Roman" pitchFamily="18" charset="0"/>
                <a:cs typeface="Times New Roman" pitchFamily="18" charset="0"/>
              </a:rPr>
              <a:t>, it was developed at </a:t>
            </a:r>
            <a:r>
              <a:rPr lang="en-US" b="1" i="1" smtClean="0">
                <a:solidFill>
                  <a:srgbClr val="0000FF"/>
                </a:solidFill>
                <a:latin typeface="Times New Roman" pitchFamily="18" charset="0"/>
                <a:cs typeface="Times New Roman" pitchFamily="18" charset="0"/>
              </a:rPr>
              <a:t>Bell Labs </a:t>
            </a:r>
            <a:r>
              <a:rPr lang="en-US" b="1" smtClean="0">
                <a:solidFill>
                  <a:srgbClr val="0000FF"/>
                </a:solidFill>
                <a:latin typeface="Times New Roman" pitchFamily="18" charset="0"/>
                <a:cs typeface="Times New Roman" pitchFamily="18" charset="0"/>
              </a:rPr>
              <a:t>by </a:t>
            </a:r>
            <a:r>
              <a:rPr lang="en-US" b="1" u="sng" smtClean="0">
                <a:solidFill>
                  <a:srgbClr val="0000FF"/>
                </a:solidFill>
                <a:latin typeface="Times New Roman" pitchFamily="18" charset="0"/>
                <a:cs typeface="Times New Roman" pitchFamily="18" charset="0"/>
              </a:rPr>
              <a:t>Edmond Bruce</a:t>
            </a:r>
            <a:r>
              <a:rPr lang="en-US" b="1" smtClean="0">
                <a:solidFill>
                  <a:srgbClr val="0000FF"/>
                </a:solidFill>
                <a:latin typeface="Times New Roman" pitchFamily="18" charset="0"/>
                <a:cs typeface="Times New Roman" pitchFamily="18" charset="0"/>
              </a:rPr>
              <a:t> in the 1920s.</a:t>
            </a:r>
          </a:p>
          <a:p>
            <a:pPr marL="274320" indent="-274320" algn="just"/>
            <a:r>
              <a:rPr lang="en-US" b="1" smtClean="0">
                <a:solidFill>
                  <a:srgbClr val="0000FF"/>
                </a:solidFill>
                <a:latin typeface="Times New Roman" pitchFamily="18" charset="0"/>
                <a:cs typeface="Times New Roman" pitchFamily="18" charset="0"/>
              </a:rPr>
              <a:t>At 95-ft long, it was a mass of wooden beams supporting a series of metal tubes. </a:t>
            </a:r>
          </a:p>
          <a:p>
            <a:pPr marL="274320" indent="-274320" algn="just"/>
            <a:r>
              <a:rPr lang="en-US" b="1" smtClean="0">
                <a:latin typeface="Times New Roman" pitchFamily="18" charset="0"/>
                <a:cs typeface="Times New Roman" pitchFamily="18" charset="0"/>
              </a:rPr>
              <a:t>The antenna was mounted on 4 Ford truck wheels and made a full rotation every 20 minutes.</a:t>
            </a:r>
          </a:p>
          <a:p>
            <a:pPr marL="274320" indent="-274320" algn="just"/>
            <a:endParaRPr lang="en-US" b="1" smtClean="0">
              <a:latin typeface="Times New Roman" pitchFamily="18" charset="0"/>
              <a:cs typeface="Times New Roman" pitchFamily="18" charset="0"/>
            </a:endParaRPr>
          </a:p>
          <a:p>
            <a:pPr marL="274320" indent="-274320" algn="just"/>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5209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 calcmode="lin" valueType="num">
                                      <p:cBhvr additive="base">
                                        <p:cTn id="7" dur="500" fill="hold"/>
                                        <p:tgtEl>
                                          <p:spTgt spid="2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additive="base">
                                        <p:cTn id="26" dur="500" fill="hold"/>
                                        <p:tgtEl>
                                          <p:spTgt spid="22">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2">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 calcmode="lin" valueType="num">
                                      <p:cBhvr additive="base">
                                        <p:cTn id="30" dur="500" fill="hold"/>
                                        <p:tgtEl>
                                          <p:spTgt spid="22">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
                                            <p:txEl>
                                              <p:pRg st="4" end="4"/>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22">
                                            <p:txEl>
                                              <p:pRg st="5" end="5"/>
                                            </p:txEl>
                                          </p:spTgt>
                                        </p:tgtEl>
                                        <p:attrNameLst>
                                          <p:attrName>style.visibility</p:attrName>
                                        </p:attrNameLst>
                                      </p:cBhvr>
                                      <p:to>
                                        <p:strVal val="visible"/>
                                      </p:to>
                                    </p:set>
                                    <p:anim calcmode="lin" valueType="num">
                                      <p:cBhvr additive="base">
                                        <p:cTn id="34" dur="500" fill="hold"/>
                                        <p:tgtEl>
                                          <p:spTgt spid="22">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2101</TotalTime>
  <Words>5526</Words>
  <Application>Microsoft Office PowerPoint</Application>
  <PresentationFormat>On-screen Show (4:3)</PresentationFormat>
  <Paragraphs>601</Paragraphs>
  <Slides>53</Slides>
  <Notes>8</Notes>
  <HiddenSlides>4</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Office Theme</vt:lpstr>
      <vt:lpstr>Equation</vt:lpstr>
      <vt:lpstr>Worksheet</vt:lpstr>
      <vt:lpstr>Radio &amp; Microwave Receivers</vt:lpstr>
      <vt:lpstr>Contents</vt:lpstr>
      <vt:lpstr>PowerPoint Presentation</vt:lpstr>
      <vt:lpstr>PowerPoint Presentation</vt:lpstr>
      <vt:lpstr>RADIO ASTRONOMY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ATMOSPHERIC WINDOWS, Radio vs optical</vt:lpstr>
      <vt:lpstr>PowerPoint Presentation</vt:lpstr>
      <vt:lpstr>PowerPoint Presentation</vt:lpstr>
      <vt:lpstr>PowerPoint Presentation</vt:lpstr>
      <vt:lpstr>PowerPoint Presentation</vt:lpstr>
      <vt:lpstr>Receiver structure</vt:lpstr>
      <vt:lpstr>PowerPoint Presentation</vt:lpstr>
      <vt:lpstr>PowerPoint Presentation</vt:lpstr>
      <vt:lpstr>PowerPoint Presentation</vt:lpstr>
      <vt:lpstr>PowerPoint Presentation</vt:lpstr>
      <vt:lpstr>PowerPoint Presentation</vt:lpstr>
      <vt:lpstr>NOISE, Radiometer equation</vt:lpstr>
      <vt:lpstr>PowerPoint Presentation</vt:lpstr>
      <vt:lpstr>PowerPoint Presentation</vt:lpstr>
      <vt:lpstr>PowerPoint Presentation</vt:lpstr>
      <vt:lpstr>PowerPoint Presentation</vt:lpstr>
      <vt:lpstr>PowerPoint Presentation</vt:lpstr>
      <vt:lpstr>Video: Square Kilometer Array - Australia</vt:lpstr>
      <vt:lpstr>RECEIVER DETAILS &amp; components</vt:lpstr>
      <vt:lpstr>PowerPoint Presentation</vt:lpstr>
      <vt:lpstr>PowerPoint Presentation</vt:lpstr>
      <vt:lpstr>Antennas: other non-horn types of elements</vt:lpstr>
      <vt:lpstr>PowerPoint Presentation</vt:lpstr>
      <vt:lpstr>PowerPoint Presentation</vt:lpstr>
      <vt:lpstr>PowerPoint Presentation</vt:lpstr>
      <vt:lpstr>PowerPoint Presentation</vt:lpstr>
      <vt:lpstr>Some Linear Polarizers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Phased Array Feeds</vt:lpstr>
      <vt:lpstr>Extra pictures</vt:lpstr>
      <vt:lpstr>PowerPoint Presentation</vt:lpstr>
      <vt:lpstr>PowerPoint Presentation</vt:lpstr>
      <vt:lpstr>PowerPoint Presentation</vt:lpstr>
    </vt:vector>
  </TitlesOfParts>
  <Company>NRC-CNRC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&amp; Microwave Receivers</dc:title>
  <dc:creator>Windows User</dc:creator>
  <cp:lastModifiedBy>Windows User</cp:lastModifiedBy>
  <cp:revision>62</cp:revision>
  <dcterms:created xsi:type="dcterms:W3CDTF">2018-03-10T01:02:18Z</dcterms:created>
  <dcterms:modified xsi:type="dcterms:W3CDTF">2018-03-15T19:31:39Z</dcterms:modified>
</cp:coreProperties>
</file>