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2" r:id="rId2"/>
    <p:sldId id="415" r:id="rId3"/>
    <p:sldId id="416" r:id="rId4"/>
    <p:sldId id="423" r:id="rId5"/>
    <p:sldId id="424" r:id="rId6"/>
    <p:sldId id="425" r:id="rId7"/>
    <p:sldId id="429" r:id="rId8"/>
    <p:sldId id="419" r:id="rId9"/>
    <p:sldId id="420" r:id="rId10"/>
    <p:sldId id="433" r:id="rId11"/>
    <p:sldId id="426" r:id="rId12"/>
    <p:sldId id="427" r:id="rId13"/>
    <p:sldId id="42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DD"/>
    <a:srgbClr val="003057"/>
    <a:srgbClr val="000000"/>
    <a:srgbClr val="505759"/>
    <a:srgbClr val="007FA3"/>
    <a:srgbClr val="005A70"/>
    <a:srgbClr val="008638"/>
    <a:srgbClr val="BBBBBB"/>
    <a:srgbClr val="504D49"/>
    <a:srgbClr val="D3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55" autoAdjust="0"/>
    <p:restoredTop sz="91966" autoAdjust="0"/>
  </p:normalViewPr>
  <p:slideViewPr>
    <p:cSldViewPr snapToGrid="0" showGuides="1">
      <p:cViewPr varScale="1">
        <p:scale>
          <a:sx n="112" d="100"/>
          <a:sy n="112" d="100"/>
        </p:scale>
        <p:origin x="-104" y="-16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2017-01-04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708D9-EB3B-483E-B316-5B6A35698ED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43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708D9-EB3B-483E-B316-5B6A35698ED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07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708D9-EB3B-483E-B316-5B6A35698ED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43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73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98779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25337"/>
            <a:ext cx="5987799" cy="431486"/>
          </a:xfrm>
        </p:spPr>
        <p:txBody>
          <a:bodyPr anchor="b" anchorCtr="0"/>
          <a:lstStyle>
            <a:lvl1pPr>
              <a:lnSpc>
                <a:spcPts val="24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385486"/>
            <a:ext cx="2597149" cy="4728875"/>
          </a:xfrm>
        </p:spPr>
        <p:txBody>
          <a:bodyPr/>
          <a:lstStyle>
            <a:lvl1pPr marL="176213" indent="-176213">
              <a:lnSpc>
                <a:spcPts val="1500"/>
              </a:lnSpc>
              <a:spcBef>
                <a:spcPts val="900"/>
              </a:spcBef>
              <a:spcAft>
                <a:spcPts val="200"/>
              </a:spcAft>
              <a:buFont typeface="+mj-lt"/>
              <a:buAutoNum type="arabicPeriod"/>
              <a:defRPr sz="1200" b="1">
                <a:solidFill>
                  <a:schemeClr val="bg2"/>
                </a:solidFill>
              </a:defRPr>
            </a:lvl1pPr>
            <a:lvl2pPr marL="0" indent="0">
              <a:lnSpc>
                <a:spcPts val="1500"/>
              </a:lnSpc>
              <a:spcAft>
                <a:spcPts val="900"/>
              </a:spcAft>
              <a:buNone/>
              <a:defRPr sz="1200">
                <a:solidFill>
                  <a:schemeClr val="bg2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795547"/>
            <a:ext cx="4326530" cy="350205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63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64992"/>
            <a:ext cx="5987799" cy="431486"/>
          </a:xfrm>
        </p:spPr>
        <p:txBody>
          <a:bodyPr anchor="t" anchorCtr="0"/>
          <a:lstStyle>
            <a:lvl1pPr>
              <a:lnSpc>
                <a:spcPts val="24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385486"/>
            <a:ext cx="2597149" cy="4728875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900"/>
              </a:spcBef>
              <a:spcAft>
                <a:spcPts val="200"/>
              </a:spcAft>
              <a:buFont typeface="+mj-lt"/>
              <a:buNone/>
              <a:defRPr sz="1200" b="0">
                <a:solidFill>
                  <a:schemeClr val="bg2"/>
                </a:solidFill>
              </a:defRPr>
            </a:lvl1pPr>
            <a:lvl2pPr marL="0" indent="0">
              <a:lnSpc>
                <a:spcPts val="1100"/>
              </a:lnSpc>
              <a:spcAft>
                <a:spcPts val="400"/>
              </a:spcAft>
              <a:buNone/>
              <a:defRPr sz="900">
                <a:solidFill>
                  <a:schemeClr val="bg2"/>
                </a:solidFill>
              </a:defRPr>
            </a:lvl2pPr>
            <a:lvl3pPr marL="93663" indent="-93663">
              <a:lnSpc>
                <a:spcPts val="1100"/>
              </a:lnSpc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279775" y="1432676"/>
            <a:ext cx="1711033" cy="1205821"/>
          </a:xfrm>
          <a:solidFill>
            <a:srgbClr val="BBBBBB"/>
          </a:solidFill>
        </p:spPr>
        <p:txBody>
          <a:bodyPr anchor="ctr" anchorCtr="0"/>
          <a:lstStyle>
            <a:lvl1pPr algn="ctr">
              <a:lnSpc>
                <a:spcPts val="12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9775" y="2715582"/>
            <a:ext cx="1711325" cy="886177"/>
          </a:xfrm>
        </p:spPr>
        <p:txBody>
          <a:bodyPr/>
          <a:lstStyle>
            <a:lvl1pPr>
              <a:lnSpc>
                <a:spcPts val="1200"/>
              </a:lnSpc>
              <a:spcAft>
                <a:spcPts val="142"/>
              </a:spcAft>
              <a:defRPr sz="800" b="1">
                <a:solidFill>
                  <a:schemeClr val="bg2"/>
                </a:solidFill>
              </a:defRPr>
            </a:lvl1pPr>
            <a:lvl2pPr marL="0" indent="0">
              <a:lnSpc>
                <a:spcPts val="1050"/>
              </a:lnSpc>
              <a:buNone/>
              <a:defRPr sz="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080655" y="1432676"/>
            <a:ext cx="1711033" cy="1205821"/>
          </a:xfrm>
          <a:solidFill>
            <a:srgbClr val="BBBBBB"/>
          </a:solidFill>
        </p:spPr>
        <p:txBody>
          <a:bodyPr anchor="ctr" anchorCtr="0"/>
          <a:lstStyle>
            <a:lvl1pPr algn="ctr">
              <a:lnSpc>
                <a:spcPts val="12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80655" y="2715582"/>
            <a:ext cx="1711325" cy="886177"/>
          </a:xfrm>
        </p:spPr>
        <p:txBody>
          <a:bodyPr/>
          <a:lstStyle>
            <a:lvl1pPr>
              <a:lnSpc>
                <a:spcPts val="1200"/>
              </a:lnSpc>
              <a:spcAft>
                <a:spcPts val="142"/>
              </a:spcAft>
              <a:defRPr sz="800" b="1">
                <a:solidFill>
                  <a:schemeClr val="bg2"/>
                </a:solidFill>
              </a:defRPr>
            </a:lvl1pPr>
            <a:lvl2pPr marL="0" indent="0">
              <a:lnSpc>
                <a:spcPts val="1050"/>
              </a:lnSpc>
              <a:buNone/>
              <a:defRPr sz="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867525" y="1432676"/>
            <a:ext cx="1711033" cy="1205821"/>
          </a:xfrm>
          <a:solidFill>
            <a:srgbClr val="BBBBBB"/>
          </a:solidFill>
        </p:spPr>
        <p:txBody>
          <a:bodyPr anchor="ctr" anchorCtr="0"/>
          <a:lstStyle>
            <a:lvl1pPr algn="ctr">
              <a:lnSpc>
                <a:spcPts val="12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867525" y="2715582"/>
            <a:ext cx="1711325" cy="886177"/>
          </a:xfrm>
        </p:spPr>
        <p:txBody>
          <a:bodyPr/>
          <a:lstStyle>
            <a:lvl1pPr>
              <a:lnSpc>
                <a:spcPts val="1200"/>
              </a:lnSpc>
              <a:spcAft>
                <a:spcPts val="142"/>
              </a:spcAft>
              <a:defRPr sz="800" b="1">
                <a:solidFill>
                  <a:schemeClr val="bg2"/>
                </a:solidFill>
              </a:defRPr>
            </a:lvl1pPr>
            <a:lvl2pPr marL="0" indent="0">
              <a:lnSpc>
                <a:spcPts val="1050"/>
              </a:lnSpc>
              <a:buNone/>
              <a:defRPr sz="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3279775" y="3659344"/>
            <a:ext cx="1711033" cy="1205821"/>
          </a:xfrm>
          <a:solidFill>
            <a:srgbClr val="BBBBBB"/>
          </a:solidFill>
        </p:spPr>
        <p:txBody>
          <a:bodyPr anchor="ctr" anchorCtr="0"/>
          <a:lstStyle>
            <a:lvl1pPr algn="ctr">
              <a:lnSpc>
                <a:spcPts val="12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279775" y="4942250"/>
            <a:ext cx="1711325" cy="886177"/>
          </a:xfrm>
        </p:spPr>
        <p:txBody>
          <a:bodyPr/>
          <a:lstStyle>
            <a:lvl1pPr>
              <a:lnSpc>
                <a:spcPts val="1200"/>
              </a:lnSpc>
              <a:spcAft>
                <a:spcPts val="142"/>
              </a:spcAft>
              <a:defRPr sz="800" b="1">
                <a:solidFill>
                  <a:schemeClr val="bg2"/>
                </a:solidFill>
              </a:defRPr>
            </a:lvl1pPr>
            <a:lvl2pPr marL="0" indent="0">
              <a:lnSpc>
                <a:spcPts val="1050"/>
              </a:lnSpc>
              <a:buNone/>
              <a:defRPr sz="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080655" y="3659344"/>
            <a:ext cx="1711033" cy="1205821"/>
          </a:xfrm>
          <a:solidFill>
            <a:srgbClr val="BBBBBB"/>
          </a:solidFill>
        </p:spPr>
        <p:txBody>
          <a:bodyPr anchor="ctr" anchorCtr="0"/>
          <a:lstStyle>
            <a:lvl1pPr algn="ctr">
              <a:lnSpc>
                <a:spcPts val="12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080655" y="4942250"/>
            <a:ext cx="1711325" cy="886177"/>
          </a:xfrm>
        </p:spPr>
        <p:txBody>
          <a:bodyPr/>
          <a:lstStyle>
            <a:lvl1pPr>
              <a:lnSpc>
                <a:spcPts val="1200"/>
              </a:lnSpc>
              <a:spcAft>
                <a:spcPts val="142"/>
              </a:spcAft>
              <a:defRPr sz="800" b="1">
                <a:solidFill>
                  <a:schemeClr val="bg2"/>
                </a:solidFill>
              </a:defRPr>
            </a:lvl1pPr>
            <a:lvl2pPr marL="0" indent="0">
              <a:lnSpc>
                <a:spcPts val="1050"/>
              </a:lnSpc>
              <a:buNone/>
              <a:defRPr sz="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6867525" y="3659344"/>
            <a:ext cx="1711033" cy="1205821"/>
          </a:xfrm>
          <a:solidFill>
            <a:srgbClr val="BBBBBB"/>
          </a:solidFill>
        </p:spPr>
        <p:txBody>
          <a:bodyPr anchor="ctr" anchorCtr="0"/>
          <a:lstStyle>
            <a:lvl1pPr algn="ctr">
              <a:lnSpc>
                <a:spcPts val="12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867525" y="4942250"/>
            <a:ext cx="1711325" cy="886177"/>
          </a:xfrm>
        </p:spPr>
        <p:txBody>
          <a:bodyPr/>
          <a:lstStyle>
            <a:lvl1pPr>
              <a:lnSpc>
                <a:spcPts val="1200"/>
              </a:lnSpc>
              <a:spcAft>
                <a:spcPts val="142"/>
              </a:spcAft>
              <a:defRPr sz="800" b="1">
                <a:solidFill>
                  <a:schemeClr val="bg2"/>
                </a:solidFill>
              </a:defRPr>
            </a:lvl1pPr>
            <a:lvl2pPr marL="0" indent="0">
              <a:lnSpc>
                <a:spcPts val="1050"/>
              </a:lnSpc>
              <a:buNone/>
              <a:defRPr sz="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997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081235-FA7E-44E4-8BBC-388B6F1174E5}" type="datetime1">
              <a:rPr lang="en-CA" smtClean="0"/>
              <a:t>2017-01-04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130A-8811-410E-9D75-F8377EBC8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0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5983288" cy="6893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432259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US" dirty="0"/>
          </a:p>
          <a:p>
            <a:pPr lvl="2"/>
            <a:r>
              <a:rPr lang="en-US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36" r:id="rId2"/>
    <p:sldLayoutId id="2147483737" r:id="rId3"/>
    <p:sldLayoutId id="2147483663" r:id="rId4"/>
    <p:sldLayoutId id="2147483738" r:id="rId5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itchFamily="34" charset="0"/>
        <a:buNone/>
        <a:defRPr sz="1900" b="0" i="0" kern="1200">
          <a:solidFill>
            <a:schemeClr val="tx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earson.com/getsupport" TargetMode="External"/><Relationship Id="rId4" Type="http://schemas.openxmlformats.org/officeDocument/2006/relationships/hyperlink" Target="https://www.youtube.com/watch?v=c9PWBDRqfH4" TargetMode="External"/><Relationship Id="rId5" Type="http://schemas.openxmlformats.org/officeDocument/2006/relationships/hyperlink" Target="http://www.youtube.com/user/PearsonStudents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ingastronomy.com/" TargetMode="External"/><Relationship Id="rId4" Type="http://schemas.openxmlformats.org/officeDocument/2006/relationships/hyperlink" Target="https://register.pearsoncmg.com/reg/include/consent.jsp?originalDest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AE6D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4" y="231775"/>
            <a:ext cx="9046305" cy="22615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0818" y="2997201"/>
            <a:ext cx="8513762" cy="20549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400" dirty="0">
                <a:latin typeface="Avenir Book" charset="0"/>
                <a:ea typeface="Avenir Book" charset="0"/>
                <a:cs typeface="Avenir Book" charset="0"/>
              </a:rPr>
              <a:t>Follow these step-by-step instructions to access</a:t>
            </a:r>
            <a:br>
              <a:rPr lang="en-GB" sz="4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4400" dirty="0">
                <a:solidFill>
                  <a:srgbClr val="003057"/>
                </a:solidFill>
                <a:latin typeface="Avenir Book" charset="0"/>
                <a:ea typeface="Avenir Book" charset="0"/>
                <a:cs typeface="Avenir Book" charset="0"/>
              </a:rPr>
              <a:t>Pearson Mastering</a:t>
            </a:r>
            <a:endParaRPr lang="en-US" sz="4400" dirty="0">
              <a:solidFill>
                <a:srgbClr val="003057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8137641" cy="770965"/>
          </a:xfrm>
        </p:spPr>
        <p:txBody>
          <a:bodyPr/>
          <a:lstStyle/>
          <a:p>
            <a:r>
              <a:rPr lang="en-US" dirty="0"/>
              <a:t>Make sure you are in the right </a:t>
            </a:r>
            <a:r>
              <a:rPr lang="en-US"/>
              <a:t>course id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130A-8811-410E-9D75-F8377EBC8C19}" type="slidenum">
              <a:rPr lang="en-CA" smtClean="0"/>
              <a:t>10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966912"/>
            <a:ext cx="8058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6" y="2460552"/>
            <a:ext cx="8203834" cy="38506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130A-8811-410E-9D75-F8377EBC8C19}" type="slidenum">
              <a:rPr lang="en-CA" smtClean="0"/>
              <a:t>11</a:t>
            </a:fld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841" y="173297"/>
            <a:ext cx="5047337" cy="606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003057"/>
                </a:solidFill>
              </a:rPr>
              <a:t>Step 8: </a:t>
            </a:r>
            <a:r>
              <a:rPr lang="en-US" sz="2700" dirty="0"/>
              <a:t>Start Learning</a:t>
            </a:r>
            <a:endParaRPr lang="en-CA" sz="2700" dirty="0"/>
          </a:p>
        </p:txBody>
      </p:sp>
      <p:sp>
        <p:nvSpPr>
          <p:cNvPr id="18" name="Rectangle 17"/>
          <p:cNvSpPr/>
          <p:nvPr/>
        </p:nvSpPr>
        <p:spPr>
          <a:xfrm>
            <a:off x="1963571" y="3033425"/>
            <a:ext cx="815488" cy="175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321859" y="2259106"/>
            <a:ext cx="8964" cy="774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9841" y="905240"/>
            <a:ext cx="3818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Click </a:t>
            </a:r>
            <a:r>
              <a:rPr lang="en-US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etext</a:t>
            </a: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 to access online book (for those who purchased the book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Click Study Area to access online resources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8211" y="3334871"/>
            <a:ext cx="5683623" cy="2976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697507" y="2159107"/>
            <a:ext cx="1196937" cy="118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90308" y="878071"/>
            <a:ext cx="3818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Use the Assignment Calendar to access assignments your instructor has assigned.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130A-8811-410E-9D75-F8377EBC8C19}" type="slidenum">
              <a:rPr lang="en-CA" smtClean="0"/>
              <a:t>12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1" y="2406858"/>
            <a:ext cx="7805394" cy="3679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287" y="838315"/>
            <a:ext cx="6034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Self-guided tutorials with follow-up 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Interactive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Solo and Group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Practice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More…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5573" y="140990"/>
            <a:ext cx="5047337" cy="606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003057"/>
                </a:solidFill>
              </a:rPr>
              <a:t>Study Area Features:</a:t>
            </a: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281019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support_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52" y="1778002"/>
            <a:ext cx="1329162" cy="1416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775" y="1643877"/>
            <a:ext cx="2949178" cy="648528"/>
          </a:xfrm>
        </p:spPr>
        <p:txBody>
          <a:bodyPr/>
          <a:lstStyle/>
          <a:p>
            <a:r>
              <a:rPr lang="en-US" sz="2700" dirty="0">
                <a:solidFill>
                  <a:srgbClr val="003057"/>
                </a:solidFill>
              </a:rPr>
              <a:t>Need Help?</a:t>
            </a:r>
            <a:endParaRPr lang="en-CA" sz="2700" dirty="0">
              <a:solidFill>
                <a:srgbClr val="00305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017" y="2401229"/>
            <a:ext cx="5400324" cy="31054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Contact Pearson 24/7 Support:</a:t>
            </a:r>
          </a:p>
          <a:p>
            <a:r>
              <a:rPr lang="en-US" sz="2000" dirty="0">
                <a:latin typeface="Franklin Gothic Book" panose="020B0503020102020204" pitchFamily="34" charset="0"/>
                <a:hlinkClick r:id="rId3"/>
              </a:rPr>
              <a:t>https://support.pearson.com/getsupport</a:t>
            </a:r>
            <a:endParaRPr lang="en-US" sz="2000" dirty="0">
              <a:latin typeface="Franklin Gothic Book" panose="020B0503020102020204" pitchFamily="34" charset="0"/>
            </a:endParaRPr>
          </a:p>
          <a:p>
            <a:endParaRPr lang="en-US" sz="1350" dirty="0"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hlinkClick r:id="rId4"/>
              </a:rPr>
              <a:t>Watch this video </a:t>
            </a:r>
            <a:r>
              <a:rPr lang="en-US" sz="1800" dirty="0">
                <a:latin typeface="Franklin Gothic Book" panose="020B0503020102020204" pitchFamily="34" charset="0"/>
              </a:rPr>
              <a:t>to see how to register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Franklin Gothic Book" panose="020B0503020102020204" pitchFamily="34" charset="0"/>
              </a:rPr>
              <a:t>Check out the </a:t>
            </a:r>
            <a:r>
              <a:rPr lang="en-US" sz="1800" dirty="0">
                <a:latin typeface="Franklin Gothic Book" panose="020B0503020102020204" pitchFamily="34" charset="0"/>
                <a:hlinkClick r:id="rId5"/>
              </a:rPr>
              <a:t>PearsonStudents YouTube channel</a:t>
            </a:r>
            <a:r>
              <a:rPr lang="en-US" sz="1800" dirty="0">
                <a:latin typeface="Franklin Gothic Book" panose="020B0503020102020204" pitchFamily="34" charset="0"/>
              </a:rPr>
              <a:t> for tips on how </a:t>
            </a:r>
            <a:r>
              <a:rPr lang="en-US" sz="1800" dirty="0" err="1">
                <a:latin typeface="Franklin Gothic Book" panose="020B0503020102020204" pitchFamily="34" charset="0"/>
              </a:rPr>
              <a:t>MyLab</a:t>
            </a:r>
            <a:r>
              <a:rPr lang="en-US" sz="1800" dirty="0">
                <a:latin typeface="Franklin Gothic Book" panose="020B0503020102020204" pitchFamily="34" charset="0"/>
              </a:rPr>
              <a:t> and Mastering can help you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Franklin Gothic Book" panose="020B0503020102020204" pitchFamily="34" charset="0"/>
              </a:rPr>
              <a:t>Stay in touch with us! Bookmark the Pearson Students Website http://pearsonstudents.com</a:t>
            </a:r>
          </a:p>
          <a:p>
            <a:endParaRPr lang="en-US" sz="1350" dirty="0">
              <a:latin typeface="Franklin Gothic Book" panose="020B0503020102020204" pitchFamily="34" charset="0"/>
            </a:endParaRPr>
          </a:p>
          <a:p>
            <a:endParaRPr lang="en-US" sz="13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6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467" y="447137"/>
            <a:ext cx="7005347" cy="318821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3057"/>
                </a:solidFill>
              </a:rPr>
              <a:t>Step 1: </a:t>
            </a:r>
            <a:endParaRPr lang="en-CA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0992" y="447137"/>
            <a:ext cx="6790961" cy="2161114"/>
          </a:xfrm>
        </p:spPr>
        <p:txBody>
          <a:bodyPr>
            <a:no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Users who purchased </a:t>
            </a:r>
            <a:r>
              <a:rPr lang="en-CA" sz="1600" dirty="0" err="1">
                <a:ea typeface="Franklin Gothic Book" panose="020B0503020102020204" pitchFamily="34" charset="0"/>
                <a:cs typeface="Times New Roman" panose="02020603050405020304" pitchFamily="18" charset="0"/>
              </a:rPr>
              <a:t>MasteringAstronomy</a:t>
            </a: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>
                <a:solidFill>
                  <a:srgbClr val="FF0000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WITH</a:t>
            </a: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ea typeface="Franklin Gothic Book" panose="020B0503020102020204" pitchFamily="34" charset="0"/>
                <a:cs typeface="Times New Roman" panose="02020603050405020304" pitchFamily="18" charset="0"/>
              </a:rPr>
              <a:t>etext</a:t>
            </a: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, go to: </a:t>
            </a:r>
            <a:r>
              <a:rPr lang="en-CA" sz="1600" dirty="0">
                <a:solidFill>
                  <a:srgbClr val="FF0000"/>
                </a:solidFill>
                <a:ea typeface="Franklin Gothic Book" panose="020B0503020102020204" pitchFamily="34" charset="0"/>
                <a:cs typeface="Times New Roman" panose="02020603050405020304" pitchFamily="18" charset="0"/>
                <a:hlinkClick r:id="rId3"/>
              </a:rPr>
              <a:t>www.masteringastronomy.com</a:t>
            </a:r>
            <a:r>
              <a:rPr lang="en-CA" sz="1600" dirty="0">
                <a:solidFill>
                  <a:srgbClr val="FF0000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  </a:t>
            </a:r>
            <a:r>
              <a:rPr lang="en-CA" sz="1600" dirty="0">
                <a:solidFill>
                  <a:schemeClr val="bg2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and follow the instructions below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Users who bought an access card  </a:t>
            </a:r>
            <a:r>
              <a:rPr lang="en-CA" sz="1600" b="1" dirty="0">
                <a:solidFill>
                  <a:srgbClr val="FF0000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WITHOUT</a:t>
            </a: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ea typeface="Franklin Gothic Book" panose="020B0503020102020204" pitchFamily="34" charset="0"/>
                <a:cs typeface="Times New Roman" panose="02020603050405020304" pitchFamily="18" charset="0"/>
              </a:rPr>
              <a:t>etext</a:t>
            </a:r>
            <a:r>
              <a:rPr lang="en-CA" sz="1600" dirty="0">
                <a:ea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en-CA" sz="1600">
                <a:ea typeface="Franklin Gothic Book" panose="020B0503020102020204" pitchFamily="34" charset="0"/>
                <a:cs typeface="Times New Roman" panose="02020603050405020304" pitchFamily="18" charset="0"/>
              </a:rPr>
              <a:t>go </a:t>
            </a:r>
            <a:r>
              <a:rPr lang="en-CA" sz="1600" smtClean="0">
                <a:ea typeface="Franklin Gothic Book" panose="020B0503020102020204" pitchFamily="34" charset="0"/>
                <a:cs typeface="Times New Roman" panose="02020603050405020304" pitchFamily="18" charset="0"/>
              </a:rPr>
              <a:t>to:</a:t>
            </a:r>
            <a:endParaRPr lang="en-CA" sz="1600" dirty="0" smtClean="0"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4"/>
              </a:rPr>
              <a:t>https://register.pearsoncmg.com/reg/include/consent.jsp?originalDest=/reg/register/reg1.jsp</a:t>
            </a:r>
            <a:endParaRPr lang="en-CA" sz="1600" dirty="0"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3553" y="3558988"/>
            <a:ext cx="2250141" cy="1420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2400"/>
              </a:lnSpc>
              <a:spcAft>
                <a:spcPts val="450"/>
              </a:spcAft>
            </a:pPr>
            <a:r>
              <a:rPr lang="en-CA" sz="160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Select Student-Register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pPr lvl="0">
              <a:lnSpc>
                <a:spcPts val="2400"/>
              </a:lnSpc>
              <a:spcAft>
                <a:spcPts val="450"/>
              </a:spcAft>
            </a:pPr>
            <a:r>
              <a:rPr lang="en-CA" sz="160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(We recommend you using Chrome or Firefox)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57" y="2600999"/>
            <a:ext cx="5621616" cy="33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8173" y="440036"/>
            <a:ext cx="4510021" cy="640046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057"/>
                </a:solidFill>
              </a:rPr>
              <a:t>Step 2: </a:t>
            </a:r>
            <a:r>
              <a:rPr lang="en-US" sz="2700" dirty="0"/>
              <a:t>Confirm you have…</a:t>
            </a:r>
            <a:endParaRPr lang="en-CA" sz="2000" dirty="0">
              <a:solidFill>
                <a:srgbClr val="00305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040" y="1210089"/>
            <a:ext cx="63841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>
                <a:solidFill>
                  <a:srgbClr val="003057"/>
                </a:solidFill>
              </a:rPr>
              <a:t>a valid email address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solidFill>
                  <a:srgbClr val="003057"/>
                </a:solidFill>
              </a:rPr>
              <a:t>Course ID </a:t>
            </a:r>
            <a:r>
              <a:rPr lang="en-US" dirty="0" smtClean="0">
                <a:solidFill>
                  <a:srgbClr val="FF0000"/>
                </a:solidFill>
              </a:rPr>
              <a:t>MAELLISON87855</a:t>
            </a:r>
            <a:endParaRPr lang="en-US" dirty="0">
              <a:solidFill>
                <a:srgbClr val="003057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solidFill>
                  <a:srgbClr val="003057"/>
                </a:solidFill>
              </a:rPr>
              <a:t>Access Code OR Credit Card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59" y="2171093"/>
            <a:ext cx="6938682" cy="38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0146" y="1304188"/>
            <a:ext cx="5930055" cy="945975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3057"/>
                </a:solidFill>
              </a:rPr>
              <a:t>Step 3: </a:t>
            </a:r>
            <a:r>
              <a:rPr lang="en-US" sz="2700" dirty="0" smtClean="0">
                <a:solidFill>
                  <a:srgbClr val="003057"/>
                </a:solidFill>
              </a:rPr>
              <a:t>Enter course ID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>
                <a:solidFill>
                  <a:srgbClr val="FF0000"/>
                </a:solidFill>
              </a:rPr>
              <a:t>MAELLISON87855</a:t>
            </a:r>
            <a:endParaRPr lang="en-CA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2" y="2597946"/>
            <a:ext cx="7756318" cy="255242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47052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888" y="410007"/>
            <a:ext cx="8098340" cy="440032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3057"/>
                </a:solidFill>
              </a:rPr>
              <a:t>Step 4: </a:t>
            </a:r>
            <a:r>
              <a:rPr lang="en-US" sz="2700" dirty="0"/>
              <a:t>Create an account or sign into existing account</a:t>
            </a:r>
            <a:endParaRPr lang="en-CA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36347" y="1009967"/>
            <a:ext cx="8213890" cy="3494942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The FIRST time you attempt to access your </a:t>
            </a:r>
            <a:r>
              <a:rPr lang="en-US" sz="1350" i="1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Mastering</a:t>
            </a:r>
            <a:r>
              <a:rPr lang="en-US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 course, you will be asked to register.</a:t>
            </a:r>
            <a:endParaRPr lang="en-CA" sz="1350" dirty="0">
              <a:solidFill>
                <a:srgbClr val="003057"/>
              </a:solidFill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CA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Read and Accept the End-User License Agreement and Privacy Policy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CA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On the next page, you will be asked to CREATE a Pearson account or sign into an EXISTING Pearson account.</a:t>
            </a:r>
          </a:p>
          <a:p>
            <a:pPr marL="600075" lvl="1" indent="-257175">
              <a:spcAft>
                <a:spcPts val="450"/>
              </a:spcAft>
              <a:buFont typeface="Franklin Gothic Book" panose="020B0503020102020204" pitchFamily="34" charset="0"/>
              <a:buChar char="→"/>
            </a:pPr>
            <a:r>
              <a:rPr lang="en-US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If this is your first time registering for a Pearson product, click </a:t>
            </a:r>
            <a:r>
              <a:rPr lang="en-US" sz="1350" b="1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Create</a:t>
            </a:r>
            <a:r>
              <a:rPr lang="en-US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 to and fill out the necessary information.</a:t>
            </a:r>
          </a:p>
          <a:p>
            <a:pPr marL="600075" lvl="1" indent="-257175">
              <a:spcAft>
                <a:spcPts val="450"/>
              </a:spcAft>
              <a:buFont typeface="Franklin Gothic Book" panose="020B0503020102020204" pitchFamily="34" charset="0"/>
              <a:buChar char="→"/>
            </a:pPr>
            <a:r>
              <a:rPr lang="en-US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I</a:t>
            </a:r>
            <a:r>
              <a:rPr lang="en-CA" sz="1350" dirty="0">
                <a:solidFill>
                  <a:srgbClr val="003057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f you already have a Pearson Account (if you have used a Pearson product in one of your other courses) you should Sign In with Your Pearson account by entering your Username and Password into the fields provided.</a:t>
            </a:r>
          </a:p>
          <a:p>
            <a:pPr>
              <a:spcAft>
                <a:spcPts val="450"/>
              </a:spcAft>
            </a:pPr>
            <a:endParaRPr lang="en-US" dirty="0"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902" y="3800230"/>
            <a:ext cx="5096291" cy="264642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27406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888" y="1181184"/>
            <a:ext cx="3287350" cy="725365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3057"/>
                </a:solidFill>
              </a:rPr>
              <a:t>Step 5: </a:t>
            </a:r>
            <a:r>
              <a:rPr lang="en-US" sz="2700" dirty="0"/>
              <a:t>Select Your Access Option</a:t>
            </a:r>
            <a:endParaRPr lang="en-CA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1888" y="1849855"/>
            <a:ext cx="2968513" cy="380054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endParaRPr lang="en-US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sz="1800" dirty="0">
                <a:latin typeface="Franklin Gothic Book" panose="020B0503020102020204" pitchFamily="34" charset="0"/>
              </a:rPr>
              <a:t>You will have the following choices: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Enter the Access Code (usually purchased at the bookstore).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Purchase Access – you will need a credit card to do this.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Temporary Access (14 days).</a:t>
            </a:r>
          </a:p>
          <a:p>
            <a:pPr>
              <a:spcAft>
                <a:spcPts val="450"/>
              </a:spcAft>
            </a:pPr>
            <a:endParaRPr lang="en-US" sz="1350" dirty="0"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endParaRPr lang="en-CA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95" y="886006"/>
            <a:ext cx="5090642" cy="470440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59177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8603806" cy="1600200"/>
          </a:xfrm>
        </p:spPr>
        <p:txBody>
          <a:bodyPr/>
          <a:lstStyle/>
          <a:p>
            <a:r>
              <a:rPr lang="en-US" dirty="0"/>
              <a:t>Follow the instructions to add an account and enter your code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9" y="2317190"/>
            <a:ext cx="5728447" cy="3569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130A-8811-410E-9D75-F8377EBC8C1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84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888" y="1181184"/>
            <a:ext cx="3287350" cy="725365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3057"/>
                </a:solidFill>
              </a:rPr>
              <a:t>Step 6: </a:t>
            </a:r>
            <a:r>
              <a:rPr lang="en-US" sz="2700" dirty="0"/>
              <a:t>Registration Confirmation</a:t>
            </a:r>
            <a:endParaRPr lang="en-CA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1888" y="1849855"/>
            <a:ext cx="2968513" cy="380054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endParaRPr lang="en-US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sz="1800" dirty="0">
                <a:latin typeface="Franklin Gothic Book" panose="020B0503020102020204" pitchFamily="34" charset="0"/>
              </a:rPr>
              <a:t>Congratulations, you are now registered in Mastering!</a:t>
            </a:r>
            <a:br>
              <a:rPr lang="en-US" sz="1800" dirty="0">
                <a:latin typeface="Franklin Gothic Book" panose="020B0503020102020204" pitchFamily="34" charset="0"/>
              </a:rPr>
            </a:br>
            <a:r>
              <a:rPr lang="en-US" sz="1800" dirty="0">
                <a:latin typeface="Franklin Gothic Book" panose="020B0503020102020204" pitchFamily="34" charset="0"/>
              </a:rPr>
              <a:t/>
            </a:r>
            <a:br>
              <a:rPr lang="en-US" sz="1800" dirty="0">
                <a:latin typeface="Franklin Gothic Book" panose="020B0503020102020204" pitchFamily="34" charset="0"/>
              </a:rPr>
            </a:br>
            <a:r>
              <a:rPr lang="en-US" sz="1800" dirty="0">
                <a:latin typeface="Franklin Gothic Book" panose="020B0503020102020204" pitchFamily="34" charset="0"/>
              </a:rPr>
              <a:t>One last step to make sure you are registered into your professor’s course.</a:t>
            </a:r>
            <a:endParaRPr lang="en-US" sz="1800" dirty="0"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endParaRPr lang="en-US" sz="1350" dirty="0"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endParaRPr lang="en-CA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86" y="1064565"/>
            <a:ext cx="4385848" cy="442579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5349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826825"/>
            <a:ext cx="5047337" cy="606110"/>
          </a:xfrm>
        </p:spPr>
        <p:txBody>
          <a:bodyPr/>
          <a:lstStyle/>
          <a:p>
            <a:r>
              <a:rPr lang="en-US" sz="2700" dirty="0">
                <a:solidFill>
                  <a:srgbClr val="003057"/>
                </a:solidFill>
              </a:rPr>
              <a:t>Step 7: </a:t>
            </a:r>
            <a:r>
              <a:rPr lang="en-US" sz="2700" dirty="0"/>
              <a:t>Join Your Course</a:t>
            </a:r>
            <a:endParaRPr lang="en-CA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07076"/>
            <a:ext cx="3178154" cy="285869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Franklin Gothic Book" panose="020B0503020102020204" pitchFamily="34" charset="0"/>
              </a:rPr>
              <a:t>If your professor has given you a course ID, select ‘Yes’  </a:t>
            </a:r>
          </a:p>
          <a:p>
            <a:endParaRPr lang="en-US" sz="1800" dirty="0">
              <a:latin typeface="Franklin Gothic Book" panose="020B0503020102020204" pitchFamily="34" charset="0"/>
            </a:endParaRPr>
          </a:p>
          <a:p>
            <a:r>
              <a:rPr lang="en-US" sz="1800" dirty="0">
                <a:latin typeface="Franklin Gothic Book" panose="020B0503020102020204" pitchFamily="34" charset="0"/>
              </a:rPr>
              <a:t>Congratulations, you are now registered into your professor’s course!</a:t>
            </a:r>
          </a:p>
          <a:p>
            <a:endParaRPr lang="en-US" sz="135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slid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950" y="1758602"/>
            <a:ext cx="4783136" cy="310469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974739363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 Guidance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earson Guidance 19th November 2015" id="{96A493FD-F3E3-5F47-B3C0-29D94C819F03}" vid="{027E7AB3-4C08-6C47-8522-9F09A1CD5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 Guidance 19th November 2015</Template>
  <TotalTime>1967</TotalTime>
  <Words>464</Words>
  <Application>Microsoft Macintosh PowerPoint</Application>
  <PresentationFormat>On-screen Show (4:3)</PresentationFormat>
  <Paragraphs>59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Pearson Guidance</vt:lpstr>
      <vt:lpstr>PowerPoint Presentation</vt:lpstr>
      <vt:lpstr>Step 1: </vt:lpstr>
      <vt:lpstr>Step 2: Confirm you have…</vt:lpstr>
      <vt:lpstr>Step 3: Enter course ID MAELLISON87855</vt:lpstr>
      <vt:lpstr>Step 4: Create an account or sign into existing account</vt:lpstr>
      <vt:lpstr>Step 5: Select Your Access Option</vt:lpstr>
      <vt:lpstr>Follow the instructions to add an account and enter your code</vt:lpstr>
      <vt:lpstr>Step 6: Registration Confirmation</vt:lpstr>
      <vt:lpstr>Step 7: Join Your Course</vt:lpstr>
      <vt:lpstr>Make sure you are in the right course id</vt:lpstr>
      <vt:lpstr>PowerPoint Presentation</vt:lpstr>
      <vt:lpstr>PowerPoint Presentation</vt:lpstr>
      <vt:lpstr>Need Help?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2ce P2P</dc:title>
  <dc:creator>Varley, Claire</dc:creator>
  <cp:lastModifiedBy>Sara Ellison</cp:lastModifiedBy>
  <cp:revision>66</cp:revision>
  <cp:lastPrinted>2016-07-07T16:06:14Z</cp:lastPrinted>
  <dcterms:created xsi:type="dcterms:W3CDTF">2016-07-07T14:58:30Z</dcterms:created>
  <dcterms:modified xsi:type="dcterms:W3CDTF">2017-01-04T16:58:14Z</dcterms:modified>
</cp:coreProperties>
</file>