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81" r:id="rId3"/>
    <p:sldId id="282" r:id="rId4"/>
    <p:sldId id="283" r:id="rId5"/>
    <p:sldId id="284" r:id="rId6"/>
    <p:sldId id="285" r:id="rId7"/>
    <p:sldId id="274" r:id="rId8"/>
    <p:sldId id="291" r:id="rId9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080" y="-120"/>
      </p:cViewPr>
      <p:guideLst>
        <p:guide orient="horz" pos="770"/>
        <p:guide pos="13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EEB95-37EB-49FC-91D9-9A35DD0B018D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7E2F0-C993-49E3-A114-7872F3C6EED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B364-D7DB-49F3-A51D-95F86244EB6B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8EC2-2F59-41BF-826A-E8A2D9B4AD91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94E19-2DF1-480D-8EFB-C74E12D16525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04044-4BF5-4661-912F-1D31BF2F7310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C1E45-6EE7-4AEC-AC24-2B0DB17EBB1F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0E065-D75B-459E-834D-0B3DF13FB77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59BB-E57B-4648-A9EF-962302A6BB42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2B013-BCCE-4063-A08B-1AECD6650F3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F1FA8-36A8-48F9-9D66-18AA4DA21D9E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027-F20A-4DB2-9A53-C400794DAF9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D2BC9-22C9-462D-99B9-AE82501A77AF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DE40-828A-45A2-B49C-6270EB734855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11C64-A87A-485B-A9F8-ECEA27037552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79754-7839-4A8C-874B-7F629940DCC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6A574-5DB0-4717-A9D0-425E6885BBBF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FDFF1-5581-4B43-A0FC-63945BACE2A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6179-6EB4-46FA-8B54-B151AC657EE9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0389C-43FE-43CC-B48B-C24B9F5861B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767B4-6E2B-4A35-942A-F7057F173176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0CFE9-2011-4C61-9335-555C26F5D687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fr-CA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EEDB8CC-6502-4A84-9AD6-C9F7E6D58511}" type="datetimeFigureOut">
              <a:rPr lang="fr-FR"/>
              <a:pPr>
                <a:defRPr/>
              </a:pPr>
              <a:t>13-11-12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B23B991-22CB-429E-88C5-3C2C53A22C7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870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SCUBA-2:  </a:t>
            </a:r>
            <a:r>
              <a:rPr lang="en-US" sz="2800" b="1" dirty="0" err="1" smtClean="0"/>
              <a:t>σ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Orionis</a:t>
            </a:r>
            <a:r>
              <a:rPr lang="en-US" sz="2800" b="1" dirty="0" smtClean="0"/>
              <a:t> Star Cluster Deep Imaging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775865"/>
            <a:ext cx="4772879" cy="4142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1632" y="752775"/>
            <a:ext cx="3833093" cy="549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σ</a:t>
            </a:r>
            <a:r>
              <a:rPr lang="en-US" dirty="0" smtClean="0"/>
              <a:t> </a:t>
            </a:r>
            <a:r>
              <a:rPr lang="en-US" dirty="0" err="1" smtClean="0"/>
              <a:t>Orionis</a:t>
            </a:r>
            <a:r>
              <a:rPr lang="en-US" dirty="0" smtClean="0"/>
              <a:t> estimated age 0.5 </a:t>
            </a:r>
            <a:r>
              <a:rPr lang="en-US" dirty="0" err="1" smtClean="0"/>
              <a:t>Myr</a:t>
            </a:r>
            <a:r>
              <a:rPr lang="en-US" dirty="0" smtClean="0"/>
              <a:t>.</a:t>
            </a:r>
          </a:p>
          <a:p>
            <a:pPr>
              <a:lnSpc>
                <a:spcPct val="50000"/>
              </a:lnSpc>
            </a:pPr>
            <a:endParaRPr lang="en-US" dirty="0" smtClean="0"/>
          </a:p>
          <a:p>
            <a:r>
              <a:rPr lang="en-US" dirty="0" smtClean="0"/>
              <a:t>0.5</a:t>
            </a:r>
            <a:r>
              <a:rPr lang="en-US" baseline="30000" dirty="0" smtClean="0"/>
              <a:t>o</a:t>
            </a:r>
            <a:r>
              <a:rPr lang="en-US" dirty="0" smtClean="0"/>
              <a:t> field contains 297 young stars.</a:t>
            </a:r>
          </a:p>
          <a:p>
            <a:pPr>
              <a:lnSpc>
                <a:spcPct val="50000"/>
              </a:lnSpc>
            </a:pPr>
            <a:endParaRPr lang="en-US" dirty="0"/>
          </a:p>
          <a:p>
            <a:r>
              <a:rPr lang="en-US" dirty="0" smtClean="0"/>
              <a:t>8 proto-planetary disks detected.</a:t>
            </a:r>
          </a:p>
          <a:p>
            <a:r>
              <a:rPr lang="en-US" dirty="0" smtClean="0"/>
              <a:t>	- masses 5-16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jup</a:t>
            </a:r>
            <a:endParaRPr lang="en-US" baseline="-25000" dirty="0" smtClean="0"/>
          </a:p>
          <a:p>
            <a:pPr>
              <a:lnSpc>
                <a:spcPct val="50000"/>
              </a:lnSpc>
            </a:pPr>
            <a:endParaRPr lang="en-US" dirty="0"/>
          </a:p>
          <a:p>
            <a:r>
              <a:rPr lang="en-US" dirty="0" smtClean="0"/>
              <a:t>3 non-stellar sources, likely SMGs.</a:t>
            </a:r>
          </a:p>
          <a:p>
            <a:pPr>
              <a:lnSpc>
                <a:spcPct val="50000"/>
              </a:lnSpc>
            </a:pPr>
            <a:endParaRPr lang="en-US" dirty="0" smtClean="0"/>
          </a:p>
          <a:p>
            <a:r>
              <a:rPr lang="en-US" dirty="0" smtClean="0"/>
              <a:t>Stacking up all non-detections reveals excess emission. </a:t>
            </a:r>
          </a:p>
          <a:p>
            <a:r>
              <a:rPr lang="en-US" dirty="0" smtClean="0"/>
              <a:t>	- mean mass  </a:t>
            </a:r>
          </a:p>
          <a:p>
            <a:r>
              <a:rPr lang="en-US" dirty="0"/>
              <a:t> </a:t>
            </a:r>
            <a:r>
              <a:rPr lang="en-US" dirty="0" smtClean="0"/>
              <a:t>           ~ 0.5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jup</a:t>
            </a:r>
            <a:endParaRPr lang="en-US" baseline="-25000" dirty="0" smtClean="0"/>
          </a:p>
          <a:p>
            <a:pPr>
              <a:lnSpc>
                <a:spcPct val="50000"/>
              </a:lnSpc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Comparison with much younger Taurus star cluster indicates significant disk mass evolution.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44942" y="6153059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31hrs –&gt; 2.9 </a:t>
            </a:r>
            <a:r>
              <a:rPr lang="en-US" dirty="0" err="1" smtClean="0"/>
              <a:t>mJy</a:t>
            </a:r>
            <a:r>
              <a:rPr lang="en-US" dirty="0" smtClean="0"/>
              <a:t>/</a:t>
            </a:r>
            <a:r>
              <a:rPr lang="en-US" dirty="0" err="1" smtClean="0"/>
              <a:t>bm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4808213"/>
            <a:ext cx="1928095" cy="19359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7897" y="3561758"/>
            <a:ext cx="1834583" cy="1811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2160" y="6427551"/>
            <a:ext cx="30798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Williams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50000" y="920174"/>
            <a:ext cx="941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</a:t>
            </a:r>
          </a:p>
          <a:p>
            <a:pPr algn="r"/>
            <a:r>
              <a:rPr lang="en-US" sz="1600" b="1" dirty="0"/>
              <a:t> </a:t>
            </a:r>
            <a:r>
              <a:rPr lang="en-US" sz="1600" b="1" dirty="0" smtClean="0"/>
              <a:t>     850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407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87313"/>
            <a:ext cx="9036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SCUBA-2:  Cosmology Legacy Survey Blank Field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23982"/>
            <a:ext cx="8823751" cy="4161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1526" y="937745"/>
            <a:ext cx="9416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</a:t>
            </a:r>
          </a:p>
          <a:p>
            <a:pPr algn="r"/>
            <a:r>
              <a:rPr lang="en-US" sz="1600" b="1" dirty="0"/>
              <a:t> </a:t>
            </a:r>
            <a:r>
              <a:rPr lang="en-US" sz="1600" b="1" dirty="0" smtClean="0"/>
              <a:t>     450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61470" y="918838"/>
            <a:ext cx="9218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Herschel</a:t>
            </a:r>
          </a:p>
          <a:p>
            <a:r>
              <a:rPr lang="en-US" sz="1600" b="1" dirty="0" smtClean="0"/>
              <a:t>500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73" y="4889988"/>
            <a:ext cx="1940531" cy="17284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Box 12"/>
          <p:cNvSpPr txBox="1"/>
          <p:nvPr/>
        </p:nvSpPr>
        <p:spPr>
          <a:xfrm>
            <a:off x="2195736" y="5032959"/>
            <a:ext cx="6948264" cy="152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 smtClean="0"/>
              <a:t>140 arcmin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HST-Candles Blank Field, observed to 1.3 </a:t>
            </a:r>
            <a:r>
              <a:rPr lang="en-US" sz="1600" dirty="0" err="1" smtClean="0"/>
              <a:t>mJy</a:t>
            </a:r>
            <a:r>
              <a:rPr lang="en-US" sz="1600" dirty="0" smtClean="0"/>
              <a:t> at 450 </a:t>
            </a:r>
            <a:r>
              <a:rPr lang="en-US" sz="1600" dirty="0" err="1" smtClean="0"/>
              <a:t>μm</a:t>
            </a:r>
            <a:r>
              <a:rPr lang="en-US" sz="1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60 SMGs identified with &gt; 3.75σ -&gt; directly resolve 16±7 percent of CIB.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Statistical stacking of 24μm emitters recovers an additional ~40 percent.</a:t>
            </a:r>
          </a:p>
          <a:p>
            <a:pPr>
              <a:lnSpc>
                <a:spcPct val="120000"/>
              </a:lnSpc>
            </a:pPr>
            <a:r>
              <a:rPr lang="en-US" sz="1600" dirty="0" smtClean="0"/>
              <a:t>Average redshift of emitters is estimated to be &lt;z&gt; = 1.3.</a:t>
            </a:r>
          </a:p>
          <a:p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940152" y="6439421"/>
            <a:ext cx="31580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FF0000"/>
                </a:solidFill>
              </a:rPr>
              <a:t>Geach</a:t>
            </a:r>
            <a:r>
              <a:rPr lang="en-US" b="1" dirty="0" smtClean="0">
                <a:solidFill>
                  <a:srgbClr val="FF0000"/>
                </a:solidFill>
              </a:rPr>
              <a:t> et al. 2013, MNRAS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3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31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SCUBA-2:  Mapping in the Perseus Molecular Cloud (B1)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84169" y="6439421"/>
            <a:ext cx="300701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err="1" smtClean="0">
                <a:solidFill>
                  <a:srgbClr val="FF0000"/>
                </a:solidFill>
              </a:rPr>
              <a:t>Sadavoy</a:t>
            </a:r>
            <a:r>
              <a:rPr lang="en-US" b="1" dirty="0" smtClean="0">
                <a:solidFill>
                  <a:srgbClr val="FF0000"/>
                </a:solidFill>
              </a:rPr>
              <a:t>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2" y="594504"/>
            <a:ext cx="5952298" cy="59522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0270" y="917426"/>
            <a:ext cx="312091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Part of the Gould Belt JCMT Legacy Survey.</a:t>
            </a:r>
          </a:p>
          <a:p>
            <a:pPr>
              <a:lnSpc>
                <a:spcPct val="50000"/>
              </a:lnSpc>
            </a:pPr>
            <a:endParaRPr lang="en-US" sz="1600" dirty="0" smtClean="0"/>
          </a:p>
          <a:p>
            <a:r>
              <a:rPr lang="en-US" sz="1600" dirty="0" smtClean="0"/>
              <a:t>Images reveal importance of spatial resolution.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Disentangling dust properties (T</a:t>
            </a:r>
            <a:r>
              <a:rPr lang="en-US" sz="1600" baseline="-25000" dirty="0" smtClean="0"/>
              <a:t>d</a:t>
            </a:r>
            <a:r>
              <a:rPr lang="en-US" sz="1600" dirty="0" smtClean="0"/>
              <a:t>, </a:t>
            </a:r>
            <a:r>
              <a:rPr lang="en-US" sz="1600" dirty="0" err="1" smtClean="0"/>
              <a:t>κ</a:t>
            </a:r>
            <a:r>
              <a:rPr lang="en-US" sz="1600" baseline="-25000" dirty="0" err="1" smtClean="0"/>
              <a:t>d</a:t>
            </a:r>
            <a:r>
              <a:rPr lang="en-US" sz="1600" dirty="0" smtClean="0"/>
              <a:t>) requires both JCMT and Herschel observations.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Emissivity power-law, β, found to vary with density in region.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β~2, moderate density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- β ~ 1.6, high density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6336" y="6475471"/>
            <a:ext cx="2134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SCUBA-2: 450 ,850 </a:t>
            </a:r>
            <a:r>
              <a:rPr lang="en-US" sz="1600" b="1" dirty="0" err="1" smtClean="0"/>
              <a:t>μm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53600" y="6444903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/>
              <a:t>Herschel: 160 , 500 </a:t>
            </a:r>
            <a:r>
              <a:rPr lang="en-US" sz="1600" b="1" dirty="0" err="1" smtClean="0"/>
              <a:t>μm</a:t>
            </a:r>
            <a:r>
              <a:rPr lang="en-US" sz="1600" b="1" dirty="0" smtClean="0"/>
              <a:t>.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064" y="4365104"/>
            <a:ext cx="2763408" cy="187440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3428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5862" y="148705"/>
            <a:ext cx="9231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/>
              <a:t>RxA</a:t>
            </a:r>
            <a:r>
              <a:rPr lang="en-US" sz="2400" b="1" dirty="0" smtClean="0"/>
              <a:t>:  Correlating In-fall and Fractionation in Pre-Stellar Cores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00192" y="6439421"/>
            <a:ext cx="28068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Schnee</a:t>
            </a:r>
            <a:r>
              <a:rPr lang="en-US" b="1" dirty="0" smtClean="0">
                <a:solidFill>
                  <a:srgbClr val="FF0000"/>
                </a:solidFill>
              </a:rPr>
              <a:t>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02" y="945720"/>
            <a:ext cx="3105074" cy="2753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2" y="3845281"/>
            <a:ext cx="3105074" cy="27535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6576" y="3845281"/>
            <a:ext cx="2792261" cy="27356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2124" y="977818"/>
            <a:ext cx="545292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Kinematic HCO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(3-2) 267.6 GHz survey of 26 dense cores with previous [D/H] measurements.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Five exhibit inward motion, eleven outward motion, and nine ambiguous.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Comparing motion against [D/H] reveals that [D/H] &gt;1 correlates well with </a:t>
            </a:r>
            <a:r>
              <a:rPr lang="en-US" sz="1600" dirty="0" err="1" smtClean="0"/>
              <a:t>infall</a:t>
            </a:r>
            <a:r>
              <a:rPr lang="en-US" sz="1600" dirty="0"/>
              <a:t> </a:t>
            </a:r>
            <a:r>
              <a:rPr lang="en-US" sz="1600" dirty="0" smtClean="0"/>
              <a:t>(likely an evolutionary effect).</a:t>
            </a:r>
          </a:p>
          <a:p>
            <a:pPr>
              <a:lnSpc>
                <a:spcPct val="50000"/>
              </a:lnSpc>
            </a:pPr>
            <a:endParaRPr lang="en-US" sz="1600" dirty="0"/>
          </a:p>
          <a:p>
            <a:r>
              <a:rPr lang="en-US" sz="1600" dirty="0" smtClean="0"/>
              <a:t>Strong correlation of </a:t>
            </a:r>
            <a:r>
              <a:rPr lang="en-US" sz="1600" dirty="0" err="1" smtClean="0"/>
              <a:t>infall</a:t>
            </a:r>
            <a:r>
              <a:rPr lang="en-US" sz="1600" dirty="0" smtClean="0"/>
              <a:t> with gravitational (in)stability of cores (Jeans mass comparison).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980" y="4091872"/>
            <a:ext cx="2844308" cy="215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57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1487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HARP: CO High Resolution Survey of Galactic Plane (COHRS)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68144" y="6444044"/>
            <a:ext cx="31937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Dempsey et al. 2013, </a:t>
            </a:r>
            <a:r>
              <a:rPr lang="en-US" b="1" dirty="0" err="1" smtClean="0">
                <a:solidFill>
                  <a:srgbClr val="FF0000"/>
                </a:solidFill>
              </a:rPr>
              <a:t>ApJS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35896" y="3495625"/>
            <a:ext cx="5508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of </a:t>
            </a:r>
            <a:r>
              <a:rPr lang="en-US" baseline="30000" dirty="0" smtClean="0"/>
              <a:t>12</a:t>
            </a:r>
            <a:r>
              <a:rPr lang="en-US" dirty="0" smtClean="0"/>
              <a:t>CO (3-2) covering over 25 square degrees of the Galactic Plane (10</a:t>
            </a:r>
            <a:r>
              <a:rPr lang="en-US" baseline="30000" dirty="0" smtClean="0"/>
              <a:t>o</a:t>
            </a:r>
            <a:r>
              <a:rPr lang="en-US" dirty="0" smtClean="0"/>
              <a:t> &lt; l &lt; 55</a:t>
            </a:r>
            <a:r>
              <a:rPr lang="en-US" baseline="30000" dirty="0" smtClean="0"/>
              <a:t>o</a:t>
            </a:r>
            <a:r>
              <a:rPr lang="en-US" dirty="0" smtClean="0"/>
              <a:t>).</a:t>
            </a:r>
          </a:p>
          <a:p>
            <a:endParaRPr lang="en-US" dirty="0"/>
          </a:p>
          <a:p>
            <a:r>
              <a:rPr lang="en-US" dirty="0" smtClean="0"/>
              <a:t>Reduced data products are publicly available through VO-Space at CADC as 0.5</a:t>
            </a:r>
            <a:r>
              <a:rPr lang="en-US" baseline="30000" dirty="0" smtClean="0"/>
              <a:t>o</a:t>
            </a:r>
            <a:r>
              <a:rPr lang="en-US" dirty="0" smtClean="0"/>
              <a:t> tiles :</a:t>
            </a:r>
          </a:p>
          <a:p>
            <a:r>
              <a:rPr lang="en-US" dirty="0"/>
              <a:t>	</a:t>
            </a:r>
            <a:r>
              <a:rPr lang="en-US" dirty="0" smtClean="0"/>
              <a:t>- PPV data cubes smoothed to 1km/s resolution</a:t>
            </a:r>
          </a:p>
          <a:p>
            <a:r>
              <a:rPr lang="en-US" dirty="0"/>
              <a:t>	</a:t>
            </a:r>
            <a:r>
              <a:rPr lang="en-US" dirty="0" smtClean="0"/>
              <a:t>- Integrated intensity maps, clipped at 3σ</a:t>
            </a:r>
          </a:p>
          <a:p>
            <a:r>
              <a:rPr lang="en-US" dirty="0"/>
              <a:t>	</a:t>
            </a:r>
            <a:r>
              <a:rPr lang="en-US" dirty="0" smtClean="0"/>
              <a:t>- L-V maps (cubes collapsed over latitude)</a:t>
            </a:r>
            <a:endParaRPr lang="en-US" dirty="0"/>
          </a:p>
        </p:txBody>
      </p:sp>
      <p:pic>
        <p:nvPicPr>
          <p:cNvPr id="2" name="Picture 1" descr="COHRS_RELEASE1_INTEG_MAP-small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5" y="743817"/>
            <a:ext cx="9144000" cy="2351837"/>
          </a:xfrm>
          <a:prstGeom prst="rect">
            <a:avLst/>
          </a:prstGeom>
        </p:spPr>
      </p:pic>
      <p:pic>
        <p:nvPicPr>
          <p:cNvPr id="3" name="Picture 2" descr="spec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0" y="4918221"/>
            <a:ext cx="3490180" cy="1879869"/>
          </a:xfrm>
          <a:prstGeom prst="rect">
            <a:avLst/>
          </a:prstGeom>
        </p:spPr>
      </p:pic>
      <p:pic>
        <p:nvPicPr>
          <p:cNvPr id="9" name="Picture 8" descr="10p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36" y="3095654"/>
            <a:ext cx="1569175" cy="1554133"/>
          </a:xfrm>
          <a:prstGeom prst="rect">
            <a:avLst/>
          </a:prstGeom>
        </p:spPr>
      </p:pic>
      <p:pic>
        <p:nvPicPr>
          <p:cNvPr id="11" name="Picture 10" descr="w49_halfdeg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0" y="3099660"/>
            <a:ext cx="1781030" cy="15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CMT-ALM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6621835" cy="335597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1256" y="5085184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The JCMT in an ALMA 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07824" y="3213296"/>
            <a:ext cx="2880000" cy="288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flipV="1">
            <a:off x="1486853" y="4653136"/>
            <a:ext cx="72000" cy="7200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512" y="6300028"/>
            <a:ext cx="554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Fields of View: ALMA </a:t>
            </a:r>
            <a:r>
              <a:rPr lang="en-US" dirty="0" smtClean="0">
                <a:solidFill>
                  <a:srgbClr val="FFFF00"/>
                </a:solidFill>
              </a:rPr>
              <a:t>(yellow)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JCMT: SCUBA-2 </a:t>
            </a:r>
            <a:r>
              <a:rPr lang="en-US" dirty="0" smtClean="0">
                <a:solidFill>
                  <a:srgbClr val="FF0000"/>
                </a:solidFill>
              </a:rPr>
              <a:t>(red)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8711" y="129406"/>
            <a:ext cx="2555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Portion of the Universe accessible to both ALMA and the JCMT.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2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61256" y="5085184"/>
            <a:ext cx="8003232" cy="1143000"/>
          </a:xfrm>
        </p:spPr>
        <p:txBody>
          <a:bodyPr/>
          <a:lstStyle/>
          <a:p>
            <a:pPr algn="r"/>
            <a:r>
              <a:rPr lang="en-US" sz="4000" dirty="0" smtClean="0">
                <a:solidFill>
                  <a:schemeClr val="bg1"/>
                </a:solidFill>
              </a:rPr>
              <a:t>The JCMT in an ALMA Era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07824" y="3213296"/>
            <a:ext cx="2880000" cy="28800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 flipV="1">
            <a:off x="1486853" y="4653136"/>
            <a:ext cx="72000" cy="72008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36512" y="6300028"/>
            <a:ext cx="554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Fields of View: ALMA </a:t>
            </a:r>
            <a:r>
              <a:rPr lang="en-US" dirty="0" smtClean="0">
                <a:solidFill>
                  <a:srgbClr val="FFFF00"/>
                </a:solidFill>
              </a:rPr>
              <a:t>(yellow)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JCMT: SCUBA-2 </a:t>
            </a:r>
            <a:r>
              <a:rPr lang="en-US" dirty="0" smtClean="0">
                <a:solidFill>
                  <a:srgbClr val="FF0000"/>
                </a:solidFill>
              </a:rPr>
              <a:t>(red)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2200" y="129406"/>
            <a:ext cx="27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size and Field of View for JCMT:SCUBA-2 and Herschel 500 micron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55" r="24002"/>
          <a:stretch/>
        </p:blipFill>
        <p:spPr>
          <a:xfrm>
            <a:off x="600478" y="353492"/>
            <a:ext cx="5425270" cy="2750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4517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C10381496999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FE55DA1-C17C-4486-BE4A-62CC3A37E9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TC103814969990</Template>
  <TotalTime>811</TotalTime>
  <Words>465</Words>
  <Application>Microsoft Macintosh PowerPoint</Application>
  <PresentationFormat>On-screen Show (4:3)</PresentationFormat>
  <Paragraphs>70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TC103814969990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JCMT in an ALMA Era</vt:lpstr>
      <vt:lpstr>The JCMT in an ALMA Era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/>
  <cp:keywords/>
  <cp:lastModifiedBy>Doug Johnstone</cp:lastModifiedBy>
  <cp:revision>73</cp:revision>
  <dcterms:modified xsi:type="dcterms:W3CDTF">2013-11-12T23:02:39Z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TC103814969990</vt:lpwstr>
  </property>
</Properties>
</file>