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31"/>
  </p:notesMasterIdLst>
  <p:sldIdLst>
    <p:sldId id="259" r:id="rId3"/>
    <p:sldId id="276" r:id="rId4"/>
    <p:sldId id="261" r:id="rId5"/>
    <p:sldId id="265" r:id="rId6"/>
    <p:sldId id="277" r:id="rId7"/>
    <p:sldId id="278" r:id="rId8"/>
    <p:sldId id="280" r:id="rId9"/>
    <p:sldId id="286" r:id="rId10"/>
    <p:sldId id="268" r:id="rId11"/>
    <p:sldId id="287" r:id="rId12"/>
    <p:sldId id="292" r:id="rId13"/>
    <p:sldId id="281" r:id="rId14"/>
    <p:sldId id="282" r:id="rId15"/>
    <p:sldId id="283" r:id="rId16"/>
    <p:sldId id="285" r:id="rId17"/>
    <p:sldId id="288" r:id="rId18"/>
    <p:sldId id="274" r:id="rId19"/>
    <p:sldId id="291" r:id="rId20"/>
    <p:sldId id="295" r:id="rId21"/>
    <p:sldId id="296" r:id="rId22"/>
    <p:sldId id="298" r:id="rId23"/>
    <p:sldId id="297" r:id="rId24"/>
    <p:sldId id="262" r:id="rId25"/>
    <p:sldId id="264" r:id="rId26"/>
    <p:sldId id="279" r:id="rId27"/>
    <p:sldId id="266" r:id="rId28"/>
    <p:sldId id="294" r:id="rId29"/>
    <p:sldId id="284" r:id="rId30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2" y="-104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4B9B5-04AC-9248-ABB4-2B5D4955AE1E}" type="datetimeFigureOut">
              <a:rPr lang="en-US" smtClean="0"/>
              <a:t>13-12-18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705E7-E19A-8342-BE34-FC907993B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60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705E7-E19A-8342-BE34-FC907993B4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68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EEB95-37EB-49FC-91D9-9A35DD0B018D}" type="datetimeFigureOut">
              <a:rPr lang="fr-FR"/>
              <a:pPr>
                <a:defRPr/>
              </a:pPr>
              <a:t>13-12-18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7E2F0-C993-49E3-A114-7872F3C6EED6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BB364-D7DB-49F3-A51D-95F86244EB6B}" type="datetimeFigureOut">
              <a:rPr lang="fr-FR"/>
              <a:pPr>
                <a:defRPr/>
              </a:pPr>
              <a:t>13-12-18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58EC2-2F59-41BF-826A-E8A2D9B4AD91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94E19-2DF1-480D-8EFB-C74E12D16525}" type="datetimeFigureOut">
              <a:rPr lang="fr-FR"/>
              <a:pPr>
                <a:defRPr/>
              </a:pPr>
              <a:t>13-12-18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04044-4BF5-4661-912F-1D31BF2F731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C1E45-6EE7-4AEC-AC24-2B0DB17EBB1F}" type="datetimeFigureOut">
              <a:rPr lang="fr-FR"/>
              <a:pPr>
                <a:defRPr/>
              </a:pPr>
              <a:t>13-12-18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0E065-D75B-459E-834D-0B3DF13FB77B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259BB-E57B-4648-A9EF-962302A6BB42}" type="datetimeFigureOut">
              <a:rPr lang="fr-FR"/>
              <a:pPr>
                <a:defRPr/>
              </a:pPr>
              <a:t>13-12-18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2B013-BCCE-4063-A08B-1AECD6650F3B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F1FA8-36A8-48F9-9D66-18AA4DA21D9E}" type="datetimeFigureOut">
              <a:rPr lang="fr-FR"/>
              <a:pPr>
                <a:defRPr/>
              </a:pPr>
              <a:t>13-12-18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4D027-F20A-4DB2-9A53-C400794DAF9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D2BC9-22C9-462D-99B9-AE82501A77AF}" type="datetimeFigureOut">
              <a:rPr lang="fr-FR"/>
              <a:pPr>
                <a:defRPr/>
              </a:pPr>
              <a:t>13-12-18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0DE40-828A-45A2-B49C-6270EB734855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11C64-A87A-485B-A9F8-ECEA27037552}" type="datetimeFigureOut">
              <a:rPr lang="fr-FR"/>
              <a:pPr>
                <a:defRPr/>
              </a:pPr>
              <a:t>13-12-18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79754-7839-4A8C-874B-7F629940DCCD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6A574-5DB0-4717-A9D0-425E6885BBBF}" type="datetimeFigureOut">
              <a:rPr lang="fr-FR"/>
              <a:pPr>
                <a:defRPr/>
              </a:pPr>
              <a:t>13-12-18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FDFF1-5581-4B43-A0FC-63945BACE2A2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6179-6EB4-46FA-8B54-B151AC657EE9}" type="datetimeFigureOut">
              <a:rPr lang="fr-FR"/>
              <a:pPr>
                <a:defRPr/>
              </a:pPr>
              <a:t>13-12-18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0389C-43FE-43CC-B48B-C24B9F5861BB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767B4-6E2B-4A35-942A-F7057F173176}" type="datetimeFigureOut">
              <a:rPr lang="fr-FR"/>
              <a:pPr>
                <a:defRPr/>
              </a:pPr>
              <a:t>13-12-18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0CFE9-2011-4C61-9335-555C26F5D687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EEDB8CC-6502-4A84-9AD6-C9F7E6D58511}" type="datetimeFigureOut">
              <a:rPr lang="fr-FR"/>
              <a:pPr>
                <a:defRPr/>
              </a:pPr>
              <a:t>13-12-18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B23B991-22CB-429E-88C5-3C2C53A22C7B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7360"/>
            <a:ext cx="9144000" cy="1728192"/>
          </a:xfrm>
        </p:spPr>
        <p:txBody>
          <a:bodyPr/>
          <a:lstStyle/>
          <a:p>
            <a:r>
              <a:rPr lang="fr-CA" sz="3600" b="1" dirty="0" smtClean="0">
                <a:solidFill>
                  <a:schemeClr val="bg2"/>
                </a:solidFill>
              </a:rPr>
              <a:t>The Future of the </a:t>
            </a:r>
            <a:br>
              <a:rPr lang="fr-CA" sz="3600" b="1" dirty="0" smtClean="0">
                <a:solidFill>
                  <a:schemeClr val="bg2"/>
                </a:solidFill>
              </a:rPr>
            </a:br>
            <a:r>
              <a:rPr lang="fr-CA" sz="3600" b="1" dirty="0" smtClean="0">
                <a:solidFill>
                  <a:schemeClr val="bg2"/>
                </a:solidFill>
              </a:rPr>
              <a:t>James </a:t>
            </a:r>
            <a:r>
              <a:rPr lang="fr-CA" sz="3600" b="1" dirty="0" err="1" smtClean="0">
                <a:solidFill>
                  <a:schemeClr val="bg2"/>
                </a:solidFill>
              </a:rPr>
              <a:t>Clerk</a:t>
            </a:r>
            <a:r>
              <a:rPr lang="fr-CA" sz="3600" b="1" dirty="0" smtClean="0">
                <a:solidFill>
                  <a:schemeClr val="bg2"/>
                </a:solidFill>
              </a:rPr>
              <a:t> Maxwell </a:t>
            </a:r>
            <a:r>
              <a:rPr lang="fr-CA" sz="3600" b="1" dirty="0" err="1" smtClean="0">
                <a:solidFill>
                  <a:schemeClr val="bg2"/>
                </a:solidFill>
              </a:rPr>
              <a:t>Telescope</a:t>
            </a:r>
            <a:r>
              <a:rPr lang="fr-CA" sz="3600" b="1" dirty="0" smtClean="0">
                <a:solidFill>
                  <a:schemeClr val="bg2"/>
                </a:solidFill>
              </a:rPr>
              <a:t> </a:t>
            </a:r>
            <a:r>
              <a:rPr lang="fr-CA" sz="4000" b="1" dirty="0">
                <a:solidFill>
                  <a:schemeClr val="bg2"/>
                </a:solidFill>
              </a:rPr>
              <a:t/>
            </a:r>
            <a:br>
              <a:rPr lang="fr-CA" sz="4000" b="1" dirty="0">
                <a:solidFill>
                  <a:schemeClr val="bg2"/>
                </a:solidFill>
              </a:rPr>
            </a:br>
            <a:r>
              <a:rPr lang="fr-CA" sz="4000" b="1" dirty="0" smtClean="0">
                <a:solidFill>
                  <a:schemeClr val="bg2"/>
                </a:solidFill>
              </a:rPr>
              <a:t> </a:t>
            </a:r>
            <a:r>
              <a:rPr lang="fr-CA" sz="3200" b="1" dirty="0" err="1" smtClean="0">
                <a:solidFill>
                  <a:schemeClr val="bg2"/>
                </a:solidFill>
              </a:rPr>
              <a:t>Observing</a:t>
            </a:r>
            <a:r>
              <a:rPr lang="fr-CA" sz="3200" b="1" dirty="0" smtClean="0">
                <a:solidFill>
                  <a:schemeClr val="bg2"/>
                </a:solidFill>
              </a:rPr>
              <a:t> the </a:t>
            </a:r>
            <a:r>
              <a:rPr lang="fr-CA" sz="3200" b="1" dirty="0" err="1" smtClean="0">
                <a:solidFill>
                  <a:schemeClr val="bg2"/>
                </a:solidFill>
              </a:rPr>
              <a:t>Present</a:t>
            </a:r>
            <a:r>
              <a:rPr lang="fr-CA" sz="3200" b="1" dirty="0" smtClean="0">
                <a:solidFill>
                  <a:schemeClr val="bg2"/>
                </a:solidFill>
              </a:rPr>
              <a:t> and the </a:t>
            </a:r>
            <a:r>
              <a:rPr lang="fr-CA" sz="3200" b="1" dirty="0" err="1" smtClean="0">
                <a:solidFill>
                  <a:schemeClr val="bg2"/>
                </a:solidFill>
              </a:rPr>
              <a:t>Past</a:t>
            </a:r>
            <a:endParaRPr lang="en-US" sz="3200" b="1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62" y="4941168"/>
            <a:ext cx="6238630" cy="1728192"/>
          </a:xfrm>
        </p:spPr>
        <p:txBody>
          <a:bodyPr/>
          <a:lstStyle/>
          <a:p>
            <a:pPr marL="0" indent="0">
              <a:buNone/>
            </a:pPr>
            <a:r>
              <a:rPr lang="fr-CA" sz="2800" dirty="0">
                <a:solidFill>
                  <a:schemeClr val="bg1"/>
                </a:solidFill>
              </a:rPr>
              <a:t>Doug </a:t>
            </a:r>
            <a:r>
              <a:rPr lang="fr-CA" sz="2800" dirty="0" smtClean="0">
                <a:solidFill>
                  <a:schemeClr val="bg1"/>
                </a:solidFill>
              </a:rPr>
              <a:t>Johnstone: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fr-CA" sz="2400" dirty="0" smtClean="0">
                <a:solidFill>
                  <a:schemeClr val="bg1"/>
                </a:solidFill>
              </a:rPr>
              <a:t>-</a:t>
            </a:r>
            <a:r>
              <a:rPr lang="fr-CA" sz="2000" dirty="0" err="1" smtClean="0">
                <a:solidFill>
                  <a:schemeClr val="bg1"/>
                </a:solidFill>
              </a:rPr>
              <a:t>Associate</a:t>
            </a:r>
            <a:r>
              <a:rPr lang="fr-CA" sz="2000" dirty="0" smtClean="0">
                <a:solidFill>
                  <a:schemeClr val="bg1"/>
                </a:solidFill>
              </a:rPr>
              <a:t> </a:t>
            </a:r>
            <a:r>
              <a:rPr lang="fr-CA" sz="2000" dirty="0" err="1" smtClean="0">
                <a:solidFill>
                  <a:schemeClr val="bg1"/>
                </a:solidFill>
              </a:rPr>
              <a:t>Director</a:t>
            </a:r>
            <a:r>
              <a:rPr lang="fr-CA" sz="2000" dirty="0" smtClean="0">
                <a:solidFill>
                  <a:schemeClr val="bg1"/>
                </a:solidFill>
              </a:rPr>
              <a:t>, JCMT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fr-CA" sz="2000" dirty="0" smtClean="0">
                <a:solidFill>
                  <a:schemeClr val="bg1"/>
                </a:solidFill>
              </a:rPr>
              <a:t>-Senior </a:t>
            </a:r>
            <a:r>
              <a:rPr lang="fr-CA" sz="2000" dirty="0" err="1" smtClean="0">
                <a:solidFill>
                  <a:schemeClr val="bg1"/>
                </a:solidFill>
              </a:rPr>
              <a:t>Astronomer</a:t>
            </a:r>
            <a:r>
              <a:rPr lang="fr-CA" sz="2000" dirty="0" smtClean="0">
                <a:solidFill>
                  <a:schemeClr val="bg1"/>
                </a:solidFill>
              </a:rPr>
              <a:t>, NRC-Herzberg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fr-CA" sz="2000" dirty="0" smtClean="0">
                <a:solidFill>
                  <a:schemeClr val="bg1"/>
                </a:solidFill>
              </a:rPr>
              <a:t>-</a:t>
            </a:r>
            <a:r>
              <a:rPr lang="fr-CA" sz="2000" dirty="0" err="1" smtClean="0">
                <a:solidFill>
                  <a:schemeClr val="bg1"/>
                </a:solidFill>
              </a:rPr>
              <a:t>Associate</a:t>
            </a:r>
            <a:r>
              <a:rPr lang="fr-CA" sz="2000" dirty="0" smtClean="0">
                <a:solidFill>
                  <a:schemeClr val="bg1"/>
                </a:solidFill>
              </a:rPr>
              <a:t> Professer, U. Victoria, Canada</a:t>
            </a:r>
          </a:p>
          <a:p>
            <a:pPr marL="0" indent="0">
              <a:buNone/>
            </a:pPr>
            <a:endParaRPr lang="fr-C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0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5445224"/>
            <a:ext cx="9072562" cy="1143000"/>
          </a:xfrm>
        </p:spPr>
        <p:txBody>
          <a:bodyPr/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Dust temperature and location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50" y="2924944"/>
            <a:ext cx="6120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622310" y="87313"/>
            <a:ext cx="4521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Nearby Galaxies Survey – M51</a:t>
            </a:r>
          </a:p>
          <a:p>
            <a:r>
              <a:rPr lang="en-US" sz="2000" dirty="0" smtClean="0"/>
              <a:t>Wilson, Israel, and the NGLS 2012</a:t>
            </a:r>
          </a:p>
          <a:p>
            <a:r>
              <a:rPr lang="en-US" dirty="0" smtClean="0"/>
              <a:t>- SCUBA-2 (red: 850μm, blue: 450μm)</a:t>
            </a:r>
          </a:p>
          <a:p>
            <a:r>
              <a:rPr lang="en-US" dirty="0" smtClean="0"/>
              <a:t>- HST (green)</a:t>
            </a:r>
          </a:p>
        </p:txBody>
      </p:sp>
      <p:pic>
        <p:nvPicPr>
          <p:cNvPr id="3" name="Picture 2" descr="m51-pr_1073x149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" y="100767"/>
            <a:ext cx="3420442" cy="4759292"/>
          </a:xfrm>
          <a:prstGeom prst="rect">
            <a:avLst/>
          </a:prstGeom>
          <a:ln w="34925">
            <a:solidFill>
              <a:schemeClr val="bg1">
                <a:alpha val="89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2421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92015961_b9469d6c1c_z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" r="11360"/>
          <a:stretch/>
        </p:blipFill>
        <p:spPr>
          <a:xfrm>
            <a:off x="0" y="-27384"/>
            <a:ext cx="9144000" cy="687614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3528" y="73025"/>
            <a:ext cx="5976664" cy="1143000"/>
          </a:xfrm>
        </p:spPr>
        <p:txBody>
          <a:bodyPr/>
          <a:lstStyle/>
          <a:p>
            <a:pPr algn="l"/>
            <a:r>
              <a:rPr lang="en-US" b="1" dirty="0" smtClean="0"/>
              <a:t>Recent Scientific Success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44055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87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SCUBA-2:  </a:t>
            </a:r>
            <a:r>
              <a:rPr lang="en-US" sz="2800" b="1" dirty="0" err="1" smtClean="0"/>
              <a:t>σ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Orionis</a:t>
            </a:r>
            <a:r>
              <a:rPr lang="en-US" sz="2800" b="1" dirty="0" smtClean="0"/>
              <a:t> Star Cluster Deep Imaging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775865"/>
            <a:ext cx="4772879" cy="41424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1632" y="752775"/>
            <a:ext cx="3833093" cy="5493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σ</a:t>
            </a:r>
            <a:r>
              <a:rPr lang="en-US" dirty="0" smtClean="0"/>
              <a:t> </a:t>
            </a:r>
            <a:r>
              <a:rPr lang="en-US" dirty="0" err="1" smtClean="0"/>
              <a:t>Orionis</a:t>
            </a:r>
            <a:r>
              <a:rPr lang="en-US" dirty="0" smtClean="0"/>
              <a:t> estimated age 0.5 </a:t>
            </a:r>
            <a:r>
              <a:rPr lang="en-US" dirty="0" err="1" smtClean="0"/>
              <a:t>Myr</a:t>
            </a:r>
            <a:r>
              <a:rPr lang="en-US" dirty="0" smtClean="0"/>
              <a:t>.</a:t>
            </a:r>
          </a:p>
          <a:p>
            <a:pPr>
              <a:lnSpc>
                <a:spcPct val="50000"/>
              </a:lnSpc>
            </a:pPr>
            <a:endParaRPr lang="en-US" dirty="0" smtClean="0"/>
          </a:p>
          <a:p>
            <a:r>
              <a:rPr lang="en-US" dirty="0" smtClean="0"/>
              <a:t>0.5</a:t>
            </a:r>
            <a:r>
              <a:rPr lang="en-US" baseline="30000" dirty="0" smtClean="0"/>
              <a:t>o</a:t>
            </a:r>
            <a:r>
              <a:rPr lang="en-US" dirty="0" smtClean="0"/>
              <a:t> field contains 297 young stars.</a:t>
            </a:r>
          </a:p>
          <a:p>
            <a:pPr>
              <a:lnSpc>
                <a:spcPct val="50000"/>
              </a:lnSpc>
            </a:pPr>
            <a:endParaRPr lang="en-US" dirty="0"/>
          </a:p>
          <a:p>
            <a:r>
              <a:rPr lang="en-US" dirty="0" smtClean="0"/>
              <a:t>8 proto-planetary disks detected.</a:t>
            </a:r>
          </a:p>
          <a:p>
            <a:r>
              <a:rPr lang="en-US" dirty="0" smtClean="0"/>
              <a:t>	- masses 5-16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jup</a:t>
            </a:r>
            <a:endParaRPr lang="en-US" baseline="-25000" dirty="0" smtClean="0"/>
          </a:p>
          <a:p>
            <a:pPr>
              <a:lnSpc>
                <a:spcPct val="50000"/>
              </a:lnSpc>
            </a:pPr>
            <a:endParaRPr lang="en-US" dirty="0"/>
          </a:p>
          <a:p>
            <a:r>
              <a:rPr lang="en-US" dirty="0" smtClean="0"/>
              <a:t>3 non-stellar sources, likely SMGs.</a:t>
            </a:r>
          </a:p>
          <a:p>
            <a:pPr>
              <a:lnSpc>
                <a:spcPct val="50000"/>
              </a:lnSpc>
            </a:pPr>
            <a:endParaRPr lang="en-US" dirty="0" smtClean="0"/>
          </a:p>
          <a:p>
            <a:r>
              <a:rPr lang="en-US" dirty="0" smtClean="0"/>
              <a:t>Stacking up all non-detections reveals excess emission. </a:t>
            </a:r>
          </a:p>
          <a:p>
            <a:r>
              <a:rPr lang="en-US" dirty="0" smtClean="0"/>
              <a:t>	- mean mass  </a:t>
            </a:r>
          </a:p>
          <a:p>
            <a:r>
              <a:rPr lang="en-US" dirty="0"/>
              <a:t> </a:t>
            </a:r>
            <a:r>
              <a:rPr lang="en-US" dirty="0" smtClean="0"/>
              <a:t>           ~ 0.5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jup</a:t>
            </a:r>
            <a:endParaRPr lang="en-US" baseline="-25000" dirty="0" smtClean="0"/>
          </a:p>
          <a:p>
            <a:pPr>
              <a:lnSpc>
                <a:spcPct val="50000"/>
              </a:lnSpc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Comparison with much younger Taurus star cluster indicates significant disk mass evolution.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44942" y="6153059"/>
            <a:ext cx="2410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31hrs –&gt; 2.9 </a:t>
            </a:r>
            <a:r>
              <a:rPr lang="en-US" dirty="0" err="1" smtClean="0"/>
              <a:t>mJy</a:t>
            </a:r>
            <a:r>
              <a:rPr lang="en-US" dirty="0" smtClean="0"/>
              <a:t>/</a:t>
            </a:r>
            <a:r>
              <a:rPr lang="en-US" dirty="0" err="1" smtClean="0"/>
              <a:t>bm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4808213"/>
            <a:ext cx="1928095" cy="19359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897" y="3561758"/>
            <a:ext cx="1834583" cy="18114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2160" y="6427551"/>
            <a:ext cx="30798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Williams et al. 2013, </a:t>
            </a:r>
            <a:r>
              <a:rPr lang="en-US" b="1" dirty="0" err="1" smtClean="0">
                <a:solidFill>
                  <a:srgbClr val="FF0000"/>
                </a:solidFill>
              </a:rPr>
              <a:t>ApJ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50000" y="920174"/>
            <a:ext cx="9416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/>
              <a:t>SCUBA-2</a:t>
            </a:r>
          </a:p>
          <a:p>
            <a:pPr algn="r"/>
            <a:r>
              <a:rPr lang="en-US" sz="1600" b="1" dirty="0"/>
              <a:t> </a:t>
            </a:r>
            <a:r>
              <a:rPr lang="en-US" sz="1600" b="1" dirty="0" smtClean="0"/>
              <a:t>     850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1407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87313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SCUBA-2:  Cosmology Legacy Survey Blank Field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823982"/>
            <a:ext cx="8823751" cy="41614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1526" y="937745"/>
            <a:ext cx="9416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/>
              <a:t>SCUBA-2</a:t>
            </a:r>
          </a:p>
          <a:p>
            <a:pPr algn="r"/>
            <a:r>
              <a:rPr lang="en-US" sz="1600" b="1" dirty="0"/>
              <a:t> </a:t>
            </a:r>
            <a:r>
              <a:rPr lang="en-US" sz="1600" b="1" dirty="0" smtClean="0"/>
              <a:t>     450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961470" y="918838"/>
            <a:ext cx="9218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Herschel</a:t>
            </a:r>
          </a:p>
          <a:p>
            <a:r>
              <a:rPr lang="en-US" sz="1600" b="1" dirty="0" smtClean="0"/>
              <a:t>500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73" y="4889988"/>
            <a:ext cx="1940531" cy="17284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2195736" y="5032959"/>
            <a:ext cx="6948264" cy="152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/>
              <a:t>140 arcmin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HST-Candles Blank Field, observed to 1.3 </a:t>
            </a:r>
            <a:r>
              <a:rPr lang="en-US" sz="1600" dirty="0" err="1" smtClean="0"/>
              <a:t>mJy</a:t>
            </a:r>
            <a:r>
              <a:rPr lang="en-US" sz="1600" dirty="0" smtClean="0"/>
              <a:t> at 450 </a:t>
            </a:r>
            <a:r>
              <a:rPr lang="en-US" sz="1600" dirty="0" err="1" smtClean="0"/>
              <a:t>μm</a:t>
            </a:r>
            <a:r>
              <a:rPr lang="en-US" sz="1600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en-US" sz="1600" dirty="0" smtClean="0"/>
              <a:t>60 SMGs identified with &gt; 3.75σ -&gt; directly resolve 16±7 percent of CIB.</a:t>
            </a:r>
          </a:p>
          <a:p>
            <a:pPr>
              <a:lnSpc>
                <a:spcPct val="120000"/>
              </a:lnSpc>
            </a:pPr>
            <a:r>
              <a:rPr lang="en-US" sz="1600" dirty="0" smtClean="0"/>
              <a:t>Statistical stacking of 24μm emitters recovers an additional ~40 percent.</a:t>
            </a:r>
          </a:p>
          <a:p>
            <a:pPr>
              <a:lnSpc>
                <a:spcPct val="120000"/>
              </a:lnSpc>
            </a:pPr>
            <a:r>
              <a:rPr lang="en-US" sz="1600" dirty="0" smtClean="0"/>
              <a:t>Average redshift of emitters is estimated to be &lt;z&gt; = 1.3.</a:t>
            </a:r>
          </a:p>
          <a:p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940152" y="6439421"/>
            <a:ext cx="31580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err="1" smtClean="0">
                <a:solidFill>
                  <a:srgbClr val="FF0000"/>
                </a:solidFill>
              </a:rPr>
              <a:t>Geach</a:t>
            </a:r>
            <a:r>
              <a:rPr lang="en-US" b="1" dirty="0" smtClean="0">
                <a:solidFill>
                  <a:srgbClr val="FF0000"/>
                </a:solidFill>
              </a:rPr>
              <a:t> et al. 2013, MNRAS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13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731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SCUBA-2:  Mapping in the Perseus Molecular Cloud (B1)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084169" y="6439421"/>
            <a:ext cx="30070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err="1" smtClean="0">
                <a:solidFill>
                  <a:srgbClr val="FF0000"/>
                </a:solidFill>
              </a:rPr>
              <a:t>Sadavoy</a:t>
            </a:r>
            <a:r>
              <a:rPr lang="en-US" b="1" dirty="0" smtClean="0">
                <a:solidFill>
                  <a:srgbClr val="FF0000"/>
                </a:solidFill>
              </a:rPr>
              <a:t> et al. 2013, </a:t>
            </a:r>
            <a:r>
              <a:rPr lang="en-US" b="1" dirty="0" err="1" smtClean="0">
                <a:solidFill>
                  <a:srgbClr val="FF0000"/>
                </a:solidFill>
              </a:rPr>
              <a:t>ApJ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2" y="594504"/>
            <a:ext cx="5952298" cy="59522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70270" y="917426"/>
            <a:ext cx="312091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Part of the Gould Belt JCMT Legacy Survey.</a:t>
            </a:r>
          </a:p>
          <a:p>
            <a:pPr>
              <a:lnSpc>
                <a:spcPct val="50000"/>
              </a:lnSpc>
            </a:pPr>
            <a:endParaRPr lang="en-US" sz="1600" dirty="0" smtClean="0"/>
          </a:p>
          <a:p>
            <a:r>
              <a:rPr lang="en-US" sz="1600" dirty="0" smtClean="0"/>
              <a:t>Images reveal importance of spatial resolution.</a:t>
            </a:r>
          </a:p>
          <a:p>
            <a:pPr>
              <a:lnSpc>
                <a:spcPct val="50000"/>
              </a:lnSpc>
            </a:pPr>
            <a:endParaRPr lang="en-US" sz="1600" dirty="0"/>
          </a:p>
          <a:p>
            <a:r>
              <a:rPr lang="en-US" sz="1600" dirty="0" smtClean="0"/>
              <a:t>Disentangling dust properties (T</a:t>
            </a:r>
            <a:r>
              <a:rPr lang="en-US" sz="1600" baseline="-25000" dirty="0" smtClean="0"/>
              <a:t>d</a:t>
            </a:r>
            <a:r>
              <a:rPr lang="en-US" sz="1600" dirty="0" smtClean="0"/>
              <a:t>, </a:t>
            </a:r>
            <a:r>
              <a:rPr lang="en-US" sz="1600" dirty="0" err="1" smtClean="0"/>
              <a:t>κ</a:t>
            </a:r>
            <a:r>
              <a:rPr lang="en-US" sz="1600" baseline="-25000" dirty="0" err="1" smtClean="0"/>
              <a:t>d</a:t>
            </a:r>
            <a:r>
              <a:rPr lang="en-US" sz="1600" dirty="0" smtClean="0"/>
              <a:t>) requires both JCMT and Herschel observations.</a:t>
            </a:r>
          </a:p>
          <a:p>
            <a:pPr>
              <a:lnSpc>
                <a:spcPct val="50000"/>
              </a:lnSpc>
            </a:pPr>
            <a:endParaRPr lang="en-US" sz="1600" dirty="0"/>
          </a:p>
          <a:p>
            <a:r>
              <a:rPr lang="en-US" sz="1600" dirty="0" smtClean="0"/>
              <a:t>Emissivity power-law, β, found to vary with density in region.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- β~2, moderate density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- β ~ 1.6, high density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76336" y="6475471"/>
            <a:ext cx="2134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/>
              <a:t>SCUBA-2: 450 ,850 </a:t>
            </a:r>
            <a:r>
              <a:rPr lang="en-US" sz="1600" b="1" dirty="0" err="1" smtClean="0"/>
              <a:t>μm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53600" y="6444903"/>
            <a:ext cx="2172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/>
              <a:t>Herschel: 160 , 500 </a:t>
            </a:r>
            <a:r>
              <a:rPr lang="en-US" sz="1600" b="1" dirty="0" err="1" smtClean="0"/>
              <a:t>μm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064" y="4365104"/>
            <a:ext cx="2763408" cy="18744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34284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1487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HARP: CO High Resolution Survey of Galactic Plane (COHRS)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868144" y="6444044"/>
            <a:ext cx="31937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Dempsey et al. 2013, </a:t>
            </a:r>
            <a:r>
              <a:rPr lang="en-US" b="1" dirty="0" err="1" smtClean="0">
                <a:solidFill>
                  <a:srgbClr val="FF0000"/>
                </a:solidFill>
              </a:rPr>
              <a:t>ApJS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35896" y="3495625"/>
            <a:ext cx="5508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 of </a:t>
            </a:r>
            <a:r>
              <a:rPr lang="en-US" baseline="30000" dirty="0" smtClean="0"/>
              <a:t>12</a:t>
            </a:r>
            <a:r>
              <a:rPr lang="en-US" dirty="0" smtClean="0"/>
              <a:t>CO (3-2) covering over 25 square degrees of the Galactic Plane (10</a:t>
            </a:r>
            <a:r>
              <a:rPr lang="en-US" baseline="30000" dirty="0" smtClean="0"/>
              <a:t>o</a:t>
            </a:r>
            <a:r>
              <a:rPr lang="en-US" dirty="0" smtClean="0"/>
              <a:t> &lt; l &lt; 55</a:t>
            </a:r>
            <a:r>
              <a:rPr lang="en-US" baseline="30000" dirty="0" smtClean="0"/>
              <a:t>o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 smtClean="0"/>
              <a:t>Reduced data products are publicly available through VO-Space at CADC as 0.5</a:t>
            </a:r>
            <a:r>
              <a:rPr lang="en-US" baseline="30000" dirty="0" smtClean="0"/>
              <a:t>o</a:t>
            </a:r>
            <a:r>
              <a:rPr lang="en-US" dirty="0" smtClean="0"/>
              <a:t> tiles :</a:t>
            </a:r>
          </a:p>
          <a:p>
            <a:r>
              <a:rPr lang="en-US" dirty="0"/>
              <a:t>	</a:t>
            </a:r>
            <a:r>
              <a:rPr lang="en-US" dirty="0" smtClean="0"/>
              <a:t>- PPV data cubes smoothed to 1km/s resolution</a:t>
            </a:r>
          </a:p>
          <a:p>
            <a:r>
              <a:rPr lang="en-US" dirty="0"/>
              <a:t>	</a:t>
            </a:r>
            <a:r>
              <a:rPr lang="en-US" dirty="0" smtClean="0"/>
              <a:t>- Integrated intensity maps, clipped at 3σ</a:t>
            </a:r>
          </a:p>
          <a:p>
            <a:r>
              <a:rPr lang="en-US" dirty="0"/>
              <a:t>	</a:t>
            </a:r>
            <a:r>
              <a:rPr lang="en-US" dirty="0" smtClean="0"/>
              <a:t>- L-V maps (cubes collapsed over latitude)</a:t>
            </a:r>
            <a:endParaRPr lang="en-US" dirty="0"/>
          </a:p>
        </p:txBody>
      </p:sp>
      <p:pic>
        <p:nvPicPr>
          <p:cNvPr id="2" name="Picture 1" descr="COHRS_RELEASE1_INTEG_MAP-small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5" y="743817"/>
            <a:ext cx="9144000" cy="2351837"/>
          </a:xfrm>
          <a:prstGeom prst="rect">
            <a:avLst/>
          </a:prstGeom>
        </p:spPr>
      </p:pic>
      <p:pic>
        <p:nvPicPr>
          <p:cNvPr id="3" name="Picture 2" descr="spec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" y="4918221"/>
            <a:ext cx="3490180" cy="1879869"/>
          </a:xfrm>
          <a:prstGeom prst="rect">
            <a:avLst/>
          </a:prstGeom>
        </p:spPr>
      </p:pic>
      <p:pic>
        <p:nvPicPr>
          <p:cNvPr id="9" name="Picture 8" descr="10p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36" y="3095654"/>
            <a:ext cx="1569175" cy="1554133"/>
          </a:xfrm>
          <a:prstGeom prst="rect">
            <a:avLst/>
          </a:prstGeom>
        </p:spPr>
      </p:pic>
      <p:pic>
        <p:nvPicPr>
          <p:cNvPr id="11" name="Picture 10" descr="w49_halfdeg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30" y="3099660"/>
            <a:ext cx="1781030" cy="15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7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cmt_backside_fishey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" r="8375"/>
          <a:stretch/>
        </p:blipFill>
        <p:spPr>
          <a:xfrm>
            <a:off x="-1" y="21017"/>
            <a:ext cx="9144001" cy="683698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1520" y="5733256"/>
            <a:ext cx="4608512" cy="864096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pPr algn="l"/>
            <a:r>
              <a:rPr lang="en-US" b="1" dirty="0" smtClean="0"/>
              <a:t>Future Directions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5801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CMT-ALM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6621835" cy="335597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61256" y="5085184"/>
            <a:ext cx="8003232" cy="1143000"/>
          </a:xfrm>
        </p:spPr>
        <p:txBody>
          <a:bodyPr/>
          <a:lstStyle/>
          <a:p>
            <a:pPr algn="r"/>
            <a:r>
              <a:rPr lang="en-US" sz="4000" dirty="0" smtClean="0">
                <a:solidFill>
                  <a:schemeClr val="bg1"/>
                </a:solidFill>
              </a:rPr>
              <a:t>The JCMT in an ALMA Era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07824" y="3213296"/>
            <a:ext cx="2880000" cy="2880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 flipV="1">
            <a:off x="1486853" y="4653136"/>
            <a:ext cx="72000" cy="72008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36512" y="6300028"/>
            <a:ext cx="554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Fields of View: ALMA </a:t>
            </a:r>
            <a:r>
              <a:rPr lang="en-US" dirty="0" smtClean="0">
                <a:solidFill>
                  <a:srgbClr val="FFFF00"/>
                </a:solidFill>
              </a:rPr>
              <a:t>(yellow)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JCMT: SCUBA-2 </a:t>
            </a:r>
            <a:r>
              <a:rPr lang="en-US" dirty="0" smtClean="0">
                <a:solidFill>
                  <a:srgbClr val="FF0000"/>
                </a:solidFill>
              </a:rPr>
              <a:t>(red)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8711" y="129406"/>
            <a:ext cx="2555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Portion of the Universe accessible to both ALMA and the JCMT.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42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61256" y="5085184"/>
            <a:ext cx="8003232" cy="1143000"/>
          </a:xfrm>
        </p:spPr>
        <p:txBody>
          <a:bodyPr/>
          <a:lstStyle/>
          <a:p>
            <a:pPr algn="r"/>
            <a:r>
              <a:rPr lang="en-US" sz="4000" dirty="0" smtClean="0">
                <a:solidFill>
                  <a:schemeClr val="bg1"/>
                </a:solidFill>
              </a:rPr>
              <a:t>The JCMT in an ALMA Era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07824" y="3213296"/>
            <a:ext cx="2880000" cy="2880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 flipV="1">
            <a:off x="1486853" y="4653136"/>
            <a:ext cx="72000" cy="72008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36512" y="6300028"/>
            <a:ext cx="554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Fields of View: ALMA </a:t>
            </a:r>
            <a:r>
              <a:rPr lang="en-US" dirty="0" smtClean="0">
                <a:solidFill>
                  <a:srgbClr val="FFFF00"/>
                </a:solidFill>
              </a:rPr>
              <a:t>(yellow)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JCMT: SCUBA-2 </a:t>
            </a:r>
            <a:r>
              <a:rPr lang="en-US" dirty="0" smtClean="0">
                <a:solidFill>
                  <a:srgbClr val="FF0000"/>
                </a:solidFill>
              </a:rPr>
              <a:t>(red)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2200" y="129406"/>
            <a:ext cx="2771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size and Field of View for JCMT:SCUBA-2 and Herschel 500 micron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55" r="24002"/>
          <a:stretch/>
        </p:blipFill>
        <p:spPr>
          <a:xfrm>
            <a:off x="600478" y="353492"/>
            <a:ext cx="5425270" cy="275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4517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1648" y="-90388"/>
            <a:ext cx="6480720" cy="927100"/>
          </a:xfrm>
        </p:spPr>
        <p:txBody>
          <a:bodyPr/>
          <a:lstStyle/>
          <a:p>
            <a:pPr algn="l"/>
            <a:r>
              <a:rPr lang="en-US" b="1" dirty="0" smtClean="0"/>
              <a:t>Enhanced Legacy Surveys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842804"/>
            <a:ext cx="6048673" cy="4196020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2000" dirty="0" smtClean="0"/>
              <a:t>All of the Legacy Surveys planned for 5 </a:t>
            </a:r>
            <a:r>
              <a:rPr lang="en-US" sz="2000" dirty="0" smtClean="0"/>
              <a:t>years </a:t>
            </a:r>
            <a:r>
              <a:rPr lang="en-US" sz="2000" dirty="0" smtClean="0"/>
              <a:t>of operations rather than 2 </a:t>
            </a:r>
            <a:r>
              <a:rPr lang="en-US" sz="2000" dirty="0" smtClean="0"/>
              <a:t>years</a:t>
            </a:r>
            <a:r>
              <a:rPr lang="en-US" sz="2000" dirty="0" smtClean="0"/>
              <a:t>. </a:t>
            </a:r>
          </a:p>
          <a:p>
            <a:pPr>
              <a:spcBef>
                <a:spcPts val="800"/>
              </a:spcBef>
            </a:pPr>
            <a:r>
              <a:rPr lang="en-US" sz="2000" dirty="0" smtClean="0"/>
              <a:t>Only significantly scaled back science goals will have been completed by </a:t>
            </a:r>
            <a:r>
              <a:rPr lang="en-US" sz="2000" dirty="0" smtClean="0"/>
              <a:t>September </a:t>
            </a:r>
            <a:r>
              <a:rPr lang="en-US" sz="2000" dirty="0" smtClean="0"/>
              <a:t>2014.</a:t>
            </a:r>
          </a:p>
          <a:p>
            <a:pPr>
              <a:spcBef>
                <a:spcPts val="800"/>
              </a:spcBef>
            </a:pPr>
            <a:r>
              <a:rPr lang="en-US" sz="2000" dirty="0" smtClean="0"/>
              <a:t>Legacy teams in </a:t>
            </a:r>
            <a:r>
              <a:rPr lang="en-US" sz="2000" dirty="0" smtClean="0"/>
              <a:t>Canada and </a:t>
            </a:r>
            <a:r>
              <a:rPr lang="en-US" sz="2000" dirty="0" smtClean="0"/>
              <a:t>UK hope to complete these surveys through </a:t>
            </a:r>
            <a:r>
              <a:rPr lang="en-US" sz="2000" dirty="0" smtClean="0"/>
              <a:t>participation in</a:t>
            </a:r>
            <a:r>
              <a:rPr lang="en-US" sz="2000" dirty="0" smtClean="0"/>
              <a:t> </a:t>
            </a:r>
            <a:r>
              <a:rPr lang="en-US" sz="2000" dirty="0" smtClean="0"/>
              <a:t>continued operations.</a:t>
            </a:r>
          </a:p>
          <a:p>
            <a:pPr>
              <a:spcBef>
                <a:spcPts val="800"/>
              </a:spcBef>
            </a:pPr>
            <a:r>
              <a:rPr lang="en-US" sz="2000" dirty="0" smtClean="0"/>
              <a:t>With knowledge gained from Herschel </a:t>
            </a:r>
            <a:r>
              <a:rPr lang="en-US" sz="2000" dirty="0" smtClean="0"/>
              <a:t>and the </a:t>
            </a:r>
            <a:r>
              <a:rPr lang="en-US" sz="2000" dirty="0" smtClean="0"/>
              <a:t>start-up </a:t>
            </a:r>
            <a:r>
              <a:rPr lang="en-US" sz="2000" dirty="0" smtClean="0"/>
              <a:t>of ALMA, these surveys should undoubtedly be augmented by a new round of submissions</a:t>
            </a:r>
            <a:r>
              <a:rPr lang="en-US" sz="2000" dirty="0" smtClean="0"/>
              <a:t>.</a:t>
            </a:r>
          </a:p>
          <a:p>
            <a:pPr>
              <a:spcBef>
                <a:spcPts val="800"/>
              </a:spcBef>
            </a:pPr>
            <a:r>
              <a:rPr lang="en-US" sz="2000" dirty="0" smtClean="0"/>
              <a:t>There is also a great deal of room for new and improved instrumentation influencing science.</a:t>
            </a:r>
            <a:endParaRPr lang="en-US" sz="2000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530120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Plenty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of opportunity for scientific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</a:rPr>
              <a:t>c</a:t>
            </a:r>
            <a:r>
              <a:rPr lang="en-US" sz="3600" dirty="0" smtClean="0">
                <a:solidFill>
                  <a:schemeClr val="bg1"/>
                </a:solidFill>
              </a:rPr>
              <a:t>ollaboration within a new JCMT partnership.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75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CM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3528" y="73025"/>
            <a:ext cx="5770984" cy="1143000"/>
          </a:xfrm>
        </p:spPr>
        <p:txBody>
          <a:bodyPr/>
          <a:lstStyle/>
          <a:p>
            <a:pPr algn="l"/>
            <a:r>
              <a:rPr lang="en-US" b="1" dirty="0" smtClean="0"/>
              <a:t>Early Scientific Success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6579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OphRGB_HS_label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07"/>
          <a:stretch/>
        </p:blipFill>
        <p:spPr>
          <a:xfrm>
            <a:off x="488299" y="44624"/>
            <a:ext cx="8332173" cy="675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39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48" y="-90388"/>
            <a:ext cx="6480720" cy="927100"/>
          </a:xfrm>
        </p:spPr>
        <p:txBody>
          <a:bodyPr/>
          <a:lstStyle/>
          <a:p>
            <a:pPr algn="l"/>
            <a:r>
              <a:rPr lang="en-US" b="1" dirty="0" smtClean="0"/>
              <a:t>Fin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4176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hiuchu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7" t="2894" r="538" b="5838"/>
          <a:stretch/>
        </p:blipFill>
        <p:spPr>
          <a:xfrm>
            <a:off x="144462" y="431800"/>
            <a:ext cx="5877059" cy="530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3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783" y="5301208"/>
            <a:ext cx="7931224" cy="1143000"/>
          </a:xfrm>
        </p:spPr>
        <p:txBody>
          <a:bodyPr/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Surveys of Star Forming Regions: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The location and extent of star formation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3104" y="44624"/>
            <a:ext cx="452336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Ophiuchus</a:t>
            </a:r>
            <a:r>
              <a:rPr lang="en-US" sz="2400" dirty="0" smtClean="0"/>
              <a:t> – 1 sq. degree field</a:t>
            </a:r>
          </a:p>
          <a:p>
            <a:r>
              <a:rPr lang="en-US" sz="2400" dirty="0" smtClean="0"/>
              <a:t>From the Legacy Catalogue by</a:t>
            </a:r>
          </a:p>
          <a:p>
            <a:r>
              <a:rPr lang="en-US" sz="2000" dirty="0" smtClean="0"/>
              <a:t>Di Francesco, Johnstone et al 2008</a:t>
            </a:r>
          </a:p>
          <a:p>
            <a:r>
              <a:rPr lang="en-US" dirty="0" smtClean="0"/>
              <a:t>- SCUBA (128 bolometers, 450/850μm) </a:t>
            </a:r>
            <a:endParaRPr lang="en-US" dirty="0"/>
          </a:p>
        </p:txBody>
      </p:sp>
      <p:pic>
        <p:nvPicPr>
          <p:cNvPr id="6" name="Content Placeholder 5" descr="oph.85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" r="-59"/>
          <a:stretch/>
        </p:blipFill>
        <p:spPr>
          <a:xfrm>
            <a:off x="107504" y="116632"/>
            <a:ext cx="4392488" cy="4572509"/>
          </a:xfrm>
          <a:ln w="3492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134051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5301208"/>
            <a:ext cx="9072562" cy="1143000"/>
          </a:xfrm>
        </p:spPr>
        <p:txBody>
          <a:bodyPr/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Surveys of stellar Disks: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Timescale for disk dispersal (planet formation)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6136" y="151882"/>
            <a:ext cx="33478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Disk Mass Evolution in Taurus-</a:t>
            </a:r>
            <a:r>
              <a:rPr lang="en-US" sz="2400" dirty="0" err="1" smtClean="0"/>
              <a:t>Auriga</a:t>
            </a:r>
            <a:r>
              <a:rPr lang="en-US" sz="2400" dirty="0" smtClean="0"/>
              <a:t> by </a:t>
            </a:r>
            <a:r>
              <a:rPr lang="en-US" sz="2000" dirty="0" smtClean="0"/>
              <a:t>Andrews and Williams 2005</a:t>
            </a:r>
          </a:p>
          <a:p>
            <a:r>
              <a:rPr lang="en-US" dirty="0" smtClean="0"/>
              <a:t>- SCUBA (450</a:t>
            </a:r>
            <a:r>
              <a:rPr lang="en-US" dirty="0"/>
              <a:t>/850μm) </a:t>
            </a:r>
          </a:p>
          <a:p>
            <a:endParaRPr lang="en-US" dirty="0"/>
          </a:p>
        </p:txBody>
      </p:sp>
      <p:pic>
        <p:nvPicPr>
          <p:cNvPr id="3" name="Picture 2" descr="andrew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7123"/>
            <a:ext cx="5686426" cy="4103965"/>
          </a:xfrm>
          <a:prstGeom prst="rect">
            <a:avLst/>
          </a:prstGeom>
          <a:ln w="3492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55677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783" y="5301208"/>
            <a:ext cx="7931224" cy="1143000"/>
          </a:xfrm>
        </p:spPr>
        <p:txBody>
          <a:bodyPr/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Surveys of Deep Cosmological Fields: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Source density and clustering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0637" y="0"/>
            <a:ext cx="452336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Deep Map – 1/4 sq. degree</a:t>
            </a:r>
          </a:p>
          <a:p>
            <a:r>
              <a:rPr lang="en-US" sz="2400" dirty="0" smtClean="0"/>
              <a:t>From the SHADES Consortium</a:t>
            </a:r>
          </a:p>
          <a:p>
            <a:r>
              <a:rPr lang="en-US" sz="2000" dirty="0" smtClean="0"/>
              <a:t>Coppin et al 2006</a:t>
            </a:r>
          </a:p>
          <a:p>
            <a:r>
              <a:rPr lang="en-US" dirty="0" smtClean="0"/>
              <a:t>- SCUBA (128 bolometers, 450/850μm) </a:t>
            </a:r>
            <a:endParaRPr lang="en-US" dirty="0"/>
          </a:p>
        </p:txBody>
      </p:sp>
      <p:pic>
        <p:nvPicPr>
          <p:cNvPr id="3" name="Picture 2" descr="shad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6" y="87313"/>
            <a:ext cx="4547387" cy="4392282"/>
          </a:xfrm>
          <a:prstGeom prst="rect">
            <a:avLst/>
          </a:prstGeom>
          <a:ln w="34925">
            <a:solidFill>
              <a:schemeClr val="tx2">
                <a:alpha val="89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39121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256" y="5310336"/>
            <a:ext cx="8003232" cy="1143000"/>
          </a:xfrm>
        </p:spPr>
        <p:txBody>
          <a:bodyPr/>
          <a:lstStyle/>
          <a:p>
            <a:pPr algn="r"/>
            <a:r>
              <a:rPr lang="en-US" sz="4000" dirty="0" smtClean="0">
                <a:solidFill>
                  <a:schemeClr val="bg1"/>
                </a:solidFill>
              </a:rPr>
              <a:t>Legacy Surveys of Dusty Debris Disks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151882"/>
            <a:ext cx="4355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Rogues Gallery from SONS</a:t>
            </a:r>
          </a:p>
          <a:p>
            <a:r>
              <a:rPr lang="en-US" sz="2000" dirty="0" smtClean="0"/>
              <a:t>Holland, Matthews, Greaves and the SONS Team, 2012</a:t>
            </a:r>
          </a:p>
          <a:p>
            <a:r>
              <a:rPr lang="en-US" dirty="0" smtClean="0"/>
              <a:t>- SCUBA-2</a:t>
            </a:r>
            <a:endParaRPr lang="en-US" dirty="0"/>
          </a:p>
        </p:txBody>
      </p:sp>
      <p:pic>
        <p:nvPicPr>
          <p:cNvPr id="3" name="Picture 2" descr="debr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24877"/>
            <a:ext cx="4464050" cy="4360998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3729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5445224"/>
            <a:ext cx="9072562" cy="1143000"/>
          </a:xfrm>
        </p:spPr>
        <p:txBody>
          <a:bodyPr/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Probing </a:t>
            </a:r>
            <a:r>
              <a:rPr lang="en-US" sz="3600" dirty="0" err="1" smtClean="0">
                <a:solidFill>
                  <a:schemeClr val="bg1"/>
                </a:solidFill>
              </a:rPr>
              <a:t>Astrochemistry</a:t>
            </a:r>
            <a:r>
              <a:rPr lang="en-US" sz="3600" dirty="0" smtClean="0">
                <a:solidFill>
                  <a:schemeClr val="bg1"/>
                </a:solidFill>
              </a:rPr>
              <a:t> and Physical Conditions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27400" y="142875"/>
            <a:ext cx="38164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Orion Bar as part of the Spectral Line Survey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HARP</a:t>
            </a:r>
            <a:endParaRPr lang="en-US" dirty="0"/>
          </a:p>
        </p:txBody>
      </p:sp>
      <p:pic>
        <p:nvPicPr>
          <p:cNvPr id="3" name="Picture 2" descr="S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60848"/>
            <a:ext cx="2409169" cy="1916832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6" name="Picture 5" descr="H2C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97475"/>
            <a:ext cx="2412330" cy="1922019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7" name="Picture 6" descr="C2H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" y="2060848"/>
            <a:ext cx="2398060" cy="1925018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15900" y="3501008"/>
            <a:ext cx="60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C</a:t>
            </a:r>
            <a:r>
              <a:rPr lang="en-US" baseline="-25000" dirty="0" smtClean="0">
                <a:solidFill>
                  <a:srgbClr val="EEECE1"/>
                </a:solidFill>
              </a:rPr>
              <a:t>2</a:t>
            </a:r>
            <a:r>
              <a:rPr lang="en-US" dirty="0" smtClean="0">
                <a:solidFill>
                  <a:srgbClr val="EEECE1"/>
                </a:solidFill>
              </a:rPr>
              <a:t>H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84" y="156959"/>
            <a:ext cx="7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CO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55776" y="2060848"/>
            <a:ext cx="51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</a:t>
            </a:r>
            <a:endParaRPr lang="en-US" dirty="0"/>
          </a:p>
        </p:txBody>
      </p:sp>
      <p:pic>
        <p:nvPicPr>
          <p:cNvPr id="5" name="Picture 4" descr="557px-Orion.nebula.arp.750pix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2"/>
          <a:stretch/>
        </p:blipFill>
        <p:spPr>
          <a:xfrm>
            <a:off x="66939" y="99882"/>
            <a:ext cx="2406508" cy="188895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91902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5862" y="148705"/>
            <a:ext cx="9231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/>
              <a:t>RxA</a:t>
            </a:r>
            <a:r>
              <a:rPr lang="en-US" sz="2400" b="1" dirty="0" smtClean="0"/>
              <a:t>:  Correlating In-fall and Fractionation in Pre-Stellar Cores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00192" y="6439421"/>
            <a:ext cx="28068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Schnee</a:t>
            </a:r>
            <a:r>
              <a:rPr lang="en-US" b="1" dirty="0" smtClean="0">
                <a:solidFill>
                  <a:srgbClr val="FF0000"/>
                </a:solidFill>
              </a:rPr>
              <a:t> et al. 2013, </a:t>
            </a:r>
            <a:r>
              <a:rPr lang="en-US" b="1" dirty="0" err="1" smtClean="0">
                <a:solidFill>
                  <a:srgbClr val="FF0000"/>
                </a:solidFill>
              </a:rPr>
              <a:t>ApJ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02" y="945720"/>
            <a:ext cx="3105074" cy="27535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02" y="3845281"/>
            <a:ext cx="3105074" cy="27535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576" y="3845281"/>
            <a:ext cx="2792261" cy="27356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2124" y="977818"/>
            <a:ext cx="5452920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Kinematic HCO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(3-2) 267.6 GHz survey of 26 dense cores with previous [D/H] measurements.</a:t>
            </a:r>
          </a:p>
          <a:p>
            <a:pPr>
              <a:lnSpc>
                <a:spcPct val="50000"/>
              </a:lnSpc>
            </a:pPr>
            <a:endParaRPr lang="en-US" sz="1600" dirty="0"/>
          </a:p>
          <a:p>
            <a:r>
              <a:rPr lang="en-US" sz="1600" dirty="0" smtClean="0"/>
              <a:t>Five exhibit inward motion, eleven outward motion, and nine ambiguous.</a:t>
            </a:r>
          </a:p>
          <a:p>
            <a:pPr>
              <a:lnSpc>
                <a:spcPct val="50000"/>
              </a:lnSpc>
            </a:pPr>
            <a:endParaRPr lang="en-US" sz="1600" dirty="0"/>
          </a:p>
          <a:p>
            <a:r>
              <a:rPr lang="en-US" sz="1600" dirty="0" smtClean="0"/>
              <a:t>Comparing motion against [D/H] reveals that [D/H] &gt;1 correlates well with </a:t>
            </a:r>
            <a:r>
              <a:rPr lang="en-US" sz="1600" dirty="0" err="1" smtClean="0"/>
              <a:t>infall</a:t>
            </a:r>
            <a:r>
              <a:rPr lang="en-US" sz="1600" dirty="0"/>
              <a:t> </a:t>
            </a:r>
            <a:r>
              <a:rPr lang="en-US" sz="1600" dirty="0" smtClean="0"/>
              <a:t>(likely an evolutionary effect).</a:t>
            </a:r>
          </a:p>
          <a:p>
            <a:pPr>
              <a:lnSpc>
                <a:spcPct val="50000"/>
              </a:lnSpc>
            </a:pPr>
            <a:endParaRPr lang="en-US" sz="1600" dirty="0"/>
          </a:p>
          <a:p>
            <a:r>
              <a:rPr lang="en-US" sz="1600" dirty="0" smtClean="0"/>
              <a:t>Strong correlation of </a:t>
            </a:r>
            <a:r>
              <a:rPr lang="en-US" sz="1600" dirty="0" err="1" smtClean="0"/>
              <a:t>infall</a:t>
            </a:r>
            <a:r>
              <a:rPr lang="en-US" sz="1600" dirty="0" smtClean="0"/>
              <a:t> with gravitational (in)stability of cores (Jeans mass comparison).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7980" y="4091872"/>
            <a:ext cx="2844308" cy="215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7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01208"/>
            <a:ext cx="9144000" cy="1143000"/>
          </a:xfrm>
        </p:spPr>
        <p:txBody>
          <a:bodyPr/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Deeply Embedded </a:t>
            </a:r>
            <a:r>
              <a:rPr lang="en-US" sz="3600" dirty="0" err="1" smtClean="0">
                <a:solidFill>
                  <a:schemeClr val="bg1"/>
                </a:solidFill>
              </a:rPr>
              <a:t>Protostars</a:t>
            </a:r>
            <a:r>
              <a:rPr lang="en-US" sz="3600" dirty="0" smtClean="0">
                <a:solidFill>
                  <a:schemeClr val="bg1"/>
                </a:solidFill>
              </a:rPr>
              <a:t>: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The earliest stage (Class 0) of star formation 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andr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" t="862" r="523" b="615"/>
          <a:stretch/>
        </p:blipFill>
        <p:spPr>
          <a:xfrm>
            <a:off x="107504" y="106293"/>
            <a:ext cx="5760640" cy="4290209"/>
          </a:xfrm>
          <a:ln w="34925">
            <a:solidFill>
              <a:schemeClr val="tx2"/>
            </a:solidFill>
          </a:ln>
        </p:spPr>
      </p:pic>
      <p:sp>
        <p:nvSpPr>
          <p:cNvPr id="5" name="Oval 4"/>
          <p:cNvSpPr/>
          <p:nvPr/>
        </p:nvSpPr>
        <p:spPr>
          <a:xfrm rot="2436180">
            <a:off x="2828174" y="939032"/>
            <a:ext cx="432048" cy="904969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47026" y="116632"/>
            <a:ext cx="316835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VLA 1623 SED by</a:t>
            </a:r>
          </a:p>
          <a:p>
            <a:r>
              <a:rPr lang="en-US" sz="2000" dirty="0" smtClean="0"/>
              <a:t>Andre et al. 1993</a:t>
            </a:r>
          </a:p>
          <a:p>
            <a:r>
              <a:rPr lang="en-US" dirty="0" smtClean="0"/>
              <a:t>- UKT14 (single bolometer)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340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01208"/>
            <a:ext cx="9144000" cy="1143000"/>
          </a:xfrm>
        </p:spPr>
        <p:txBody>
          <a:bodyPr/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Dusty Debris Disks: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The connection between disks and planets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040" y="100947"/>
            <a:ext cx="421196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Epsilon </a:t>
            </a:r>
            <a:r>
              <a:rPr lang="en-US" sz="2400" dirty="0" err="1" smtClean="0"/>
              <a:t>Eridani</a:t>
            </a:r>
            <a:r>
              <a:rPr lang="en-US" sz="2400" dirty="0" smtClean="0"/>
              <a:t> by</a:t>
            </a:r>
          </a:p>
          <a:p>
            <a:r>
              <a:rPr lang="en-US" sz="2000" dirty="0" smtClean="0"/>
              <a:t>Greaves et al. 1998</a:t>
            </a:r>
          </a:p>
          <a:p>
            <a:r>
              <a:rPr lang="en-US" dirty="0" smtClean="0"/>
              <a:t>- </a:t>
            </a:r>
            <a:r>
              <a:rPr lang="en-US" dirty="0"/>
              <a:t>SCUBA (128 bolometers, 450/850μm)  </a:t>
            </a:r>
          </a:p>
        </p:txBody>
      </p:sp>
      <p:pic>
        <p:nvPicPr>
          <p:cNvPr id="4" name="Picture 3" descr="epser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4774400" cy="4249216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32115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301208"/>
            <a:ext cx="8964488" cy="1143000"/>
          </a:xfrm>
        </p:spPr>
        <p:txBody>
          <a:bodyPr/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Sub-Millimeter Galaxies (SMGs):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The Source of the Cosmic Infrared Background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116632"/>
            <a:ext cx="432735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Hubble Deep Field by</a:t>
            </a:r>
          </a:p>
          <a:p>
            <a:r>
              <a:rPr lang="en-US" sz="2000" dirty="0" smtClean="0"/>
              <a:t>Hughes et al. 1999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SCUBA </a:t>
            </a:r>
            <a:r>
              <a:rPr lang="en-US" dirty="0"/>
              <a:t>(128 bolometers, 450/850μm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Over 1000 citations! </a:t>
            </a:r>
            <a:endParaRPr lang="en-US" dirty="0"/>
          </a:p>
        </p:txBody>
      </p:sp>
      <p:pic>
        <p:nvPicPr>
          <p:cNvPr id="6" name="Picture 5" descr="scuba-blob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4" y="87313"/>
            <a:ext cx="4356298" cy="4327591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  <p:pic>
        <p:nvPicPr>
          <p:cNvPr id="3" name="Picture 2" descr="arp220_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52936"/>
            <a:ext cx="1537906" cy="151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80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301208"/>
            <a:ext cx="8964488" cy="1143000"/>
          </a:xfrm>
        </p:spPr>
        <p:txBody>
          <a:bodyPr/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The Role of Filaments: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From Clouds to Pre/Proto-stellar cores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8" y="2238544"/>
            <a:ext cx="457257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Orion A: OMC 1,2,3, and 4 by</a:t>
            </a:r>
          </a:p>
          <a:p>
            <a:r>
              <a:rPr lang="en-US" sz="2000" dirty="0" smtClean="0"/>
              <a:t>Johnstone &amp; Bally 1999</a:t>
            </a:r>
          </a:p>
          <a:p>
            <a:r>
              <a:rPr lang="en-US" dirty="0" smtClean="0"/>
              <a:t>- </a:t>
            </a:r>
            <a:r>
              <a:rPr lang="en-US" dirty="0"/>
              <a:t>SCUBA (128 bolometers, 450/850μm) </a:t>
            </a:r>
          </a:p>
        </p:txBody>
      </p:sp>
      <p:pic>
        <p:nvPicPr>
          <p:cNvPr id="4" name="Picture 3" descr="isf 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" y="87313"/>
            <a:ext cx="7975600" cy="2032000"/>
          </a:xfrm>
          <a:prstGeom prst="rect">
            <a:avLst/>
          </a:prstGeom>
          <a:solidFill>
            <a:schemeClr val="bg1"/>
          </a:solidFill>
          <a:ln w="34925">
            <a:solidFill>
              <a:schemeClr val="bg1">
                <a:alpha val="89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0713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875"/>
            <a:ext cx="9144000" cy="892845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pPr algn="l"/>
            <a:r>
              <a:rPr lang="en-US" b="1" dirty="0" smtClean="0"/>
              <a:t> Transformation: Instrument Advances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1379671"/>
            <a:ext cx="4427984" cy="3139321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Upgrades to both continuum and heterodyne instruments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sz="2000" dirty="0" smtClean="0"/>
              <a:t>SCUBA-2 (850 and 450 microns)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Larger arrays 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increased field of view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g</a:t>
            </a:r>
            <a:r>
              <a:rPr lang="en-US" sz="2000" dirty="0" smtClean="0"/>
              <a:t>reater sensitivity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sz="2000" dirty="0" smtClean="0"/>
              <a:t>HARP (325-375 GHz Receiver)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Many more spectral channels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16 receptors (4x4 grid)</a:t>
            </a:r>
          </a:p>
        </p:txBody>
      </p:sp>
      <p:pic>
        <p:nvPicPr>
          <p:cNvPr id="3" name="Picture 2" descr="craneintodom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536" y="1029411"/>
            <a:ext cx="4283968" cy="5711957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816992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5445224"/>
            <a:ext cx="9072562" cy="1143000"/>
          </a:xfrm>
        </p:spPr>
        <p:txBody>
          <a:bodyPr/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Molecular line strength and Galaxy Kinematics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50" y="2924944"/>
            <a:ext cx="6120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364088" y="115888"/>
            <a:ext cx="3779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M51 – CO 3-2 map by</a:t>
            </a:r>
          </a:p>
          <a:p>
            <a:r>
              <a:rPr lang="en-US" sz="2000" dirty="0" err="1" smtClean="0"/>
              <a:t>Vlahakis</a:t>
            </a:r>
            <a:r>
              <a:rPr lang="en-US" sz="2000" dirty="0" smtClean="0"/>
              <a:t> et al 2013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HARP (16-receptors)</a:t>
            </a:r>
            <a:endParaRPr lang="en-US" dirty="0"/>
          </a:p>
        </p:txBody>
      </p:sp>
      <p:pic>
        <p:nvPicPr>
          <p:cNvPr id="4" name="Picture 3" descr="M51_co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" y="68409"/>
            <a:ext cx="5181265" cy="3936655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002642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256" y="5310336"/>
            <a:ext cx="8003232" cy="1143000"/>
          </a:xfrm>
        </p:spPr>
        <p:txBody>
          <a:bodyPr/>
          <a:lstStyle/>
          <a:p>
            <a:pPr algn="r"/>
            <a:r>
              <a:rPr lang="en-US" sz="4000" dirty="0" smtClean="0">
                <a:solidFill>
                  <a:schemeClr val="bg1"/>
                </a:solidFill>
              </a:rPr>
              <a:t>SCUBA-2 Test Observations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50" y="2924944"/>
            <a:ext cx="6120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</p:txBody>
      </p:sp>
      <p:pic>
        <p:nvPicPr>
          <p:cNvPr id="3" name="Picture 2" descr="moon_4panels2_co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21675"/>
            <a:ext cx="4464050" cy="4464050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644008" y="115888"/>
            <a:ext cx="4499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Temperature of Lunar Surface</a:t>
            </a:r>
          </a:p>
          <a:p>
            <a:r>
              <a:rPr lang="en-US" sz="2000" dirty="0" smtClean="0"/>
              <a:t>Top: Left 450μm; Right 850μm</a:t>
            </a:r>
          </a:p>
          <a:p>
            <a:r>
              <a:rPr lang="en-US" sz="2000" dirty="0" smtClean="0"/>
              <a:t>Bottom: Left Temp map; Visible Image</a:t>
            </a:r>
          </a:p>
          <a:p>
            <a:r>
              <a:rPr lang="en-US" sz="2000" dirty="0" smtClean="0"/>
              <a:t>- </a:t>
            </a:r>
            <a:r>
              <a:rPr lang="en-US" dirty="0" smtClean="0"/>
              <a:t>SCUBA-2 (</a:t>
            </a:r>
            <a:r>
              <a:rPr lang="en-US" dirty="0"/>
              <a:t>10,000 </a:t>
            </a:r>
            <a:r>
              <a:rPr lang="en-US" dirty="0" smtClean="0"/>
              <a:t>pixels, </a:t>
            </a:r>
            <a:r>
              <a:rPr lang="en-US" dirty="0"/>
              <a:t>450/850μm)</a:t>
            </a:r>
          </a:p>
        </p:txBody>
      </p:sp>
    </p:spTree>
    <p:extLst>
      <p:ext uri="{BB962C8B-B14F-4D97-AF65-F5344CB8AC3E}">
        <p14:creationId xmlns:p14="http://schemas.microsoft.com/office/powerpoint/2010/main" val="249795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C10381496999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FE55DA1-C17C-4486-BE4A-62CC3A37E9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TC103814969990</Template>
  <TotalTime>854</TotalTime>
  <Words>983</Words>
  <Application>Microsoft Macintosh PowerPoint</Application>
  <PresentationFormat>On-screen Show (4:3)</PresentationFormat>
  <Paragraphs>152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TC103814969990</vt:lpstr>
      <vt:lpstr>The Future of the  James Clerk Maxwell Telescope   Observing the Present and the Past</vt:lpstr>
      <vt:lpstr>Early Scientific Success</vt:lpstr>
      <vt:lpstr>Deeply Embedded Protostars: The earliest stage (Class 0) of star formation </vt:lpstr>
      <vt:lpstr>Dusty Debris Disks: The connection between disks and planets</vt:lpstr>
      <vt:lpstr>Sub-Millimeter Galaxies (SMGs): The Source of the Cosmic Infrared Background</vt:lpstr>
      <vt:lpstr>The Role of Filaments: From Clouds to Pre/Proto-stellar cores</vt:lpstr>
      <vt:lpstr> Transformation: Instrument Advances</vt:lpstr>
      <vt:lpstr>Molecular line strength and Galaxy Kinematics</vt:lpstr>
      <vt:lpstr>SCUBA-2 Test Observations</vt:lpstr>
      <vt:lpstr>Dust temperature and location</vt:lpstr>
      <vt:lpstr>Recent Scientific Success</vt:lpstr>
      <vt:lpstr>PowerPoint Presentation</vt:lpstr>
      <vt:lpstr>PowerPoint Presentation</vt:lpstr>
      <vt:lpstr>PowerPoint Presentation</vt:lpstr>
      <vt:lpstr>PowerPoint Presentation</vt:lpstr>
      <vt:lpstr>Future Directions</vt:lpstr>
      <vt:lpstr>The JCMT in an ALMA Era</vt:lpstr>
      <vt:lpstr>The JCMT in an ALMA Era</vt:lpstr>
      <vt:lpstr>Enhanced Legacy Surveys</vt:lpstr>
      <vt:lpstr>PowerPoint Presentation</vt:lpstr>
      <vt:lpstr>Fin</vt:lpstr>
      <vt:lpstr>PowerPoint Presentation</vt:lpstr>
      <vt:lpstr>Surveys of Star Forming Regions: The location and extent of star formation</vt:lpstr>
      <vt:lpstr>Surveys of stellar Disks: Timescale for disk dispersal (planet formation)</vt:lpstr>
      <vt:lpstr>Surveys of Deep Cosmological Fields: Source density and clustering</vt:lpstr>
      <vt:lpstr>Legacy Surveys of Dusty Debris Disks</vt:lpstr>
      <vt:lpstr>Probing Astrochemistry and Physical Conditions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/>
  <cp:keywords/>
  <cp:lastModifiedBy>Doug Johnstone</cp:lastModifiedBy>
  <cp:revision>77</cp:revision>
  <dcterms:modified xsi:type="dcterms:W3CDTF">2013-12-18T23:42:46Z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TC103814969990</vt:lpwstr>
  </property>
</Properties>
</file>