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160" y="-112"/>
      </p:cViewPr>
      <p:guideLst>
        <p:guide orient="horz" pos="299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B95-37EB-49FC-91D9-9A35DD0B018D}" type="datetimeFigureOut">
              <a:rPr lang="fr-FR"/>
              <a:pPr>
                <a:defRPr/>
              </a:pPr>
              <a:t>13-04-07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E2F0-C993-49E3-A114-7872F3C6EED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B364-D7DB-49F3-A51D-95F86244EB6B}" type="datetimeFigureOut">
              <a:rPr lang="fr-FR"/>
              <a:pPr>
                <a:defRPr/>
              </a:pPr>
              <a:t>13-04-07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58EC2-2F59-41BF-826A-E8A2D9B4AD9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94E19-2DF1-480D-8EFB-C74E12D16525}" type="datetimeFigureOut">
              <a:rPr lang="fr-FR"/>
              <a:pPr>
                <a:defRPr/>
              </a:pPr>
              <a:t>13-04-07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04044-4BF5-4661-912F-1D31BF2F731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C1E45-6EE7-4AEC-AC24-2B0DB17EBB1F}" type="datetimeFigureOut">
              <a:rPr lang="fr-FR"/>
              <a:pPr>
                <a:defRPr/>
              </a:pPr>
              <a:t>13-04-07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E065-D75B-459E-834D-0B3DF13FB77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59BB-E57B-4648-A9EF-962302A6BB42}" type="datetimeFigureOut">
              <a:rPr lang="fr-FR"/>
              <a:pPr>
                <a:defRPr/>
              </a:pPr>
              <a:t>13-04-07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2B013-BCCE-4063-A08B-1AECD6650F3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1FA8-36A8-48F9-9D66-18AA4DA21D9E}" type="datetimeFigureOut">
              <a:rPr lang="fr-FR"/>
              <a:pPr>
                <a:defRPr/>
              </a:pPr>
              <a:t>13-04-07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D027-F20A-4DB2-9A53-C400794DAF9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2BC9-22C9-462D-99B9-AE82501A77AF}" type="datetimeFigureOut">
              <a:rPr lang="fr-FR"/>
              <a:pPr>
                <a:defRPr/>
              </a:pPr>
              <a:t>13-04-07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DE40-828A-45A2-B49C-6270EB73485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1C64-A87A-485B-A9F8-ECEA27037552}" type="datetimeFigureOut">
              <a:rPr lang="fr-FR"/>
              <a:pPr>
                <a:defRPr/>
              </a:pPr>
              <a:t>13-04-07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9754-7839-4A8C-874B-7F629940DCC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A574-5DB0-4717-A9D0-425E6885BBBF}" type="datetimeFigureOut">
              <a:rPr lang="fr-FR"/>
              <a:pPr>
                <a:defRPr/>
              </a:pPr>
              <a:t>13-04-07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DFF1-5581-4B43-A0FC-63945BACE2A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6179-6EB4-46FA-8B54-B151AC657EE9}" type="datetimeFigureOut">
              <a:rPr lang="fr-FR"/>
              <a:pPr>
                <a:defRPr/>
              </a:pPr>
              <a:t>13-04-07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0389C-43FE-43CC-B48B-C24B9F5861B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67B4-6E2B-4A35-942A-F7057F173176}" type="datetimeFigureOut">
              <a:rPr lang="fr-FR"/>
              <a:pPr>
                <a:defRPr/>
              </a:pPr>
              <a:t>13-04-07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CFE9-2011-4C61-9335-555C26F5D68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EDB8CC-6502-4A84-9AD6-C9F7E6D58511}" type="datetimeFigureOut">
              <a:rPr lang="fr-FR"/>
              <a:pPr>
                <a:defRPr/>
              </a:pPr>
              <a:t>13-04-07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23B991-22CB-429E-88C5-3C2C53A22C7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163" y="4829"/>
            <a:ext cx="9144000" cy="1143000"/>
          </a:xfrm>
        </p:spPr>
        <p:txBody>
          <a:bodyPr/>
          <a:lstStyle/>
          <a:p>
            <a:r>
              <a:rPr lang="fr-CA" sz="4000" b="1" dirty="0" err="1" smtClean="0">
                <a:solidFill>
                  <a:schemeClr val="bg1"/>
                </a:solidFill>
              </a:rPr>
              <a:t>Dust</a:t>
            </a:r>
            <a:r>
              <a:rPr lang="fr-CA" sz="4000" b="1" dirty="0" smtClean="0">
                <a:solidFill>
                  <a:schemeClr val="bg1"/>
                </a:solidFill>
              </a:rPr>
              <a:t> </a:t>
            </a:r>
            <a:r>
              <a:rPr lang="fr-CA" sz="4000" b="1" dirty="0">
                <a:solidFill>
                  <a:schemeClr val="bg1"/>
                </a:solidFill>
              </a:rPr>
              <a:t>to </a:t>
            </a:r>
            <a:r>
              <a:rPr lang="fr-CA" sz="4000" b="1" dirty="0" err="1" smtClean="0">
                <a:solidFill>
                  <a:schemeClr val="bg1"/>
                </a:solidFill>
              </a:rPr>
              <a:t>Disks</a:t>
            </a:r>
            <a:r>
              <a:rPr lang="fr-CA" sz="4000" b="1" dirty="0" smtClean="0">
                <a:solidFill>
                  <a:schemeClr val="bg1"/>
                </a:solidFill>
              </a:rPr>
              <a:t> </a:t>
            </a:r>
            <a:r>
              <a:rPr lang="fr-CA" sz="4000" b="1" dirty="0">
                <a:solidFill>
                  <a:schemeClr val="bg1"/>
                </a:solidFill>
              </a:rPr>
              <a:t>to </a:t>
            </a:r>
            <a:r>
              <a:rPr lang="fr-CA" sz="4000" b="1" dirty="0" err="1">
                <a:solidFill>
                  <a:schemeClr val="bg1"/>
                </a:solidFill>
              </a:rPr>
              <a:t>Planets</a:t>
            </a:r>
            <a:r>
              <a:rPr lang="fr-CA" sz="4000" b="1" dirty="0">
                <a:solidFill>
                  <a:schemeClr val="bg1"/>
                </a:solidFill>
              </a:rPr>
              <a:t> </a:t>
            </a:r>
            <a:r>
              <a:rPr lang="fr-CA" sz="4000" b="1" dirty="0" err="1">
                <a:solidFill>
                  <a:schemeClr val="bg1"/>
                </a:solidFill>
              </a:rPr>
              <a:t>with</a:t>
            </a:r>
            <a:r>
              <a:rPr lang="fr-CA" sz="4000" b="1" dirty="0">
                <a:solidFill>
                  <a:schemeClr val="bg1"/>
                </a:solidFill>
              </a:rPr>
              <a:t> the JCMT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6419056" cy="532656"/>
          </a:xfrm>
        </p:spPr>
        <p:txBody>
          <a:bodyPr/>
          <a:lstStyle/>
          <a:p>
            <a:pPr marL="0" indent="0">
              <a:buNone/>
            </a:pPr>
            <a:r>
              <a:rPr lang="fr-CA" sz="2800" dirty="0">
                <a:solidFill>
                  <a:schemeClr val="bg1"/>
                </a:solidFill>
              </a:rPr>
              <a:t>Doug Johnstone – </a:t>
            </a:r>
            <a:r>
              <a:rPr lang="fr-CA" sz="2800" dirty="0" err="1">
                <a:solidFill>
                  <a:schemeClr val="bg1"/>
                </a:solidFill>
              </a:rPr>
              <a:t>Associate</a:t>
            </a:r>
            <a:r>
              <a:rPr lang="fr-CA" sz="2800" dirty="0">
                <a:solidFill>
                  <a:schemeClr val="bg1"/>
                </a:solidFill>
              </a:rPr>
              <a:t> </a:t>
            </a:r>
            <a:r>
              <a:rPr lang="fr-CA" sz="2800" dirty="0" err="1">
                <a:solidFill>
                  <a:schemeClr val="bg1"/>
                </a:solidFill>
              </a:rPr>
              <a:t>Director</a:t>
            </a:r>
            <a:r>
              <a:rPr lang="fr-CA" sz="2800" dirty="0">
                <a:solidFill>
                  <a:schemeClr val="bg1"/>
                </a:solidFill>
              </a:rPr>
              <a:t> JCMT</a:t>
            </a:r>
          </a:p>
        </p:txBody>
      </p:sp>
    </p:spTree>
    <p:extLst>
      <p:ext uri="{BB962C8B-B14F-4D97-AF65-F5344CB8AC3E}">
        <p14:creationId xmlns:p14="http://schemas.microsoft.com/office/powerpoint/2010/main" val="361830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5310336"/>
            <a:ext cx="8003232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Lunar Surface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2924944"/>
            <a:ext cx="612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3" name="Picture 2" descr="moon_4panels2_co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21675"/>
            <a:ext cx="4464050" cy="4464050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44008" y="115888"/>
            <a:ext cx="4499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Temperature of Lunar Surface</a:t>
            </a:r>
          </a:p>
          <a:p>
            <a:r>
              <a:rPr lang="en-US" sz="2000" dirty="0" smtClean="0"/>
              <a:t>Top: Left 450μm; Right 850μm</a:t>
            </a:r>
          </a:p>
          <a:p>
            <a:r>
              <a:rPr lang="en-US" sz="2000" dirty="0" smtClean="0"/>
              <a:t>Bottom: Left Temp map; Visible Image</a:t>
            </a:r>
          </a:p>
          <a:p>
            <a:r>
              <a:rPr lang="en-US" sz="2000" dirty="0" smtClean="0"/>
              <a:t>- SCUBA-2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5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5310336"/>
            <a:ext cx="8003232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Kuiper Belt Object Sizes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2924944"/>
            <a:ext cx="612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24536" y="115888"/>
            <a:ext cx="4319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R-band Image of KBO 20000 </a:t>
            </a:r>
            <a:r>
              <a:rPr lang="en-US" sz="2400" dirty="0" err="1" smtClean="0"/>
              <a:t>Varuna</a:t>
            </a:r>
            <a:r>
              <a:rPr lang="en-US" sz="2400" dirty="0" smtClean="0"/>
              <a:t> ~ 900km diameter</a:t>
            </a:r>
          </a:p>
          <a:p>
            <a:r>
              <a:rPr lang="en-US" sz="2000" dirty="0" err="1" smtClean="0"/>
              <a:t>Aussel</a:t>
            </a:r>
            <a:r>
              <a:rPr lang="en-US" sz="2000" dirty="0" smtClean="0"/>
              <a:t> &amp; </a:t>
            </a:r>
            <a:r>
              <a:rPr lang="en-US" sz="2000" dirty="0" err="1" smtClean="0"/>
              <a:t>Jewitt</a:t>
            </a:r>
            <a:r>
              <a:rPr lang="en-US" sz="2000" dirty="0" smtClean="0"/>
              <a:t> 2001</a:t>
            </a:r>
          </a:p>
          <a:p>
            <a:r>
              <a:rPr lang="en-US" sz="2000" dirty="0" smtClean="0"/>
              <a:t>- </a:t>
            </a:r>
            <a:r>
              <a:rPr lang="en-US" dirty="0" smtClean="0"/>
              <a:t>SCUBA photometry estimate of size</a:t>
            </a:r>
          </a:p>
        </p:txBody>
      </p:sp>
      <p:pic>
        <p:nvPicPr>
          <p:cNvPr id="4" name="Picture 3" descr="varuna_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15888"/>
            <a:ext cx="4585245" cy="3501008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887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5310336"/>
            <a:ext cx="8003232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Comets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2924944"/>
            <a:ext cx="612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95936" y="115888"/>
            <a:ext cx="5148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Left: HCN 4-3 map of Hale-Bopp</a:t>
            </a:r>
          </a:p>
          <a:p>
            <a:r>
              <a:rPr lang="en-US" sz="2400" dirty="0" smtClean="0"/>
              <a:t>Right: HCN line profile fit with an outgassing model in which the rate of day to night emission is 3:1</a:t>
            </a:r>
          </a:p>
        </p:txBody>
      </p:sp>
      <p:pic>
        <p:nvPicPr>
          <p:cNvPr id="3" name="Picture 2" descr="hem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4" y="115888"/>
            <a:ext cx="3761291" cy="4033192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6" name="Picture 5" descr="hem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51" y="2420888"/>
            <a:ext cx="2179025" cy="1728192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74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5310336"/>
            <a:ext cx="8003232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Comets Right Now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2924944"/>
            <a:ext cx="612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7876" y="1844824"/>
            <a:ext cx="51861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“Comets </a:t>
            </a:r>
            <a:r>
              <a:rPr lang="en-US" sz="1600" dirty="0"/>
              <a:t>are like cats: they have tails and do whatever they </a:t>
            </a:r>
            <a:r>
              <a:rPr lang="en-US" sz="1600" dirty="0" smtClean="0"/>
              <a:t>want."</a:t>
            </a:r>
            <a:endParaRPr lang="en-US" sz="1600" dirty="0"/>
          </a:p>
        </p:txBody>
      </p:sp>
      <p:pic>
        <p:nvPicPr>
          <p:cNvPr id="4" name="Picture 3" descr="GS_20130404_AndromedaPanstarrs_v2-580x3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3817199" cy="2448272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  <p:pic>
        <p:nvPicPr>
          <p:cNvPr id="9" name="Picture 8" descr="comet-ison-deep-impac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2564904"/>
            <a:ext cx="3815209" cy="2160240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947952" y="548680"/>
            <a:ext cx="5196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Observing L4 </a:t>
            </a:r>
            <a:r>
              <a:rPr lang="en-US" sz="2000" dirty="0" err="1" smtClean="0"/>
              <a:t>PanStarrs</a:t>
            </a:r>
            <a:r>
              <a:rPr lang="en-US" sz="2000" dirty="0" smtClean="0"/>
              <a:t> and anticipating the arrival of ISON ….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160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CMT-ALM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6621835" cy="33559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1256" y="5085184"/>
            <a:ext cx="8003232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The JCMT in an ALMA Era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07824" y="3213296"/>
            <a:ext cx="2880000" cy="2880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flipV="1">
            <a:off x="1486853" y="4653136"/>
            <a:ext cx="72000" cy="7200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36512" y="6300028"/>
            <a:ext cx="443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Fields of View: ALMA </a:t>
            </a:r>
            <a:r>
              <a:rPr lang="en-US" dirty="0" smtClean="0">
                <a:solidFill>
                  <a:srgbClr val="FFFF00"/>
                </a:solidFill>
              </a:rPr>
              <a:t>(yellow)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JCMT </a:t>
            </a:r>
            <a:r>
              <a:rPr lang="en-US" dirty="0" smtClean="0">
                <a:solidFill>
                  <a:srgbClr val="FF0000"/>
                </a:solidFill>
              </a:rPr>
              <a:t>(red)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8711" y="129406"/>
            <a:ext cx="2555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Portion of the Universe accessible to both ALMA and the JCMT.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2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1234924498792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77072"/>
            <a:ext cx="1613508" cy="20608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7913" y="332656"/>
            <a:ext cx="7166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Location, Location, Location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7913" y="1124744"/>
            <a:ext cx="66864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i="1" dirty="0">
                <a:solidFill>
                  <a:srgbClr val="FFFFFF"/>
                </a:solidFill>
              </a:rPr>
              <a:t>o</a:t>
            </a:r>
            <a:r>
              <a:rPr lang="en-US" sz="2400" b="1" i="1" dirty="0" smtClean="0">
                <a:solidFill>
                  <a:srgbClr val="FFFFFF"/>
                </a:solidFill>
              </a:rPr>
              <a:t>ne careful owner!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 dirty="0">
                <a:solidFill>
                  <a:srgbClr val="FFFFFF"/>
                </a:solidFill>
              </a:rPr>
              <a:t>o</a:t>
            </a:r>
            <a:r>
              <a:rPr lang="en-US" sz="2400" b="1" i="1" dirty="0" smtClean="0">
                <a:solidFill>
                  <a:srgbClr val="FFFFFF"/>
                </a:solidFill>
              </a:rPr>
              <a:t>nly </a:t>
            </a:r>
            <a:r>
              <a:rPr lang="en-US" sz="2400" b="1" i="1" dirty="0" smtClean="0">
                <a:solidFill>
                  <a:srgbClr val="FFFFFF"/>
                </a:solidFill>
              </a:rPr>
              <a:t>driven at night, in benign conditions!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solidFill>
                  <a:srgbClr val="FFFFFF"/>
                </a:solidFill>
              </a:rPr>
              <a:t>owner </a:t>
            </a:r>
            <a:r>
              <a:rPr lang="en-US" sz="2400" b="1" i="1" dirty="0" smtClean="0">
                <a:solidFill>
                  <a:srgbClr val="FFFFFF"/>
                </a:solidFill>
              </a:rPr>
              <a:t>leaving town, must sell</a:t>
            </a:r>
            <a:r>
              <a:rPr lang="en-US" sz="2400" b="1" i="1" dirty="0" smtClean="0">
                <a:solidFill>
                  <a:srgbClr val="FFFFFF"/>
                </a:solidFill>
              </a:rPr>
              <a:t>!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 dirty="0">
                <a:solidFill>
                  <a:srgbClr val="FFFFFF"/>
                </a:solidFill>
              </a:rPr>
              <a:t>b</a:t>
            </a:r>
            <a:r>
              <a:rPr lang="en-US" sz="2400" b="1" i="1" dirty="0" smtClean="0">
                <a:solidFill>
                  <a:srgbClr val="FFFFFF"/>
                </a:solidFill>
              </a:rPr>
              <a:t>argain price!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i="1" dirty="0">
                <a:solidFill>
                  <a:srgbClr val="FFFFFF"/>
                </a:solidFill>
              </a:rPr>
              <a:t>c</a:t>
            </a:r>
            <a:r>
              <a:rPr lang="en-US" sz="2400" b="1" i="1" dirty="0" smtClean="0">
                <a:solidFill>
                  <a:srgbClr val="FFFFFF"/>
                </a:solidFill>
              </a:rPr>
              <a:t>all for details …</a:t>
            </a:r>
            <a:endParaRPr lang="en-US" sz="24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1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3025"/>
            <a:ext cx="5770984" cy="1143000"/>
          </a:xfrm>
        </p:spPr>
        <p:txBody>
          <a:bodyPr/>
          <a:lstStyle/>
          <a:p>
            <a:pPr algn="l"/>
            <a:r>
              <a:rPr lang="en-US" b="1" dirty="0" smtClean="0"/>
              <a:t>JCMT Vital Statistics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4546848" cy="3629000"/>
          </a:xfrm>
        </p:spPr>
        <p:txBody>
          <a:bodyPr/>
          <a:lstStyle/>
          <a:p>
            <a:r>
              <a:rPr lang="en-US" sz="2800" dirty="0" smtClean="0"/>
              <a:t>First light 1987</a:t>
            </a:r>
          </a:p>
          <a:p>
            <a:r>
              <a:rPr lang="en-US" sz="2800" dirty="0" smtClean="0"/>
              <a:t>Primary diameter 15m</a:t>
            </a:r>
          </a:p>
          <a:p>
            <a:r>
              <a:rPr lang="en-US" sz="2800" dirty="0" smtClean="0"/>
              <a:t>Surface accuracy 22μm</a:t>
            </a:r>
          </a:p>
          <a:p>
            <a:r>
              <a:rPr lang="en-US" sz="2800" dirty="0" smtClean="0"/>
              <a:t>Gore-Tex Membrane</a:t>
            </a:r>
          </a:p>
          <a:p>
            <a:r>
              <a:rPr lang="en-US" sz="2800" dirty="0" smtClean="0"/>
              <a:t>Partnership </a:t>
            </a:r>
            <a:r>
              <a:rPr lang="en-US" sz="2000" dirty="0" smtClean="0"/>
              <a:t>(as of April </a:t>
            </a:r>
            <a:r>
              <a:rPr lang="en-US" sz="2000" dirty="0" smtClean="0"/>
              <a:t>1, 2013)</a:t>
            </a:r>
            <a:endParaRPr lang="en-US" sz="2800" dirty="0" smtClean="0"/>
          </a:p>
          <a:p>
            <a:pPr lvl="1"/>
            <a:r>
              <a:rPr lang="en-US" sz="2000" dirty="0" smtClean="0"/>
              <a:t>Netherlands has withdrawn</a:t>
            </a:r>
            <a:endParaRPr lang="en-US" sz="2000" dirty="0" smtClean="0"/>
          </a:p>
          <a:p>
            <a:pPr lvl="1"/>
            <a:r>
              <a:rPr lang="en-US" sz="2000" dirty="0" smtClean="0"/>
              <a:t>Canada 25</a:t>
            </a:r>
            <a:r>
              <a:rPr lang="en-US" sz="2000" dirty="0" smtClean="0"/>
              <a:t>%</a:t>
            </a:r>
          </a:p>
          <a:p>
            <a:pPr lvl="1"/>
            <a:r>
              <a:rPr lang="en-US" sz="2000" dirty="0" smtClean="0"/>
              <a:t>UK 75%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55576" y="5301208"/>
            <a:ext cx="81472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Over 100 Refereed Papers in 2012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301208"/>
            <a:ext cx="8147248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Deeply Embedded (Class O) </a:t>
            </a:r>
            <a:r>
              <a:rPr lang="en-US" sz="4000" dirty="0" err="1" smtClean="0">
                <a:solidFill>
                  <a:schemeClr val="bg1"/>
                </a:solidFill>
              </a:rPr>
              <a:t>Protostars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andr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862" r="523" b="615"/>
          <a:stretch/>
        </p:blipFill>
        <p:spPr>
          <a:xfrm>
            <a:off x="107504" y="106293"/>
            <a:ext cx="5760640" cy="4290209"/>
          </a:xfrm>
          <a:ln w="3492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 rot="2436180">
            <a:off x="2828174" y="939032"/>
            <a:ext cx="432048" cy="90496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7026" y="116632"/>
            <a:ext cx="31683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VLA 1623 SED by</a:t>
            </a:r>
          </a:p>
          <a:p>
            <a:r>
              <a:rPr lang="en-US" sz="2000" dirty="0" smtClean="0"/>
              <a:t>Andre et al. 1993</a:t>
            </a:r>
          </a:p>
          <a:p>
            <a:r>
              <a:rPr lang="en-US" dirty="0" smtClean="0"/>
              <a:t>- UKT14 (single bolometer)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4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5310336"/>
            <a:ext cx="7931224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Surveys of Star Forming Regions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3104" y="44624"/>
            <a:ext cx="452336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Ophiuchus</a:t>
            </a:r>
            <a:r>
              <a:rPr lang="en-US" sz="2400" dirty="0" smtClean="0"/>
              <a:t> Map – 1 sq. degree</a:t>
            </a:r>
          </a:p>
          <a:p>
            <a:r>
              <a:rPr lang="en-US" sz="2400" dirty="0" smtClean="0"/>
              <a:t>From the Legacy Catalogue by</a:t>
            </a:r>
          </a:p>
          <a:p>
            <a:r>
              <a:rPr lang="en-US" sz="2000" dirty="0" smtClean="0"/>
              <a:t>Di Francesco, Johnstone et al 2008</a:t>
            </a:r>
          </a:p>
          <a:p>
            <a:r>
              <a:rPr lang="en-US" dirty="0" smtClean="0"/>
              <a:t>- SCUBA (128 bolometers, 450/850μm) </a:t>
            </a:r>
            <a:endParaRPr lang="en-US" dirty="0"/>
          </a:p>
        </p:txBody>
      </p:sp>
      <p:pic>
        <p:nvPicPr>
          <p:cNvPr id="6" name="Content Placeholder 5" descr="oph.85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r="-59"/>
          <a:stretch/>
        </p:blipFill>
        <p:spPr>
          <a:xfrm>
            <a:off x="107504" y="116632"/>
            <a:ext cx="4464496" cy="4647468"/>
          </a:xfrm>
          <a:ln w="349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4051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352928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Legacy Surveys of Star Forming Regions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501008"/>
            <a:ext cx="59766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NGC1333 at 450</a:t>
            </a:r>
            <a:r>
              <a:rPr lang="en-US" sz="2400" dirty="0"/>
              <a:t>/</a:t>
            </a:r>
            <a:r>
              <a:rPr lang="en-US" sz="2400" dirty="0" smtClean="0"/>
              <a:t>850μm + Sp. Index by</a:t>
            </a:r>
          </a:p>
          <a:p>
            <a:r>
              <a:rPr lang="en-US" sz="2000" dirty="0" err="1" smtClean="0"/>
              <a:t>Hatchell</a:t>
            </a:r>
            <a:r>
              <a:rPr lang="en-US" sz="2000" dirty="0"/>
              <a:t> </a:t>
            </a:r>
            <a:r>
              <a:rPr lang="en-US" sz="2000" dirty="0" smtClean="0"/>
              <a:t>and the GBS Team 2012</a:t>
            </a:r>
          </a:p>
          <a:p>
            <a:r>
              <a:rPr lang="en-US" dirty="0" smtClean="0"/>
              <a:t>- SCUBA-2 (10240 bolometers, 450/850μm) </a:t>
            </a:r>
            <a:endParaRPr lang="en-US" dirty="0"/>
          </a:p>
        </p:txBody>
      </p:sp>
      <p:pic>
        <p:nvPicPr>
          <p:cNvPr id="4" name="Content Placeholder 3" descr="F1.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r="2269"/>
          <a:stretch>
            <a:fillRect/>
          </a:stretch>
        </p:blipFill>
        <p:spPr>
          <a:xfrm>
            <a:off x="107504" y="116632"/>
            <a:ext cx="6022909" cy="3312368"/>
          </a:xfrm>
          <a:ln w="349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21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5310336"/>
            <a:ext cx="8003232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Surveys of YSO Disks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51882"/>
            <a:ext cx="33478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Disk Mass Evolution in Taurus-</a:t>
            </a:r>
            <a:r>
              <a:rPr lang="en-US" sz="2400" dirty="0" err="1" smtClean="0"/>
              <a:t>Auriga</a:t>
            </a:r>
            <a:r>
              <a:rPr lang="en-US" sz="2400" dirty="0" smtClean="0"/>
              <a:t> by </a:t>
            </a:r>
            <a:r>
              <a:rPr lang="en-US" sz="2000" dirty="0" smtClean="0"/>
              <a:t>Andrews and Williams 2005</a:t>
            </a:r>
          </a:p>
          <a:p>
            <a:r>
              <a:rPr lang="en-US" dirty="0" smtClean="0"/>
              <a:t>- SCUBA </a:t>
            </a:r>
            <a:endParaRPr lang="en-US" dirty="0"/>
          </a:p>
        </p:txBody>
      </p:sp>
      <p:pic>
        <p:nvPicPr>
          <p:cNvPr id="3" name="Picture 2" descr="andrew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17123"/>
            <a:ext cx="5686426" cy="4103965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677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5310336"/>
            <a:ext cx="8003232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Images of Dusty Debris Disks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51882"/>
            <a:ext cx="41399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Epsilon </a:t>
            </a:r>
            <a:r>
              <a:rPr lang="en-US" sz="2400" dirty="0" err="1" smtClean="0"/>
              <a:t>Eridani</a:t>
            </a:r>
            <a:r>
              <a:rPr lang="en-US" sz="2400" dirty="0" smtClean="0"/>
              <a:t> by</a:t>
            </a:r>
          </a:p>
          <a:p>
            <a:r>
              <a:rPr lang="en-US" sz="2000" dirty="0" smtClean="0"/>
              <a:t>Greaves et al. 1998</a:t>
            </a:r>
          </a:p>
          <a:p>
            <a:r>
              <a:rPr lang="en-US" dirty="0" smtClean="0"/>
              <a:t>- SCUBA </a:t>
            </a:r>
            <a:endParaRPr lang="en-US" dirty="0"/>
          </a:p>
        </p:txBody>
      </p:sp>
      <p:pic>
        <p:nvPicPr>
          <p:cNvPr id="4" name="Picture 3" descr="epser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15888"/>
            <a:ext cx="4774400" cy="4249216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3211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5310336"/>
            <a:ext cx="8003232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Legacy Surveys of Dusty Debris Disks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51882"/>
            <a:ext cx="41399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Rogues Gallery from SONS</a:t>
            </a:r>
          </a:p>
          <a:p>
            <a:r>
              <a:rPr lang="en-US" sz="2000" dirty="0" smtClean="0"/>
              <a:t>Holland, Matthews, Greaves and the SONS Team, 2012</a:t>
            </a:r>
          </a:p>
          <a:p>
            <a:r>
              <a:rPr lang="en-US" dirty="0" smtClean="0"/>
              <a:t>- SCUBA-2</a:t>
            </a:r>
            <a:endParaRPr lang="en-US" dirty="0"/>
          </a:p>
        </p:txBody>
      </p:sp>
      <p:pic>
        <p:nvPicPr>
          <p:cNvPr id="3" name="Picture 2" descr="deb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24877"/>
            <a:ext cx="4464050" cy="4360998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372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56" y="5310336"/>
            <a:ext cx="8003232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Planetary Atmospheres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115888"/>
            <a:ext cx="29878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Wind Speeds on Venus by</a:t>
            </a:r>
          </a:p>
          <a:p>
            <a:r>
              <a:rPr lang="en-US" sz="2000" dirty="0" err="1" smtClean="0"/>
              <a:t>Sandor</a:t>
            </a:r>
            <a:r>
              <a:rPr lang="en-US" sz="2000" dirty="0" smtClean="0"/>
              <a:t> et al 2012</a:t>
            </a:r>
          </a:p>
          <a:p>
            <a:r>
              <a:rPr lang="en-US" dirty="0" smtClean="0"/>
              <a:t>- HARP: </a:t>
            </a:r>
            <a:r>
              <a:rPr lang="en-US" sz="1600" dirty="0" smtClean="0"/>
              <a:t>16 element 350 GHz heterodyne array</a:t>
            </a:r>
            <a:endParaRPr lang="en-US" sz="1600" dirty="0"/>
          </a:p>
        </p:txBody>
      </p:sp>
      <p:pic>
        <p:nvPicPr>
          <p:cNvPr id="4" name="Picture 3" descr="ven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9" y="115888"/>
            <a:ext cx="6048227" cy="266504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950" y="2924944"/>
            <a:ext cx="612023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JCMT has observed: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Atmospheres of many planets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Venus, Mars, Jupiter, Saturn, Uranus, Neptune, Pluto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Chemistry (SO, SO</a:t>
            </a:r>
            <a:r>
              <a:rPr lang="en-US" baseline="-25000" dirty="0" smtClean="0"/>
              <a:t>2</a:t>
            </a:r>
            <a:r>
              <a:rPr lang="en-US" dirty="0" smtClean="0"/>
              <a:t>, CO,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detection of CO in Neptune’s atmosphere (1993)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Temperatures, Phase Variations (day/night)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287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C103814969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E55DA1-C17C-4486-BE4A-62CC3A37E9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TC103814969990</Template>
  <TotalTime>472</TotalTime>
  <Words>450</Words>
  <Application>Microsoft Macintosh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TC103814969990</vt:lpstr>
      <vt:lpstr>Dust to Disks to Planets with the JCMT</vt:lpstr>
      <vt:lpstr>JCMT Vital Statistics</vt:lpstr>
      <vt:lpstr>Deeply Embedded (Class O) Protostars</vt:lpstr>
      <vt:lpstr>Surveys of Star Forming Regions</vt:lpstr>
      <vt:lpstr>Legacy Surveys of Star Forming Regions</vt:lpstr>
      <vt:lpstr>Surveys of YSO Disks</vt:lpstr>
      <vt:lpstr>Images of Dusty Debris Disks</vt:lpstr>
      <vt:lpstr>Legacy Surveys of Dusty Debris Disks</vt:lpstr>
      <vt:lpstr>Planetary Atmospheres</vt:lpstr>
      <vt:lpstr>Lunar Surface</vt:lpstr>
      <vt:lpstr>Kuiper Belt Object Sizes</vt:lpstr>
      <vt:lpstr>Comets </vt:lpstr>
      <vt:lpstr>Comets Right Now </vt:lpstr>
      <vt:lpstr>The JCMT in an ALMA Era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/>
  <cp:keywords/>
  <cp:lastModifiedBy>Doug Johnstone</cp:lastModifiedBy>
  <cp:revision>36</cp:revision>
  <dcterms:modified xsi:type="dcterms:W3CDTF">2013-04-07T22:10:39Z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TC103814969990</vt:lpwstr>
  </property>
</Properties>
</file>