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30275213" cy="42811700"/>
  <p:notesSz cx="6858000" cy="9144000"/>
  <p:defaultTextStyle>
    <a:defPPr>
      <a:defRPr lang="en-US"/>
    </a:defPPr>
    <a:lvl1pPr marL="0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8170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6339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4509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2678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40848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9017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7187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5356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14" autoAdjust="0"/>
    <p:restoredTop sz="99864" autoAdjust="0"/>
  </p:normalViewPr>
  <p:slideViewPr>
    <p:cSldViewPr snapToGrid="0" snapToObjects="1">
      <p:cViewPr>
        <p:scale>
          <a:sx n="33" d="100"/>
          <a:sy n="33" d="100"/>
        </p:scale>
        <p:origin x="-2448" y="1360"/>
      </p:cViewPr>
      <p:guideLst>
        <p:guide orient="horz" pos="16222"/>
        <p:guide pos="44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13299379"/>
            <a:ext cx="25733931" cy="91767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1282" y="24259963"/>
            <a:ext cx="21192649" cy="109407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8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6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4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2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0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7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5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98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36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949529" y="1714456"/>
            <a:ext cx="6811923" cy="3652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3761" y="1714456"/>
            <a:ext cx="19931182" cy="3652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83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5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533" y="27510485"/>
            <a:ext cx="25733931" cy="8502879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1533" y="18145428"/>
            <a:ext cx="25733931" cy="9365056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8170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6339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4509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5267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4084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901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718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0535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9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3761" y="9989400"/>
            <a:ext cx="13371552" cy="28253743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89900" y="9989400"/>
            <a:ext cx="13371552" cy="28253743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04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761" y="9583085"/>
            <a:ext cx="13376810" cy="3993774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170" indent="0">
              <a:buNone/>
              <a:defRPr sz="9100" b="1"/>
            </a:lvl2pPr>
            <a:lvl3pPr marL="4176339" indent="0">
              <a:buNone/>
              <a:defRPr sz="8200" b="1"/>
            </a:lvl3pPr>
            <a:lvl4pPr marL="6264509" indent="0">
              <a:buNone/>
              <a:defRPr sz="7300" b="1"/>
            </a:lvl4pPr>
            <a:lvl5pPr marL="8352678" indent="0">
              <a:buNone/>
              <a:defRPr sz="7300" b="1"/>
            </a:lvl5pPr>
            <a:lvl6pPr marL="10440848" indent="0">
              <a:buNone/>
              <a:defRPr sz="7300" b="1"/>
            </a:lvl6pPr>
            <a:lvl7pPr marL="12529017" indent="0">
              <a:buNone/>
              <a:defRPr sz="7300" b="1"/>
            </a:lvl7pPr>
            <a:lvl8pPr marL="14617187" indent="0">
              <a:buNone/>
              <a:defRPr sz="7300" b="1"/>
            </a:lvl8pPr>
            <a:lvl9pPr marL="16705356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3761" y="13576859"/>
            <a:ext cx="13376810" cy="24666281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79389" y="9583085"/>
            <a:ext cx="13382065" cy="3993774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170" indent="0">
              <a:buNone/>
              <a:defRPr sz="9100" b="1"/>
            </a:lvl2pPr>
            <a:lvl3pPr marL="4176339" indent="0">
              <a:buNone/>
              <a:defRPr sz="8200" b="1"/>
            </a:lvl3pPr>
            <a:lvl4pPr marL="6264509" indent="0">
              <a:buNone/>
              <a:defRPr sz="7300" b="1"/>
            </a:lvl4pPr>
            <a:lvl5pPr marL="8352678" indent="0">
              <a:buNone/>
              <a:defRPr sz="7300" b="1"/>
            </a:lvl5pPr>
            <a:lvl6pPr marL="10440848" indent="0">
              <a:buNone/>
              <a:defRPr sz="7300" b="1"/>
            </a:lvl6pPr>
            <a:lvl7pPr marL="12529017" indent="0">
              <a:buNone/>
              <a:defRPr sz="7300" b="1"/>
            </a:lvl7pPr>
            <a:lvl8pPr marL="14617187" indent="0">
              <a:buNone/>
              <a:defRPr sz="7300" b="1"/>
            </a:lvl8pPr>
            <a:lvl9pPr marL="16705356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79389" y="13576859"/>
            <a:ext cx="13382065" cy="24666281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80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45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6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763" y="1704540"/>
            <a:ext cx="9960336" cy="7254205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6767" y="1704543"/>
            <a:ext cx="16924685" cy="36538600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3763" y="8958748"/>
            <a:ext cx="9960336" cy="29284395"/>
          </a:xfrm>
        </p:spPr>
        <p:txBody>
          <a:bodyPr/>
          <a:lstStyle>
            <a:lvl1pPr marL="0" indent="0">
              <a:buNone/>
              <a:defRPr sz="6400"/>
            </a:lvl1pPr>
            <a:lvl2pPr marL="2088170" indent="0">
              <a:buNone/>
              <a:defRPr sz="5500"/>
            </a:lvl2pPr>
            <a:lvl3pPr marL="4176339" indent="0">
              <a:buNone/>
              <a:defRPr sz="4600"/>
            </a:lvl3pPr>
            <a:lvl4pPr marL="6264509" indent="0">
              <a:buNone/>
              <a:defRPr sz="4100"/>
            </a:lvl4pPr>
            <a:lvl5pPr marL="8352678" indent="0">
              <a:buNone/>
              <a:defRPr sz="4100"/>
            </a:lvl5pPr>
            <a:lvl6pPr marL="10440848" indent="0">
              <a:buNone/>
              <a:defRPr sz="4100"/>
            </a:lvl6pPr>
            <a:lvl7pPr marL="12529017" indent="0">
              <a:buNone/>
              <a:defRPr sz="4100"/>
            </a:lvl7pPr>
            <a:lvl8pPr marL="14617187" indent="0">
              <a:buNone/>
              <a:defRPr sz="4100"/>
            </a:lvl8pPr>
            <a:lvl9pPr marL="16705356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6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4154" y="29968190"/>
            <a:ext cx="18165128" cy="3537914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34154" y="3825305"/>
            <a:ext cx="18165128" cy="25687020"/>
          </a:xfrm>
        </p:spPr>
        <p:txBody>
          <a:bodyPr/>
          <a:lstStyle>
            <a:lvl1pPr marL="0" indent="0">
              <a:buNone/>
              <a:defRPr sz="14600"/>
            </a:lvl1pPr>
            <a:lvl2pPr marL="2088170" indent="0">
              <a:buNone/>
              <a:defRPr sz="12800"/>
            </a:lvl2pPr>
            <a:lvl3pPr marL="4176339" indent="0">
              <a:buNone/>
              <a:defRPr sz="11000"/>
            </a:lvl3pPr>
            <a:lvl4pPr marL="6264509" indent="0">
              <a:buNone/>
              <a:defRPr sz="9100"/>
            </a:lvl4pPr>
            <a:lvl5pPr marL="8352678" indent="0">
              <a:buNone/>
              <a:defRPr sz="9100"/>
            </a:lvl5pPr>
            <a:lvl6pPr marL="10440848" indent="0">
              <a:buNone/>
              <a:defRPr sz="9100"/>
            </a:lvl6pPr>
            <a:lvl7pPr marL="12529017" indent="0">
              <a:buNone/>
              <a:defRPr sz="9100"/>
            </a:lvl7pPr>
            <a:lvl8pPr marL="14617187" indent="0">
              <a:buNone/>
              <a:defRPr sz="9100"/>
            </a:lvl8pPr>
            <a:lvl9pPr marL="16705356" indent="0">
              <a:buNone/>
              <a:defRPr sz="9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4154" y="33506104"/>
            <a:ext cx="18165128" cy="5024426"/>
          </a:xfrm>
        </p:spPr>
        <p:txBody>
          <a:bodyPr/>
          <a:lstStyle>
            <a:lvl1pPr marL="0" indent="0">
              <a:buNone/>
              <a:defRPr sz="6400"/>
            </a:lvl1pPr>
            <a:lvl2pPr marL="2088170" indent="0">
              <a:buNone/>
              <a:defRPr sz="5500"/>
            </a:lvl2pPr>
            <a:lvl3pPr marL="4176339" indent="0">
              <a:buNone/>
              <a:defRPr sz="4600"/>
            </a:lvl3pPr>
            <a:lvl4pPr marL="6264509" indent="0">
              <a:buNone/>
              <a:defRPr sz="4100"/>
            </a:lvl4pPr>
            <a:lvl5pPr marL="8352678" indent="0">
              <a:buNone/>
              <a:defRPr sz="4100"/>
            </a:lvl5pPr>
            <a:lvl6pPr marL="10440848" indent="0">
              <a:buNone/>
              <a:defRPr sz="4100"/>
            </a:lvl6pPr>
            <a:lvl7pPr marL="12529017" indent="0">
              <a:buNone/>
              <a:defRPr sz="4100"/>
            </a:lvl7pPr>
            <a:lvl8pPr marL="14617187" indent="0">
              <a:buNone/>
              <a:defRPr sz="4100"/>
            </a:lvl8pPr>
            <a:lvl9pPr marL="16705356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8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3761" y="1714453"/>
            <a:ext cx="27247692" cy="7135283"/>
          </a:xfrm>
          <a:prstGeom prst="rect">
            <a:avLst/>
          </a:prstGeom>
        </p:spPr>
        <p:txBody>
          <a:bodyPr vert="horz" lIns="417634" tIns="208817" rIns="417634" bIns="20881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761" y="9989400"/>
            <a:ext cx="27247692" cy="28253743"/>
          </a:xfrm>
          <a:prstGeom prst="rect">
            <a:avLst/>
          </a:prstGeom>
        </p:spPr>
        <p:txBody>
          <a:bodyPr vert="horz" lIns="417634" tIns="208817" rIns="417634" bIns="2088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13761" y="39680106"/>
            <a:ext cx="7064216" cy="2279327"/>
          </a:xfrm>
          <a:prstGeom prst="rect">
            <a:avLst/>
          </a:prstGeom>
        </p:spPr>
        <p:txBody>
          <a:bodyPr vert="horz" lIns="417634" tIns="208817" rIns="417634" bIns="208817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44031" y="39680106"/>
            <a:ext cx="9587151" cy="2279327"/>
          </a:xfrm>
          <a:prstGeom prst="rect">
            <a:avLst/>
          </a:prstGeom>
        </p:spPr>
        <p:txBody>
          <a:bodyPr vert="horz" lIns="417634" tIns="208817" rIns="417634" bIns="208817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697236" y="39680106"/>
            <a:ext cx="7064216" cy="2279327"/>
          </a:xfrm>
          <a:prstGeom prst="rect">
            <a:avLst/>
          </a:prstGeom>
        </p:spPr>
        <p:txBody>
          <a:bodyPr vert="horz" lIns="417634" tIns="208817" rIns="417634" bIns="208817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2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088170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6127" indent="-1566127" algn="l" defTabSz="2088170" rtl="0" eaLnBrk="1" latinLnBrk="0" hangingPunct="1">
        <a:spcBef>
          <a:spcPct val="20000"/>
        </a:spcBef>
        <a:buFont typeface="Arial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3276" indent="-1305106" algn="l" defTabSz="2088170" rtl="0" eaLnBrk="1" latinLnBrk="0" hangingPunct="1">
        <a:spcBef>
          <a:spcPct val="20000"/>
        </a:spcBef>
        <a:buFont typeface="Arial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20424" indent="-1044085" algn="l" defTabSz="2088170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8593" indent="-1044085" algn="l" defTabSz="2088170" rtl="0" eaLnBrk="1" latinLnBrk="0" hangingPunct="1">
        <a:spcBef>
          <a:spcPct val="20000"/>
        </a:spcBef>
        <a:buFont typeface="Arial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6763" indent="-1044085" algn="l" defTabSz="2088170" rtl="0" eaLnBrk="1" latinLnBrk="0" hangingPunct="1">
        <a:spcBef>
          <a:spcPct val="20000"/>
        </a:spcBef>
        <a:buFont typeface="Arial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4933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102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272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441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170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339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509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678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0848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017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187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356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68" y="23212425"/>
            <a:ext cx="20790306" cy="10395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COHRS_harriet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" t="1978" r="2148" b="67678"/>
          <a:stretch/>
        </p:blipFill>
        <p:spPr>
          <a:xfrm>
            <a:off x="0" y="383425"/>
            <a:ext cx="30426770" cy="213589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 descr="The_microwave_sky cmyk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92" y="5791638"/>
            <a:ext cx="26361373" cy="13469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0800000" flipV="1">
            <a:off x="7412120" y="568172"/>
            <a:ext cx="228630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0" b="1" dirty="0" smtClean="0">
                <a:solidFill>
                  <a:schemeClr val="bg1"/>
                </a:solidFill>
                <a:latin typeface="+mj-lt"/>
                <a:cs typeface="Arial Black"/>
              </a:rPr>
              <a:t>JCMT in the post-Herschel era of ALMA</a:t>
            </a:r>
            <a:endParaRPr lang="en-US" sz="10000" b="1" dirty="0">
              <a:solidFill>
                <a:schemeClr val="bg1"/>
              </a:solidFill>
              <a:latin typeface="+mj-lt"/>
              <a:cs typeface="Arial Black"/>
            </a:endParaRPr>
          </a:p>
        </p:txBody>
      </p:sp>
      <p:pic>
        <p:nvPicPr>
          <p:cNvPr id="6" name="Picture 5" descr="COHRS_harriet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68" y="34103659"/>
            <a:ext cx="29188315" cy="6252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37847" y="2633459"/>
            <a:ext cx="2920110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James Clerk Maxwell Telescope (</a:t>
            </a:r>
            <a:r>
              <a:rPr lang="en-US" sz="3200" b="1" dirty="0" smtClean="0"/>
              <a:t>JCMT</a:t>
            </a:r>
            <a:r>
              <a:rPr lang="en-US" sz="3200" dirty="0" smtClean="0"/>
              <a:t>), with a 15m dish, is the largest single-dish astronomical telescope in the world designed specifically to operate in the sub-mm wavelength regime. The JMT is located close to the summit of Mauna Kea, Hawaii, at an altitude of 4092m.</a:t>
            </a:r>
          </a:p>
          <a:p>
            <a:pPr algn="ctr"/>
            <a:endParaRPr lang="en-US" sz="2000" dirty="0"/>
          </a:p>
          <a:p>
            <a:pPr algn="ctr"/>
            <a:r>
              <a:rPr lang="en-US" sz="3200" dirty="0" smtClean="0"/>
              <a:t>The most recent addition to the JCMT suite of instruments is the 10,000 bolometer sub-mm continuum instrument: </a:t>
            </a:r>
            <a:r>
              <a:rPr lang="en-US" sz="3200" b="1" dirty="0" smtClean="0"/>
              <a:t>SCUBA-2</a:t>
            </a:r>
            <a:r>
              <a:rPr lang="en-US" sz="3200" dirty="0" smtClean="0"/>
              <a:t>. SCUBA-2 operates simultaneously with 7’ x 7’ footprint sub-arrays at both 450 and 850-microns. The spatial resolution at 450-microns is 8 </a:t>
            </a:r>
            <a:r>
              <a:rPr lang="en-US" sz="3200" dirty="0" err="1" smtClean="0"/>
              <a:t>arcsec</a:t>
            </a:r>
            <a:r>
              <a:rPr lang="en-US" sz="3200" dirty="0" smtClean="0"/>
              <a:t>, matching well the field of view of ALMA and significantly smaller than the Herschel 500-micron beam size. SCUBA-2’s wide field surveying potential, combined with a 65% shared view from both sites (see figure directly below), makes it the ideal instrument to provide complementary data for the ALMA Project in this post-Hershel era.</a:t>
            </a:r>
          </a:p>
          <a:p>
            <a:pPr algn="ctr"/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55" r="24002"/>
          <a:stretch/>
        </p:blipFill>
        <p:spPr>
          <a:xfrm>
            <a:off x="706437" y="14914324"/>
            <a:ext cx="9685181" cy="4910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694468" y="40730331"/>
            <a:ext cx="29041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Above:</a:t>
            </a:r>
            <a:r>
              <a:rPr lang="en-US" sz="3200" dirty="0" smtClean="0"/>
              <a:t> The HARP spectral imaging instrument on JCMT is undertaking a high resolution (14”) CO (3-2) survey of the Galactic Plane (</a:t>
            </a:r>
            <a:r>
              <a:rPr lang="en-US" sz="3200" b="1" u="sng" dirty="0" smtClean="0"/>
              <a:t>COHRs</a:t>
            </a:r>
            <a:r>
              <a:rPr lang="en-US" sz="3200" dirty="0" smtClean="0"/>
              <a:t>). This ambitious project is being observed during “poor” weather (</a:t>
            </a:r>
            <a:r>
              <a:rPr lang="en-US" sz="3200" dirty="0" smtClean="0">
                <a:cs typeface="Constantia"/>
              </a:rPr>
              <a:t>Tau</a:t>
            </a:r>
            <a:r>
              <a:rPr lang="en-US" sz="3200" baseline="-25000" dirty="0" smtClean="0">
                <a:cs typeface="Constantia"/>
              </a:rPr>
              <a:t>225GHz</a:t>
            </a:r>
            <a:r>
              <a:rPr lang="en-US" sz="3200" dirty="0" smtClean="0">
                <a:cs typeface="Constantia"/>
              </a:rPr>
              <a:t> </a:t>
            </a:r>
            <a:r>
              <a:rPr lang="en-US" sz="3200" dirty="0">
                <a:cs typeface="Constantia"/>
              </a:rPr>
              <a:t>&gt; </a:t>
            </a:r>
            <a:r>
              <a:rPr lang="en-US" sz="3200" dirty="0" smtClean="0">
                <a:cs typeface="Constantia"/>
              </a:rPr>
              <a:t>0.12) and will include longitudes of 10-65 degrees to a depth of 1K. Currently the survey covers 25 square degrees and has taken 120 hours. </a:t>
            </a:r>
            <a:r>
              <a:rPr lang="en-US" sz="3200" dirty="0" smtClean="0"/>
              <a:t> Dempsey and Thomas (submitted 2013)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706438" y="20248985"/>
            <a:ext cx="207903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The Cold Dust Galactic Centre as Seen by SCUBA-2</a:t>
            </a:r>
            <a:r>
              <a:rPr lang="en-US" sz="3200" dirty="0" smtClean="0"/>
              <a:t>. A 10 x 2 degree map of the Galactic Centre has been observed by astronomers at the JAC using SCUBA-2 at both 450 and 850-microns. The images are created by stitching together individual circular observations, each a degree in diameter. The final depth of the survey will be of the order of 15mJy at 850-</a:t>
            </a:r>
            <a:r>
              <a:rPr lang="en-US" sz="3200" dirty="0"/>
              <a:t>microns. </a:t>
            </a:r>
            <a:endParaRPr lang="en-US" sz="3200" dirty="0" smtClean="0"/>
          </a:p>
          <a:p>
            <a:r>
              <a:rPr lang="en-US" sz="3200" b="1" dirty="0" smtClean="0"/>
              <a:t>Below</a:t>
            </a:r>
            <a:r>
              <a:rPr lang="en-US" sz="3200" dirty="0" smtClean="0"/>
              <a:t>: </a:t>
            </a:r>
            <a:r>
              <a:rPr lang="en-US" sz="3200" dirty="0"/>
              <a:t>Two </a:t>
            </a:r>
            <a:r>
              <a:rPr lang="en-US" sz="3200" dirty="0" err="1"/>
              <a:t>colour</a:t>
            </a:r>
            <a:r>
              <a:rPr lang="en-US" sz="3200" dirty="0"/>
              <a:t> image of the central region of the Galactic Centre observed at 450-micron (blue) and 850-micron (red). </a:t>
            </a:r>
            <a:r>
              <a:rPr lang="en-US" sz="3200" dirty="0" smtClean="0"/>
              <a:t> </a:t>
            </a:r>
          </a:p>
          <a:p>
            <a:r>
              <a:rPr lang="en-US" sz="3200" b="1" dirty="0" smtClean="0"/>
              <a:t>Right</a:t>
            </a:r>
            <a:r>
              <a:rPr lang="en-US" sz="3200" dirty="0" smtClean="0"/>
              <a:t>: 850</a:t>
            </a:r>
            <a:r>
              <a:rPr lang="en-US" sz="3200" dirty="0"/>
              <a:t>-micron half degree images of two regions within the Galactic Centre obtained using  SCUBA-</a:t>
            </a:r>
            <a:r>
              <a:rPr lang="en-US" sz="3200" dirty="0" smtClean="0"/>
              <a:t>2.</a:t>
            </a:r>
            <a:endParaRPr lang="en-US" sz="3200" dirty="0"/>
          </a:p>
          <a:p>
            <a:pPr algn="ctr"/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78953" y="18171286"/>
            <a:ext cx="7560000" cy="75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75914" y="26021680"/>
            <a:ext cx="7560000" cy="75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317225_124352491004042_32231631_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53" y="601180"/>
            <a:ext cx="1609408" cy="1609408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07942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3233</TotalTime>
  <Words>402</Words>
  <Application>Microsoft Macintosh PowerPoint</Application>
  <PresentationFormat>Custom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Harriet Parsons</dc:creator>
  <cp:lastModifiedBy>Doug Johnstone</cp:lastModifiedBy>
  <cp:revision>26</cp:revision>
  <dcterms:created xsi:type="dcterms:W3CDTF">2013-07-02T20:35:21Z</dcterms:created>
  <dcterms:modified xsi:type="dcterms:W3CDTF">2013-08-02T18:41:22Z</dcterms:modified>
</cp:coreProperties>
</file>